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79" r:id="rId3"/>
    <p:sldId id="265" r:id="rId4"/>
    <p:sldId id="280" r:id="rId5"/>
    <p:sldId id="281" r:id="rId6"/>
    <p:sldId id="282" r:id="rId7"/>
    <p:sldId id="266" r:id="rId8"/>
    <p:sldId id="276" r:id="rId9"/>
    <p:sldId id="277" r:id="rId10"/>
    <p:sldId id="286" r:id="rId11"/>
    <p:sldId id="312" r:id="rId12"/>
    <p:sldId id="288" r:id="rId13"/>
    <p:sldId id="289" r:id="rId14"/>
    <p:sldId id="290" r:id="rId15"/>
    <p:sldId id="311" r:id="rId16"/>
    <p:sldId id="292" r:id="rId17"/>
    <p:sldId id="270" r:id="rId18"/>
    <p:sldId id="293" r:id="rId19"/>
    <p:sldId id="294" r:id="rId20"/>
    <p:sldId id="256" r:id="rId21"/>
    <p:sldId id="295" r:id="rId22"/>
    <p:sldId id="297" r:id="rId23"/>
    <p:sldId id="296" r:id="rId24"/>
    <p:sldId id="298" r:id="rId25"/>
    <p:sldId id="299" r:id="rId26"/>
    <p:sldId id="300" r:id="rId27"/>
    <p:sldId id="303" r:id="rId28"/>
    <p:sldId id="304" r:id="rId29"/>
    <p:sldId id="305" r:id="rId30"/>
    <p:sldId id="306" r:id="rId31"/>
    <p:sldId id="307" r:id="rId32"/>
    <p:sldId id="308" r:id="rId33"/>
    <p:sldId id="309" r:id="rId34"/>
    <p:sldId id="310" r:id="rId35"/>
    <p:sldId id="301" r:id="rId36"/>
    <p:sldId id="302"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3" d="100"/>
          <a:sy n="103" d="100"/>
        </p:scale>
        <p:origin x="138"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7/21/2018</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DACA-CBB6-4813-88DD-9CD7C05486CC}"/>
              </a:ext>
            </a:extLst>
          </p:cNvPr>
          <p:cNvSpPr>
            <a:spLocks noGrp="1"/>
          </p:cNvSpPr>
          <p:nvPr>
            <p:ph type="ctrTitle"/>
          </p:nvPr>
        </p:nvSpPr>
        <p:spPr>
          <a:xfrm>
            <a:off x="2982350" y="1389185"/>
            <a:ext cx="8806375" cy="1916723"/>
          </a:xfrm>
          <a:solidFill>
            <a:schemeClr val="bg1"/>
          </a:solidFill>
          <a:ln w="76200">
            <a:solidFill>
              <a:srgbClr val="0070C0"/>
            </a:solidFill>
          </a:ln>
        </p:spPr>
        <p:txBody>
          <a:bodyPr>
            <a:normAutofit fontScale="90000"/>
          </a:bodyPr>
          <a:lstStyle/>
          <a:p>
            <a:pPr algn="ctr"/>
            <a:r>
              <a:rPr lang="en-US" sz="6000" dirty="0">
                <a:effectLst>
                  <a:outerShdw blurRad="38100" dist="38100" dir="2700000" algn="tl">
                    <a:srgbClr val="000000">
                      <a:alpha val="43137"/>
                    </a:srgbClr>
                  </a:outerShdw>
                </a:effectLst>
                <a:cs typeface="Times New Roman" panose="02020603050405020304" pitchFamily="18" charset="0"/>
              </a:rPr>
              <a:t>Parking Violations in Washington D.C. in 2017 </a:t>
            </a:r>
          </a:p>
        </p:txBody>
      </p:sp>
      <p:sp>
        <p:nvSpPr>
          <p:cNvPr id="3" name="Subtitle 2">
            <a:extLst>
              <a:ext uri="{FF2B5EF4-FFF2-40B4-BE49-F238E27FC236}">
                <a16:creationId xmlns:a16="http://schemas.microsoft.com/office/drawing/2014/main" id="{588D8FBF-8D3F-478D-A7A2-5F77EE5E6E0A}"/>
              </a:ext>
            </a:extLst>
          </p:cNvPr>
          <p:cNvSpPr>
            <a:spLocks noGrp="1"/>
          </p:cNvSpPr>
          <p:nvPr>
            <p:ph type="subTitle" idx="1"/>
          </p:nvPr>
        </p:nvSpPr>
        <p:spPr>
          <a:xfrm>
            <a:off x="696286" y="4938355"/>
            <a:ext cx="11264717" cy="799837"/>
          </a:xfrm>
        </p:spPr>
        <p:txBody>
          <a:bodyPr>
            <a:noAutofit/>
          </a:bodyPr>
          <a:lstStyle/>
          <a:p>
            <a:r>
              <a:rPr lang="en-US" sz="5400" dirty="0">
                <a:ln w="0">
                  <a:solidFill>
                    <a:schemeClr val="tx1"/>
                  </a:solidFill>
                </a:ln>
                <a:gradFill>
                  <a:gsLst>
                    <a:gs pos="21000">
                      <a:srgbClr val="53575C"/>
                    </a:gs>
                    <a:gs pos="88000">
                      <a:srgbClr val="C5C7CA"/>
                    </a:gs>
                  </a:gsLst>
                  <a:lin ang="5400000"/>
                </a:gradFill>
                <a:latin typeface="+mj-lt"/>
                <a:cs typeface="Times New Roman" panose="02020603050405020304" pitchFamily="18" charset="0"/>
              </a:rPr>
              <a:t>Annabelle, Marthenya, Laura, Kathy</a:t>
            </a:r>
          </a:p>
        </p:txBody>
      </p:sp>
    </p:spTree>
    <p:extLst>
      <p:ext uri="{BB962C8B-B14F-4D97-AF65-F5344CB8AC3E}">
        <p14:creationId xmlns:p14="http://schemas.microsoft.com/office/powerpoint/2010/main" val="3824609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8" y="149780"/>
            <a:ext cx="10515600" cy="925041"/>
          </a:xfrm>
        </p:spPr>
        <p:txBody>
          <a:bodyPr/>
          <a:lstStyle/>
          <a:p>
            <a:r>
              <a:rPr lang="en-US" b="1" dirty="0">
                <a:effectLst>
                  <a:outerShdw blurRad="38100" dist="38100" dir="2700000" algn="tl">
                    <a:srgbClr val="000000">
                      <a:alpha val="43137"/>
                    </a:srgbClr>
                  </a:outerShdw>
                </a:effectLst>
              </a:rPr>
              <a:t>Data Analysis </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235963" y="1074821"/>
            <a:ext cx="9720073" cy="1087952"/>
          </a:xfrm>
        </p:spPr>
        <p:txBody>
          <a:bodyPr>
            <a:normAutofit fontScale="92500" lnSpcReduction="20000"/>
          </a:bodyPr>
          <a:lstStyle/>
          <a:p>
            <a:pPr>
              <a:buFont typeface="Wingdings" panose="05000000000000000000" pitchFamily="2" charset="2"/>
              <a:buChar char="Ø"/>
            </a:pPr>
            <a:r>
              <a:rPr lang="en-US" sz="2400" dirty="0">
                <a:effectLst>
                  <a:outerShdw blurRad="38100" dist="38100" dir="2700000" algn="tl">
                    <a:srgbClr val="000000">
                      <a:alpha val="43137"/>
                    </a:srgbClr>
                  </a:outerShdw>
                </a:effectLst>
              </a:rPr>
              <a:t>Sorted violations by month, season and day of the week</a:t>
            </a:r>
          </a:p>
          <a:p>
            <a:pPr>
              <a:buFont typeface="Wingdings" panose="05000000000000000000" pitchFamily="2" charset="2"/>
              <a:buChar char="Ø"/>
            </a:pPr>
            <a:r>
              <a:rPr lang="en-US" sz="2400" dirty="0">
                <a:effectLst>
                  <a:outerShdw blurRad="38100" dist="38100" dir="2700000" algn="tl">
                    <a:srgbClr val="000000">
                      <a:alpha val="43137"/>
                    </a:srgbClr>
                  </a:outerShdw>
                </a:effectLst>
              </a:rPr>
              <a:t>Calculated the average number of violations per day per month, season and day of the week</a:t>
            </a:r>
          </a:p>
        </p:txBody>
      </p:sp>
      <p:pic>
        <p:nvPicPr>
          <p:cNvPr id="8" name="Picture 7">
            <a:extLst>
              <a:ext uri="{FF2B5EF4-FFF2-40B4-BE49-F238E27FC236}">
                <a16:creationId xmlns:a16="http://schemas.microsoft.com/office/drawing/2014/main" id="{DF6F476B-53C5-45B4-95BA-FD702CA05CC1}"/>
              </a:ext>
            </a:extLst>
          </p:cNvPr>
          <p:cNvPicPr>
            <a:picLocks noChangeAspect="1"/>
          </p:cNvPicPr>
          <p:nvPr/>
        </p:nvPicPr>
        <p:blipFill>
          <a:blip r:embed="rId2"/>
          <a:stretch>
            <a:fillRect/>
          </a:stretch>
        </p:blipFill>
        <p:spPr>
          <a:xfrm>
            <a:off x="8003358" y="2767969"/>
            <a:ext cx="4008186" cy="3940250"/>
          </a:xfrm>
          <a:prstGeom prst="rect">
            <a:avLst/>
          </a:prstGeom>
        </p:spPr>
      </p:pic>
      <p:pic>
        <p:nvPicPr>
          <p:cNvPr id="9" name="Picture 8">
            <a:extLst>
              <a:ext uri="{FF2B5EF4-FFF2-40B4-BE49-F238E27FC236}">
                <a16:creationId xmlns:a16="http://schemas.microsoft.com/office/drawing/2014/main" id="{8183020B-AD7F-473F-8E7E-608487C5EDED}"/>
              </a:ext>
            </a:extLst>
          </p:cNvPr>
          <p:cNvPicPr>
            <a:picLocks noChangeAspect="1"/>
          </p:cNvPicPr>
          <p:nvPr/>
        </p:nvPicPr>
        <p:blipFill>
          <a:blip r:embed="rId3"/>
          <a:stretch>
            <a:fillRect/>
          </a:stretch>
        </p:blipFill>
        <p:spPr>
          <a:xfrm>
            <a:off x="1367572" y="2565141"/>
            <a:ext cx="6410325" cy="3800475"/>
          </a:xfrm>
          <a:prstGeom prst="rect">
            <a:avLst/>
          </a:prstGeom>
        </p:spPr>
      </p:pic>
    </p:spTree>
    <p:extLst>
      <p:ext uri="{BB962C8B-B14F-4D97-AF65-F5344CB8AC3E}">
        <p14:creationId xmlns:p14="http://schemas.microsoft.com/office/powerpoint/2010/main" val="164228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8" y="660546"/>
            <a:ext cx="10515600" cy="767201"/>
          </a:xfrm>
        </p:spPr>
        <p:txBody>
          <a:bodyPr/>
          <a:lstStyle/>
          <a:p>
            <a:r>
              <a:rPr lang="en-US" b="1" dirty="0">
                <a:effectLst>
                  <a:outerShdw blurRad="38100" dist="38100" dir="2700000" algn="tl">
                    <a:srgbClr val="000000">
                      <a:alpha val="43137"/>
                    </a:srgbClr>
                  </a:outerShdw>
                </a:effectLst>
              </a:rPr>
              <a:t>Data Analysis </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7448975" y="1044146"/>
            <a:ext cx="4498384" cy="4023360"/>
          </a:xfrm>
        </p:spPr>
        <p:txBody>
          <a:bodyPr>
            <a:normAutofit/>
          </a:bodyPr>
          <a:lstStyle/>
          <a:p>
            <a:pPr>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  </a:t>
            </a:r>
            <a:r>
              <a:rPr lang="en-US" sz="2400" dirty="0">
                <a:effectLst>
                  <a:outerShdw blurRad="38100" dist="38100" dir="2700000" algn="tl">
                    <a:srgbClr val="000000">
                      <a:alpha val="43137"/>
                    </a:srgbClr>
                  </a:outerShdw>
                </a:effectLst>
              </a:rPr>
              <a:t>No apparent relationship between parking violations and temperature</a:t>
            </a:r>
          </a:p>
          <a:p>
            <a:pPr>
              <a:buFont typeface="Wingdings" panose="05000000000000000000" pitchFamily="2" charset="2"/>
              <a:buChar char="Ø"/>
            </a:pPr>
            <a:r>
              <a:rPr lang="en-US" sz="2400" dirty="0">
                <a:effectLst>
                  <a:outerShdw blurRad="38100" dist="38100" dir="2700000" algn="tl">
                    <a:srgbClr val="000000">
                      <a:alpha val="43137"/>
                    </a:srgbClr>
                  </a:outerShdw>
                </a:effectLst>
              </a:rPr>
              <a:t> Violations peak in January and dip in December</a:t>
            </a:r>
          </a:p>
        </p:txBody>
      </p:sp>
      <p:pic>
        <p:nvPicPr>
          <p:cNvPr id="5" name="Picture 4">
            <a:extLst>
              <a:ext uri="{FF2B5EF4-FFF2-40B4-BE49-F238E27FC236}">
                <a16:creationId xmlns:a16="http://schemas.microsoft.com/office/drawing/2014/main" id="{6F05F300-FD46-48CF-8FB2-665BCE95E299}"/>
              </a:ext>
            </a:extLst>
          </p:cNvPr>
          <p:cNvPicPr>
            <a:picLocks noChangeAspect="1"/>
          </p:cNvPicPr>
          <p:nvPr/>
        </p:nvPicPr>
        <p:blipFill>
          <a:blip r:embed="rId2"/>
          <a:stretch>
            <a:fillRect/>
          </a:stretch>
        </p:blipFill>
        <p:spPr>
          <a:xfrm>
            <a:off x="1402587" y="1427747"/>
            <a:ext cx="6054576" cy="4540932"/>
          </a:xfrm>
          <a:prstGeom prst="rect">
            <a:avLst/>
          </a:prstGeom>
        </p:spPr>
      </p:pic>
    </p:spTree>
    <p:extLst>
      <p:ext uri="{BB962C8B-B14F-4D97-AF65-F5344CB8AC3E}">
        <p14:creationId xmlns:p14="http://schemas.microsoft.com/office/powerpoint/2010/main" val="2310828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9" y="503696"/>
            <a:ext cx="10515600" cy="719075"/>
          </a:xfrm>
        </p:spPr>
        <p:txBody>
          <a:bodyPr/>
          <a:lstStyle/>
          <a:p>
            <a:r>
              <a:rPr lang="en-US" b="1" dirty="0">
                <a:effectLst>
                  <a:outerShdw blurRad="38100" dist="38100" dir="2700000" algn="tl">
                    <a:srgbClr val="000000">
                      <a:alpha val="43137"/>
                    </a:srgbClr>
                  </a:outerShdw>
                </a:effectLst>
              </a:rPr>
              <a:t>Data Analysis </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200592" y="1638619"/>
            <a:ext cx="3933661" cy="2740875"/>
          </a:xfrm>
        </p:spPr>
        <p:txBody>
          <a:bodyPr>
            <a:normAutofit/>
          </a:bodyPr>
          <a:lstStyle/>
          <a:p>
            <a:pPr>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 </a:t>
            </a:r>
            <a:r>
              <a:rPr lang="en-US" sz="2400" dirty="0">
                <a:effectLst>
                  <a:outerShdw blurRad="38100" dist="38100" dir="2700000" algn="tl">
                    <a:srgbClr val="000000">
                      <a:alpha val="43137"/>
                    </a:srgbClr>
                  </a:outerShdw>
                </a:effectLst>
              </a:rPr>
              <a:t>No direct trend between precipitation and violations</a:t>
            </a:r>
          </a:p>
          <a:p>
            <a:pPr>
              <a:buFont typeface="Wingdings" panose="05000000000000000000" pitchFamily="2" charset="2"/>
              <a:buChar char="Ø"/>
            </a:pPr>
            <a:r>
              <a:rPr lang="en-US" sz="2400" dirty="0">
                <a:effectLst>
                  <a:outerShdw blurRad="38100" dist="38100" dir="2700000" algn="tl">
                    <a:srgbClr val="000000">
                      <a:alpha val="43137"/>
                    </a:srgbClr>
                  </a:outerShdw>
                </a:effectLst>
              </a:rPr>
              <a:t> Precipitation peaked in July, which may be related to the dip in violations</a:t>
            </a:r>
          </a:p>
        </p:txBody>
      </p:sp>
      <p:pic>
        <p:nvPicPr>
          <p:cNvPr id="9" name="Picture 8">
            <a:extLst>
              <a:ext uri="{FF2B5EF4-FFF2-40B4-BE49-F238E27FC236}">
                <a16:creationId xmlns:a16="http://schemas.microsoft.com/office/drawing/2014/main" id="{81AFDF9D-B50C-45B1-9816-D1FFE5051E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253" y="1519370"/>
            <a:ext cx="6862251" cy="5146688"/>
          </a:xfrm>
          <a:prstGeom prst="rect">
            <a:avLst/>
          </a:prstGeom>
        </p:spPr>
      </p:pic>
    </p:spTree>
    <p:extLst>
      <p:ext uri="{BB962C8B-B14F-4D97-AF65-F5344CB8AC3E}">
        <p14:creationId xmlns:p14="http://schemas.microsoft.com/office/powerpoint/2010/main" val="2598392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8" y="660547"/>
            <a:ext cx="10515600" cy="831370"/>
          </a:xfrm>
        </p:spPr>
        <p:txBody>
          <a:bodyPr/>
          <a:lstStyle/>
          <a:p>
            <a:r>
              <a:rPr lang="en-US" b="1" dirty="0">
                <a:effectLst>
                  <a:outerShdw blurRad="38100" dist="38100" dir="2700000" algn="tl">
                    <a:srgbClr val="000000">
                      <a:alpha val="43137"/>
                    </a:srgbClr>
                  </a:outerShdw>
                </a:effectLst>
              </a:rPr>
              <a:t>Data Analysis </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489350" y="1801365"/>
            <a:ext cx="2602474" cy="4523179"/>
          </a:xfrm>
        </p:spPr>
        <p:txBody>
          <a:bodyPr>
            <a:normAutofit lnSpcReduction="10000"/>
          </a:bodyPr>
          <a:lstStyle/>
          <a:p>
            <a:pPr>
              <a:buFont typeface="Wingdings" panose="05000000000000000000" pitchFamily="2" charset="2"/>
              <a:buChar char="Ø"/>
            </a:pPr>
            <a:r>
              <a:rPr lang="en-US" sz="2400" dirty="0">
                <a:effectLst>
                  <a:outerShdw blurRad="38100" dist="38100" dir="2700000" algn="tl">
                    <a:srgbClr val="000000">
                      <a:alpha val="43137"/>
                    </a:srgbClr>
                  </a:outerShdw>
                </a:effectLst>
              </a:rPr>
              <a:t>Violations are lowest during the weekend and peak on Wednesdays</a:t>
            </a:r>
          </a:p>
          <a:p>
            <a:pPr>
              <a:buFont typeface="Wingdings" panose="05000000000000000000" pitchFamily="2" charset="2"/>
              <a:buChar char="Ø"/>
            </a:pPr>
            <a:r>
              <a:rPr lang="en-US" sz="2400" dirty="0">
                <a:effectLst>
                  <a:outerShdw blurRad="38100" dist="38100" dir="2700000" algn="tl">
                    <a:srgbClr val="000000">
                      <a:alpha val="43137"/>
                    </a:srgbClr>
                  </a:outerShdw>
                </a:effectLst>
              </a:rPr>
              <a:t> There is typically less restricted parking during the weekends, especially Sundays.</a:t>
            </a:r>
          </a:p>
        </p:txBody>
      </p:sp>
      <p:pic>
        <p:nvPicPr>
          <p:cNvPr id="6" name="Picture 5">
            <a:extLst>
              <a:ext uri="{FF2B5EF4-FFF2-40B4-BE49-F238E27FC236}">
                <a16:creationId xmlns:a16="http://schemas.microsoft.com/office/drawing/2014/main" id="{68F7F604-9C0D-4FCE-8D9A-6309F28CF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8520" y="1806193"/>
            <a:ext cx="7316867" cy="4573042"/>
          </a:xfrm>
          <a:prstGeom prst="rect">
            <a:avLst/>
          </a:prstGeom>
        </p:spPr>
      </p:pic>
    </p:spTree>
    <p:extLst>
      <p:ext uri="{BB962C8B-B14F-4D97-AF65-F5344CB8AC3E}">
        <p14:creationId xmlns:p14="http://schemas.microsoft.com/office/powerpoint/2010/main" val="1894408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9" y="413834"/>
            <a:ext cx="10515600" cy="895538"/>
          </a:xfrm>
        </p:spPr>
        <p:txBody>
          <a:bodyPr/>
          <a:lstStyle/>
          <a:p>
            <a:r>
              <a:rPr lang="en-US" b="1" dirty="0">
                <a:effectLst>
                  <a:outerShdw blurRad="38100" dist="38100" dir="2700000" algn="tl">
                    <a:srgbClr val="000000">
                      <a:alpha val="43137"/>
                    </a:srgbClr>
                  </a:outerShdw>
                </a:effectLst>
              </a:rPr>
              <a:t>Data Analysis </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328929" y="1648338"/>
            <a:ext cx="2974434" cy="2403991"/>
          </a:xfrm>
        </p:spPr>
        <p:txBody>
          <a:bodyPr>
            <a:normAutofit/>
          </a:bodyPr>
          <a:lstStyle/>
          <a:p>
            <a:pPr>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 </a:t>
            </a:r>
            <a:r>
              <a:rPr lang="en-US" sz="2400" dirty="0">
                <a:effectLst>
                  <a:outerShdw blurRad="38100" dist="38100" dir="2700000" algn="tl">
                    <a:srgbClr val="000000">
                      <a:alpha val="43137"/>
                    </a:srgbClr>
                  </a:outerShdw>
                </a:effectLst>
              </a:rPr>
              <a:t>Slightly higher average violations for middle of the week Winter </a:t>
            </a:r>
          </a:p>
        </p:txBody>
      </p:sp>
      <p:pic>
        <p:nvPicPr>
          <p:cNvPr id="5" name="Picture 4">
            <a:extLst>
              <a:ext uri="{FF2B5EF4-FFF2-40B4-BE49-F238E27FC236}">
                <a16:creationId xmlns:a16="http://schemas.microsoft.com/office/drawing/2014/main" id="{1F03F9F4-BF91-4FC4-827F-16E4F6FA59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1265" y="1765808"/>
            <a:ext cx="7316867" cy="4573042"/>
          </a:xfrm>
          <a:prstGeom prst="rect">
            <a:avLst/>
          </a:prstGeom>
        </p:spPr>
      </p:pic>
    </p:spTree>
    <p:extLst>
      <p:ext uri="{BB962C8B-B14F-4D97-AF65-F5344CB8AC3E}">
        <p14:creationId xmlns:p14="http://schemas.microsoft.com/office/powerpoint/2010/main" val="3916660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9" y="413834"/>
            <a:ext cx="10515600" cy="895538"/>
          </a:xfrm>
        </p:spPr>
        <p:txBody>
          <a:bodyPr/>
          <a:lstStyle/>
          <a:p>
            <a:r>
              <a:rPr lang="en-US" b="1" dirty="0">
                <a:effectLst>
                  <a:outerShdw blurRad="38100" dist="38100" dir="2700000" algn="tl">
                    <a:srgbClr val="000000">
                      <a:alpha val="43137"/>
                    </a:srgbClr>
                  </a:outerShdw>
                </a:effectLst>
              </a:rPr>
              <a:t>Data Analysis </a:t>
            </a:r>
          </a:p>
        </p:txBody>
      </p:sp>
      <p:sp>
        <p:nvSpPr>
          <p:cNvPr id="6" name="Content Placeholder 5">
            <a:extLst>
              <a:ext uri="{FF2B5EF4-FFF2-40B4-BE49-F238E27FC236}">
                <a16:creationId xmlns:a16="http://schemas.microsoft.com/office/drawing/2014/main" id="{9B3B2564-3C93-4593-BFB7-6424DB1EE6DE}"/>
              </a:ext>
            </a:extLst>
          </p:cNvPr>
          <p:cNvSpPr>
            <a:spLocks noGrp="1"/>
          </p:cNvSpPr>
          <p:nvPr>
            <p:ph idx="1"/>
          </p:nvPr>
        </p:nvSpPr>
        <p:spPr>
          <a:xfrm>
            <a:off x="1749353" y="1765851"/>
            <a:ext cx="10018713" cy="3124201"/>
          </a:xfrm>
        </p:spPr>
        <p:txBody>
          <a:bodyPr/>
          <a:lstStyle/>
          <a:p>
            <a:r>
              <a:rPr lang="en-US" dirty="0"/>
              <a:t>Seasonal and month data may not be reliable as it is only based on single year</a:t>
            </a:r>
          </a:p>
          <a:p>
            <a:pPr lvl="1"/>
            <a:r>
              <a:rPr lang="en-US" dirty="0"/>
              <a:t>For the future: look at multiple years to have multiple sets of months and seasons</a:t>
            </a:r>
          </a:p>
          <a:p>
            <a:r>
              <a:rPr lang="en-US" dirty="0"/>
              <a:t>Only some of the CSVs have timestamps: did not look at differences in violations across the time of day</a:t>
            </a:r>
          </a:p>
          <a:p>
            <a:pPr lvl="1"/>
            <a:endParaRPr lang="en-US" dirty="0"/>
          </a:p>
          <a:p>
            <a:pPr lvl="1"/>
            <a:endParaRPr lang="en-US" dirty="0"/>
          </a:p>
        </p:txBody>
      </p:sp>
    </p:spTree>
    <p:extLst>
      <p:ext uri="{BB962C8B-B14F-4D97-AF65-F5344CB8AC3E}">
        <p14:creationId xmlns:p14="http://schemas.microsoft.com/office/powerpoint/2010/main" val="7528742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DACA-CBB6-4813-88DD-9CD7C05486CC}"/>
              </a:ext>
            </a:extLst>
          </p:cNvPr>
          <p:cNvSpPr>
            <a:spLocks noGrp="1"/>
          </p:cNvSpPr>
          <p:nvPr>
            <p:ph type="ctrTitle"/>
          </p:nvPr>
        </p:nvSpPr>
        <p:spPr>
          <a:xfrm>
            <a:off x="2982350" y="1389185"/>
            <a:ext cx="8806375" cy="1916723"/>
          </a:xfrm>
          <a:solidFill>
            <a:schemeClr val="bg1"/>
          </a:solidFill>
          <a:ln w="76200">
            <a:solidFill>
              <a:srgbClr val="0070C0"/>
            </a:solidFill>
          </a:ln>
        </p:spPr>
        <p:txBody>
          <a:bodyPr>
            <a:normAutofit fontScale="90000"/>
          </a:bodyPr>
          <a:lstStyle/>
          <a:p>
            <a:pPr algn="ctr"/>
            <a:r>
              <a:rPr lang="en-US" sz="6000" dirty="0">
                <a:effectLst>
                  <a:outerShdw blurRad="38100" dist="38100" dir="2700000" algn="tl">
                    <a:srgbClr val="000000">
                      <a:alpha val="43137"/>
                    </a:srgbClr>
                  </a:outerShdw>
                </a:effectLst>
                <a:cs typeface="Times New Roman" panose="02020603050405020304" pitchFamily="18" charset="0"/>
              </a:rPr>
              <a:t>Parking Violations in Washington D.C. in 2017 </a:t>
            </a:r>
          </a:p>
        </p:txBody>
      </p:sp>
      <p:sp>
        <p:nvSpPr>
          <p:cNvPr id="3" name="Subtitle 2">
            <a:extLst>
              <a:ext uri="{FF2B5EF4-FFF2-40B4-BE49-F238E27FC236}">
                <a16:creationId xmlns:a16="http://schemas.microsoft.com/office/drawing/2014/main" id="{588D8FBF-8D3F-478D-A7A2-5F77EE5E6E0A}"/>
              </a:ext>
            </a:extLst>
          </p:cNvPr>
          <p:cNvSpPr>
            <a:spLocks noGrp="1"/>
          </p:cNvSpPr>
          <p:nvPr>
            <p:ph type="subTitle" idx="1"/>
          </p:nvPr>
        </p:nvSpPr>
        <p:spPr>
          <a:xfrm>
            <a:off x="385011" y="5229902"/>
            <a:ext cx="11403714" cy="1030459"/>
          </a:xfrm>
        </p:spPr>
        <p:txBody>
          <a:bodyPr>
            <a:noAutofit/>
          </a:bodyPr>
          <a:lstStyle/>
          <a:p>
            <a:pPr algn="ctr"/>
            <a:r>
              <a:rPr lang="en-US" sz="5400" dirty="0">
                <a:ln w="0">
                  <a:solidFill>
                    <a:schemeClr val="tx1"/>
                  </a:solidFill>
                </a:ln>
                <a:gradFill>
                  <a:gsLst>
                    <a:gs pos="21000">
                      <a:srgbClr val="53575C"/>
                    </a:gs>
                    <a:gs pos="88000">
                      <a:srgbClr val="C5C7CA"/>
                    </a:gs>
                  </a:gsLst>
                  <a:lin ang="5400000"/>
                </a:gradFill>
                <a:latin typeface="+mj-lt"/>
                <a:cs typeface="Times New Roman" panose="02020603050405020304" pitchFamily="18" charset="0"/>
              </a:rPr>
              <a:t>                Laura</a:t>
            </a:r>
          </a:p>
        </p:txBody>
      </p:sp>
    </p:spTree>
    <p:extLst>
      <p:ext uri="{BB962C8B-B14F-4D97-AF65-F5344CB8AC3E}">
        <p14:creationId xmlns:p14="http://schemas.microsoft.com/office/powerpoint/2010/main" val="3828939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59418F1-5813-2E4A-A519-E7498E44B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049" y="3451301"/>
            <a:ext cx="6482576" cy="3241288"/>
          </a:xfrm>
          <a:prstGeom prst="rect">
            <a:avLst/>
          </a:prstGeom>
        </p:spPr>
      </p:pic>
      <p:sp>
        <p:nvSpPr>
          <p:cNvPr id="12" name="TextBox 11">
            <a:extLst>
              <a:ext uri="{FF2B5EF4-FFF2-40B4-BE49-F238E27FC236}">
                <a16:creationId xmlns:a16="http://schemas.microsoft.com/office/drawing/2014/main" id="{B30E6452-C8AE-D141-81BB-067280784D69}"/>
              </a:ext>
            </a:extLst>
          </p:cNvPr>
          <p:cNvSpPr txBox="1"/>
          <p:nvPr/>
        </p:nvSpPr>
        <p:spPr>
          <a:xfrm>
            <a:off x="7337502" y="524106"/>
            <a:ext cx="4304371" cy="11449288"/>
          </a:xfrm>
          <a:prstGeom prst="rect">
            <a:avLst/>
          </a:prstGeom>
          <a:noFill/>
        </p:spPr>
        <p:txBody>
          <a:bodyPr wrap="square" rtlCol="0">
            <a:spAutoFit/>
          </a:bodyPr>
          <a:lstStyle/>
          <a:p>
            <a:r>
              <a:rPr lang="en-US" dirty="0"/>
              <a:t>   Top Ten Most Frequent Tickets DC 2017</a:t>
            </a:r>
          </a:p>
          <a:p>
            <a:endParaRPr lang="en-US" dirty="0"/>
          </a:p>
          <a:p>
            <a:pPr marL="285750" indent="-285750">
              <a:buFont typeface="Arial" panose="020B0604020202020204" pitchFamily="34" charset="0"/>
              <a:buChar char="•"/>
            </a:pPr>
            <a:r>
              <a:rPr lang="en-US" dirty="0"/>
              <a:t>1,404,052 Parking tickets issued in   Washington, DC, in 2017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61% tickets issued are in the top ten most                    frequent tickets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Most frequent violation:</a:t>
            </a:r>
          </a:p>
          <a:p>
            <a:r>
              <a:rPr lang="en-US" dirty="0"/>
              <a:t>     ”Failure to Display Meter Ticket”</a:t>
            </a:r>
          </a:p>
          <a:p>
            <a:endParaRPr lang="en-US" dirty="0"/>
          </a:p>
          <a:p>
            <a:pPr marL="285750" indent="-285750">
              <a:buFont typeface="Arial" panose="020B0604020202020204" pitchFamily="34" charset="0"/>
              <a:buChar char="•"/>
            </a:pPr>
            <a:r>
              <a:rPr lang="en-US" dirty="0"/>
              <a:t>Projected revenue (2017): $38,812,030</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Highest grossing:</a:t>
            </a:r>
          </a:p>
          <a:p>
            <a:r>
              <a:rPr lang="en-US" dirty="0"/>
              <a:t>    ”PM Rush Hour Violation,” $6,780,200</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8" name="Content Placeholder 7">
            <a:extLst>
              <a:ext uri="{FF2B5EF4-FFF2-40B4-BE49-F238E27FC236}">
                <a16:creationId xmlns:a16="http://schemas.microsoft.com/office/drawing/2014/main" id="{A5CE1690-C0F3-AA40-B257-04AB0F58EF7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3049" y="156117"/>
            <a:ext cx="6482576" cy="3188327"/>
          </a:xfrm>
        </p:spPr>
      </p:pic>
    </p:spTree>
    <p:extLst>
      <p:ext uri="{BB962C8B-B14F-4D97-AF65-F5344CB8AC3E}">
        <p14:creationId xmlns:p14="http://schemas.microsoft.com/office/powerpoint/2010/main" val="243687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30E6452-C8AE-D141-81BB-067280784D69}"/>
              </a:ext>
            </a:extLst>
          </p:cNvPr>
          <p:cNvSpPr txBox="1"/>
          <p:nvPr/>
        </p:nvSpPr>
        <p:spPr>
          <a:xfrm>
            <a:off x="7292897" y="825189"/>
            <a:ext cx="4304371" cy="7017306"/>
          </a:xfrm>
          <a:prstGeom prst="rect">
            <a:avLst/>
          </a:prstGeom>
          <a:noFill/>
        </p:spPr>
        <p:txBody>
          <a:bodyPr wrap="square" rtlCol="0">
            <a:spAutoFit/>
          </a:bodyPr>
          <a:lstStyle/>
          <a:p>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 </a:t>
            </a:r>
          </a:p>
        </p:txBody>
      </p:sp>
      <p:pic>
        <p:nvPicPr>
          <p:cNvPr id="6" name="Picture 5">
            <a:extLst>
              <a:ext uri="{FF2B5EF4-FFF2-40B4-BE49-F238E27FC236}">
                <a16:creationId xmlns:a16="http://schemas.microsoft.com/office/drawing/2014/main" id="{B672612A-8EFE-B34C-A62C-7B2521906A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80" y="231509"/>
            <a:ext cx="10861288" cy="4463154"/>
          </a:xfrm>
          <a:prstGeom prst="rect">
            <a:avLst/>
          </a:prstGeom>
        </p:spPr>
      </p:pic>
      <p:sp>
        <p:nvSpPr>
          <p:cNvPr id="10" name="TextBox 9">
            <a:extLst>
              <a:ext uri="{FF2B5EF4-FFF2-40B4-BE49-F238E27FC236}">
                <a16:creationId xmlns:a16="http://schemas.microsoft.com/office/drawing/2014/main" id="{428A7805-15BB-434F-93EC-AF043C02D1FF}"/>
              </a:ext>
            </a:extLst>
          </p:cNvPr>
          <p:cNvSpPr txBox="1"/>
          <p:nvPr/>
        </p:nvSpPr>
        <p:spPr>
          <a:xfrm>
            <a:off x="735980" y="4973444"/>
            <a:ext cx="5229922" cy="1477328"/>
          </a:xfrm>
          <a:prstGeom prst="rect">
            <a:avLst/>
          </a:prstGeom>
          <a:noFill/>
        </p:spPr>
        <p:txBody>
          <a:bodyPr wrap="square" rtlCol="0">
            <a:spAutoFit/>
          </a:bodyPr>
          <a:lstStyle/>
          <a:p>
            <a:r>
              <a:rPr lang="en-US" dirty="0"/>
              <a:t>Uneven scores:</a:t>
            </a:r>
          </a:p>
          <a:p>
            <a:pPr marL="285750" indent="-285750">
              <a:buFont typeface="Arial" panose="020B0604020202020204" pitchFamily="34" charset="0"/>
              <a:buChar char="•"/>
            </a:pPr>
            <a:r>
              <a:rPr lang="en-US" dirty="0"/>
              <a:t>DC, P173, 5.77 percentage points higher </a:t>
            </a:r>
          </a:p>
          <a:p>
            <a:pPr marL="285750" indent="-285750">
              <a:buFont typeface="Arial" panose="020B0604020202020204" pitchFamily="34" charset="0"/>
              <a:buChar char="•"/>
            </a:pPr>
            <a:r>
              <a:rPr lang="en-US" dirty="0"/>
              <a:t>Other States, P259, 3.98 percentage points higher </a:t>
            </a:r>
          </a:p>
          <a:p>
            <a:pPr marL="285750" indent="-285750">
              <a:buFont typeface="Arial" panose="020B0604020202020204" pitchFamily="34" charset="0"/>
              <a:buChar char="•"/>
            </a:pPr>
            <a:r>
              <a:rPr lang="en-US" dirty="0"/>
              <a:t>VA/MD, P281, 2.86 percentage points higher </a:t>
            </a:r>
          </a:p>
          <a:p>
            <a:endParaRPr lang="en-US" dirty="0"/>
          </a:p>
        </p:txBody>
      </p:sp>
      <p:sp>
        <p:nvSpPr>
          <p:cNvPr id="11" name="TextBox 10">
            <a:extLst>
              <a:ext uri="{FF2B5EF4-FFF2-40B4-BE49-F238E27FC236}">
                <a16:creationId xmlns:a16="http://schemas.microsoft.com/office/drawing/2014/main" id="{0503B94A-578C-5843-B9F4-E5AE8FA50C1A}"/>
              </a:ext>
            </a:extLst>
          </p:cNvPr>
          <p:cNvSpPr txBox="1"/>
          <p:nvPr/>
        </p:nvSpPr>
        <p:spPr>
          <a:xfrm>
            <a:off x="6601522" y="5285678"/>
            <a:ext cx="4995746" cy="1200329"/>
          </a:xfrm>
          <a:prstGeom prst="rect">
            <a:avLst/>
          </a:prstGeom>
          <a:noFill/>
        </p:spPr>
        <p:txBody>
          <a:bodyPr wrap="square" rtlCol="0">
            <a:spAutoFit/>
          </a:bodyPr>
          <a:lstStyle/>
          <a:p>
            <a:r>
              <a:rPr lang="en-US" dirty="0"/>
              <a:t>The most evenly distributed violations:</a:t>
            </a:r>
          </a:p>
          <a:p>
            <a:pPr lvl="0"/>
            <a:r>
              <a:rPr lang="en-US" dirty="0"/>
              <a:t>P055, average percentage difference of .42%</a:t>
            </a:r>
          </a:p>
          <a:p>
            <a:pPr lvl="0"/>
            <a:r>
              <a:rPr lang="en-US" dirty="0"/>
              <a:t>P031, average percentage difference of .76%</a:t>
            </a:r>
          </a:p>
          <a:p>
            <a:endParaRPr lang="en-US" dirty="0"/>
          </a:p>
        </p:txBody>
      </p:sp>
    </p:spTree>
    <p:extLst>
      <p:ext uri="{BB962C8B-B14F-4D97-AF65-F5344CB8AC3E}">
        <p14:creationId xmlns:p14="http://schemas.microsoft.com/office/powerpoint/2010/main" val="415698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DACA-CBB6-4813-88DD-9CD7C05486CC}"/>
              </a:ext>
            </a:extLst>
          </p:cNvPr>
          <p:cNvSpPr>
            <a:spLocks noGrp="1"/>
          </p:cNvSpPr>
          <p:nvPr>
            <p:ph type="ctrTitle"/>
          </p:nvPr>
        </p:nvSpPr>
        <p:spPr>
          <a:xfrm>
            <a:off x="2982350" y="1389185"/>
            <a:ext cx="8806375" cy="1916723"/>
          </a:xfrm>
          <a:solidFill>
            <a:schemeClr val="bg1"/>
          </a:solidFill>
          <a:ln w="76200">
            <a:solidFill>
              <a:srgbClr val="0070C0"/>
            </a:solidFill>
          </a:ln>
        </p:spPr>
        <p:txBody>
          <a:bodyPr>
            <a:normAutofit fontScale="90000"/>
          </a:bodyPr>
          <a:lstStyle/>
          <a:p>
            <a:pPr algn="ctr"/>
            <a:r>
              <a:rPr lang="en-US" sz="6000" dirty="0">
                <a:effectLst>
                  <a:outerShdw blurRad="38100" dist="38100" dir="2700000" algn="tl">
                    <a:srgbClr val="000000">
                      <a:alpha val="43137"/>
                    </a:srgbClr>
                  </a:outerShdw>
                </a:effectLst>
                <a:cs typeface="Times New Roman" panose="02020603050405020304" pitchFamily="18" charset="0"/>
              </a:rPr>
              <a:t>Parking Violations in Washington D.C. in 2017 </a:t>
            </a:r>
          </a:p>
        </p:txBody>
      </p:sp>
      <p:sp>
        <p:nvSpPr>
          <p:cNvPr id="3" name="Subtitle 2">
            <a:extLst>
              <a:ext uri="{FF2B5EF4-FFF2-40B4-BE49-F238E27FC236}">
                <a16:creationId xmlns:a16="http://schemas.microsoft.com/office/drawing/2014/main" id="{588D8FBF-8D3F-478D-A7A2-5F77EE5E6E0A}"/>
              </a:ext>
            </a:extLst>
          </p:cNvPr>
          <p:cNvSpPr>
            <a:spLocks noGrp="1"/>
          </p:cNvSpPr>
          <p:nvPr>
            <p:ph type="subTitle" idx="1"/>
          </p:nvPr>
        </p:nvSpPr>
        <p:spPr>
          <a:xfrm>
            <a:off x="385011" y="5229902"/>
            <a:ext cx="11403714" cy="1030459"/>
          </a:xfrm>
        </p:spPr>
        <p:txBody>
          <a:bodyPr>
            <a:noAutofit/>
          </a:bodyPr>
          <a:lstStyle/>
          <a:p>
            <a:pPr algn="ctr"/>
            <a:r>
              <a:rPr lang="en-US" sz="5400" dirty="0">
                <a:ln w="0">
                  <a:solidFill>
                    <a:schemeClr val="tx1"/>
                  </a:solidFill>
                </a:ln>
                <a:gradFill>
                  <a:gsLst>
                    <a:gs pos="21000">
                      <a:srgbClr val="53575C"/>
                    </a:gs>
                    <a:gs pos="88000">
                      <a:srgbClr val="C5C7CA"/>
                    </a:gs>
                  </a:gsLst>
                  <a:lin ang="5400000"/>
                </a:gradFill>
                <a:latin typeface="+mj-lt"/>
                <a:cs typeface="Times New Roman" panose="02020603050405020304" pitchFamily="18" charset="0"/>
              </a:rPr>
              <a:t>                     Marthenya</a:t>
            </a:r>
          </a:p>
        </p:txBody>
      </p:sp>
    </p:spTree>
    <p:extLst>
      <p:ext uri="{BB962C8B-B14F-4D97-AF65-F5344CB8AC3E}">
        <p14:creationId xmlns:p14="http://schemas.microsoft.com/office/powerpoint/2010/main" val="1812596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8" y="660546"/>
            <a:ext cx="10515600" cy="1325563"/>
          </a:xfrm>
        </p:spPr>
        <p:txBody>
          <a:bodyPr/>
          <a:lstStyle/>
          <a:p>
            <a:r>
              <a:rPr lang="en-US" b="1" dirty="0">
                <a:effectLst>
                  <a:outerShdw blurRad="38100" dist="38100" dir="2700000" algn="tl">
                    <a:srgbClr val="000000">
                      <a:alpha val="43137"/>
                    </a:srgbClr>
                  </a:outerShdw>
                </a:effectLst>
              </a:rPr>
              <a:t>Motivations and Summary</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461450" y="1873129"/>
            <a:ext cx="10515600" cy="4554176"/>
          </a:xfrm>
        </p:spPr>
        <p:txBody>
          <a:bodyPr>
            <a:noAutofit/>
          </a:bodyPr>
          <a:lstStyle/>
          <a:p>
            <a:pPr marL="0" indent="0" algn="ctr">
              <a:buNone/>
            </a:pPr>
            <a:r>
              <a:rPr lang="en-US" sz="3200" dirty="0">
                <a:effectLst>
                  <a:outerShdw blurRad="38100" dist="38100" dir="2700000" algn="tl">
                    <a:srgbClr val="000000">
                      <a:alpha val="43137"/>
                    </a:srgbClr>
                  </a:outerShdw>
                </a:effectLst>
              </a:rPr>
              <a:t>Washington DC issued 1,404,052 parking tickets in 2017 bringing in more than 30 million dollars of revenue.  This study aims to better understand this revenue stream by:</a:t>
            </a:r>
          </a:p>
          <a:p>
            <a:pPr>
              <a:buFont typeface="Wingdings" panose="05000000000000000000" pitchFamily="2" charset="2"/>
              <a:buChar char="Ø"/>
            </a:pPr>
            <a:r>
              <a:rPr lang="en-US" sz="3200" dirty="0">
                <a:effectLst>
                  <a:outerShdw blurRad="38100" dist="38100" dir="2700000" algn="tl">
                    <a:srgbClr val="000000">
                      <a:alpha val="43137"/>
                    </a:srgbClr>
                  </a:outerShdw>
                </a:effectLst>
              </a:rPr>
              <a:t> Exploration of which parking violations are issued in DC</a:t>
            </a:r>
          </a:p>
          <a:p>
            <a:pPr>
              <a:buFont typeface="Wingdings" panose="05000000000000000000" pitchFamily="2" charset="2"/>
              <a:buChar char="Ø"/>
            </a:pPr>
            <a:r>
              <a:rPr lang="en-US" sz="3200" dirty="0">
                <a:effectLst>
                  <a:outerShdw blurRad="38100" dist="38100" dir="2700000" algn="tl">
                    <a:srgbClr val="000000">
                      <a:alpha val="43137"/>
                    </a:srgbClr>
                  </a:outerShdw>
                </a:effectLst>
              </a:rPr>
              <a:t> Exploration of DC’s relationship to surrounding areas</a:t>
            </a:r>
          </a:p>
          <a:p>
            <a:pPr>
              <a:buFont typeface="Wingdings" panose="05000000000000000000" pitchFamily="2" charset="2"/>
              <a:buChar char="Ø"/>
            </a:pPr>
            <a:r>
              <a:rPr lang="en-US" sz="3200" dirty="0">
                <a:effectLst>
                  <a:outerShdw blurRad="38100" dist="38100" dir="2700000" algn="tl">
                    <a:srgbClr val="000000">
                      <a:alpha val="43137"/>
                    </a:srgbClr>
                  </a:outerShdw>
                </a:effectLst>
              </a:rPr>
              <a:t> Basic behavioral study of when and where violations occur in the city</a:t>
            </a:r>
          </a:p>
          <a:p>
            <a:pPr>
              <a:buFont typeface="Wingdings" panose="05000000000000000000" pitchFamily="2" charset="2"/>
              <a:buChar char="Ø"/>
            </a:pPr>
            <a:r>
              <a:rPr lang="en-US" sz="3200" dirty="0">
                <a:effectLst>
                  <a:outerShdw blurRad="38100" dist="38100" dir="2700000" algn="tl">
                    <a:srgbClr val="000000">
                      <a:alpha val="43137"/>
                    </a:srgbClr>
                  </a:outerShdw>
                </a:effectLst>
              </a:rPr>
              <a:t>Sentiment of the reasons tickets are issued</a:t>
            </a:r>
          </a:p>
          <a:p>
            <a:pPr marL="128016" lvl="1" indent="0">
              <a:buNone/>
            </a:pPr>
            <a:endParaRPr lang="en-US" sz="2800" dirty="0">
              <a:solidFill>
                <a:schemeClr val="bg1"/>
              </a:solidFill>
              <a:effectLst>
                <a:outerShdw blurRad="38100" dist="38100" dir="2700000" algn="tl">
                  <a:srgbClr val="000000">
                    <a:alpha val="43137"/>
                  </a:srgbClr>
                </a:outerShdw>
              </a:effectLst>
              <a:sym typeface="Wingdings" panose="05000000000000000000" pitchFamily="2" charset="2"/>
            </a:endParaRPr>
          </a:p>
        </p:txBody>
      </p:sp>
    </p:spTree>
    <p:extLst>
      <p:ext uri="{BB962C8B-B14F-4D97-AF65-F5344CB8AC3E}">
        <p14:creationId xmlns:p14="http://schemas.microsoft.com/office/powerpoint/2010/main" val="3626211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4C35-F1D5-4884-BA23-57EF663637FE}"/>
              </a:ext>
            </a:extLst>
          </p:cNvPr>
          <p:cNvSpPr>
            <a:spLocks noGrp="1"/>
          </p:cNvSpPr>
          <p:nvPr>
            <p:ph type="ctrTitle"/>
          </p:nvPr>
        </p:nvSpPr>
        <p:spPr>
          <a:xfrm>
            <a:off x="2607559" y="211933"/>
            <a:ext cx="8574622" cy="975183"/>
          </a:xfrm>
        </p:spPr>
        <p:txBody>
          <a:bodyPr>
            <a:normAutofit fontScale="90000"/>
          </a:bodyPr>
          <a:lstStyle/>
          <a:p>
            <a:r>
              <a:rPr lang="en-US" dirty="0"/>
              <a:t>Identify Unique Violations</a:t>
            </a:r>
          </a:p>
        </p:txBody>
      </p:sp>
      <p:pic>
        <p:nvPicPr>
          <p:cNvPr id="5" name="Picture 4">
            <a:extLst>
              <a:ext uri="{FF2B5EF4-FFF2-40B4-BE49-F238E27FC236}">
                <a16:creationId xmlns:a16="http://schemas.microsoft.com/office/drawing/2014/main" id="{58DEFE28-CC94-4B0A-87CC-B3DBD3C89D3C}"/>
              </a:ext>
            </a:extLst>
          </p:cNvPr>
          <p:cNvPicPr>
            <a:picLocks noChangeAspect="1"/>
          </p:cNvPicPr>
          <p:nvPr/>
        </p:nvPicPr>
        <p:blipFill>
          <a:blip r:embed="rId2"/>
          <a:stretch>
            <a:fillRect/>
          </a:stretch>
        </p:blipFill>
        <p:spPr>
          <a:xfrm>
            <a:off x="2123824" y="1959832"/>
            <a:ext cx="6981825" cy="657225"/>
          </a:xfrm>
          <a:prstGeom prst="rect">
            <a:avLst/>
          </a:prstGeom>
        </p:spPr>
      </p:pic>
      <p:sp>
        <p:nvSpPr>
          <p:cNvPr id="6" name="Content Placeholder 2">
            <a:extLst>
              <a:ext uri="{FF2B5EF4-FFF2-40B4-BE49-F238E27FC236}">
                <a16:creationId xmlns:a16="http://schemas.microsoft.com/office/drawing/2014/main" id="{247212A9-5C1B-442A-993E-84D50E63B46E}"/>
              </a:ext>
            </a:extLst>
          </p:cNvPr>
          <p:cNvSpPr>
            <a:spLocks noGrp="1"/>
          </p:cNvSpPr>
          <p:nvPr>
            <p:ph type="subTitle" idx="1"/>
          </p:nvPr>
        </p:nvSpPr>
        <p:spPr>
          <a:xfrm>
            <a:off x="2607559" y="1290241"/>
            <a:ext cx="6988175" cy="1389062"/>
          </a:xfrm>
        </p:spPr>
        <p:txBody>
          <a:bodyPr>
            <a:normAutofit/>
          </a:bodyPr>
          <a:lstStyle/>
          <a:p>
            <a:pPr>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 </a:t>
            </a:r>
            <a:r>
              <a:rPr lang="en-US" sz="2400" dirty="0"/>
              <a:t>Create array of unique Violation Descriptions </a:t>
            </a:r>
            <a:endParaRPr lang="en-US" sz="2400"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865DFF22-3826-40D1-8DAA-96E6BC291929}"/>
              </a:ext>
            </a:extLst>
          </p:cNvPr>
          <p:cNvPicPr>
            <a:picLocks noChangeAspect="1"/>
          </p:cNvPicPr>
          <p:nvPr/>
        </p:nvPicPr>
        <p:blipFill>
          <a:blip r:embed="rId3"/>
          <a:stretch>
            <a:fillRect/>
          </a:stretch>
        </p:blipFill>
        <p:spPr>
          <a:xfrm>
            <a:off x="4992854" y="2910639"/>
            <a:ext cx="5286375" cy="3314700"/>
          </a:xfrm>
          <a:prstGeom prst="rect">
            <a:avLst/>
          </a:prstGeom>
        </p:spPr>
      </p:pic>
    </p:spTree>
    <p:extLst>
      <p:ext uri="{BB962C8B-B14F-4D97-AF65-F5344CB8AC3E}">
        <p14:creationId xmlns:p14="http://schemas.microsoft.com/office/powerpoint/2010/main" val="3266062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4C35-F1D5-4884-BA23-57EF663637FE}"/>
              </a:ext>
            </a:extLst>
          </p:cNvPr>
          <p:cNvSpPr>
            <a:spLocks noGrp="1"/>
          </p:cNvSpPr>
          <p:nvPr>
            <p:ph type="ctrTitle"/>
          </p:nvPr>
        </p:nvSpPr>
        <p:spPr>
          <a:xfrm>
            <a:off x="2607559" y="72056"/>
            <a:ext cx="8574622" cy="975183"/>
          </a:xfrm>
        </p:spPr>
        <p:txBody>
          <a:bodyPr>
            <a:normAutofit fontScale="90000"/>
          </a:bodyPr>
          <a:lstStyle/>
          <a:p>
            <a:pPr algn="ctr"/>
            <a:r>
              <a:rPr lang="en-US" dirty="0"/>
              <a:t>Sentiment</a:t>
            </a:r>
          </a:p>
        </p:txBody>
      </p:sp>
      <p:sp>
        <p:nvSpPr>
          <p:cNvPr id="6" name="Content Placeholder 2">
            <a:extLst>
              <a:ext uri="{FF2B5EF4-FFF2-40B4-BE49-F238E27FC236}">
                <a16:creationId xmlns:a16="http://schemas.microsoft.com/office/drawing/2014/main" id="{247212A9-5C1B-442A-993E-84D50E63B46E}"/>
              </a:ext>
            </a:extLst>
          </p:cNvPr>
          <p:cNvSpPr>
            <a:spLocks noGrp="1"/>
          </p:cNvSpPr>
          <p:nvPr>
            <p:ph type="subTitle" idx="1"/>
          </p:nvPr>
        </p:nvSpPr>
        <p:spPr>
          <a:xfrm>
            <a:off x="2415054" y="857104"/>
            <a:ext cx="6988175" cy="669591"/>
          </a:xfrm>
        </p:spPr>
        <p:txBody>
          <a:bodyPr>
            <a:normAutofit/>
          </a:bodyPr>
          <a:lstStyle/>
          <a:p>
            <a:pPr algn="l">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 </a:t>
            </a:r>
            <a:r>
              <a:rPr lang="en-US" sz="2400" dirty="0"/>
              <a:t>Perform Sentiment Analysis</a:t>
            </a:r>
            <a:endParaRPr lang="en-US" sz="2400" dirty="0">
              <a:effectLst>
                <a:outerShdw blurRad="38100" dist="38100" dir="2700000" algn="tl">
                  <a:srgbClr val="000000">
                    <a:alpha val="43137"/>
                  </a:srgbClr>
                </a:outerShdw>
              </a:effectLst>
            </a:endParaRPr>
          </a:p>
        </p:txBody>
      </p:sp>
      <p:pic>
        <p:nvPicPr>
          <p:cNvPr id="4" name="Picture 3">
            <a:extLst>
              <a:ext uri="{FF2B5EF4-FFF2-40B4-BE49-F238E27FC236}">
                <a16:creationId xmlns:a16="http://schemas.microsoft.com/office/drawing/2014/main" id="{2154A568-7FA9-427A-9900-D7D4ADD64B14}"/>
              </a:ext>
            </a:extLst>
          </p:cNvPr>
          <p:cNvPicPr>
            <a:picLocks noChangeAspect="1"/>
          </p:cNvPicPr>
          <p:nvPr/>
        </p:nvPicPr>
        <p:blipFill>
          <a:blip r:embed="rId2"/>
          <a:stretch>
            <a:fillRect/>
          </a:stretch>
        </p:blipFill>
        <p:spPr>
          <a:xfrm>
            <a:off x="4223585" y="1526695"/>
            <a:ext cx="7562850" cy="4886325"/>
          </a:xfrm>
          <a:prstGeom prst="rect">
            <a:avLst/>
          </a:prstGeom>
        </p:spPr>
      </p:pic>
    </p:spTree>
    <p:extLst>
      <p:ext uri="{BB962C8B-B14F-4D97-AF65-F5344CB8AC3E}">
        <p14:creationId xmlns:p14="http://schemas.microsoft.com/office/powerpoint/2010/main" val="2019727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4C35-F1D5-4884-BA23-57EF663637FE}"/>
              </a:ext>
            </a:extLst>
          </p:cNvPr>
          <p:cNvSpPr>
            <a:spLocks noGrp="1"/>
          </p:cNvSpPr>
          <p:nvPr>
            <p:ph type="ctrTitle"/>
          </p:nvPr>
        </p:nvSpPr>
        <p:spPr>
          <a:xfrm>
            <a:off x="2607559" y="72056"/>
            <a:ext cx="8574622" cy="975183"/>
          </a:xfrm>
        </p:spPr>
        <p:txBody>
          <a:bodyPr>
            <a:normAutofit fontScale="90000"/>
          </a:bodyPr>
          <a:lstStyle/>
          <a:p>
            <a:pPr algn="ctr"/>
            <a:r>
              <a:rPr lang="en-US" dirty="0"/>
              <a:t>Sentiment </a:t>
            </a:r>
            <a:r>
              <a:rPr lang="en-US" dirty="0" err="1"/>
              <a:t>Dataframe</a:t>
            </a:r>
            <a:endParaRPr lang="en-US" dirty="0"/>
          </a:p>
        </p:txBody>
      </p:sp>
      <p:sp>
        <p:nvSpPr>
          <p:cNvPr id="6" name="Content Placeholder 2">
            <a:extLst>
              <a:ext uri="{FF2B5EF4-FFF2-40B4-BE49-F238E27FC236}">
                <a16:creationId xmlns:a16="http://schemas.microsoft.com/office/drawing/2014/main" id="{247212A9-5C1B-442A-993E-84D50E63B46E}"/>
              </a:ext>
            </a:extLst>
          </p:cNvPr>
          <p:cNvSpPr>
            <a:spLocks noGrp="1"/>
          </p:cNvSpPr>
          <p:nvPr>
            <p:ph type="subTitle" idx="1"/>
          </p:nvPr>
        </p:nvSpPr>
        <p:spPr>
          <a:xfrm>
            <a:off x="2415054" y="1199100"/>
            <a:ext cx="8505825" cy="669591"/>
          </a:xfrm>
        </p:spPr>
        <p:txBody>
          <a:bodyPr>
            <a:normAutofit/>
          </a:bodyPr>
          <a:lstStyle/>
          <a:p>
            <a:pPr algn="l">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 </a:t>
            </a:r>
            <a:r>
              <a:rPr lang="en-US" sz="2400" dirty="0"/>
              <a:t>Placed sentiment results in </a:t>
            </a:r>
            <a:r>
              <a:rPr lang="en-US" sz="2400" dirty="0" err="1"/>
              <a:t>dataframe</a:t>
            </a:r>
            <a:r>
              <a:rPr lang="en-US" sz="2400" dirty="0"/>
              <a:t> and performed plot</a:t>
            </a:r>
            <a:endParaRPr lang="en-US" sz="2400" dirty="0">
              <a:effectLst>
                <a:outerShdw blurRad="38100" dist="38100" dir="2700000" algn="tl">
                  <a:srgbClr val="000000">
                    <a:alpha val="43137"/>
                  </a:srgbClr>
                </a:outerShdw>
              </a:effectLst>
            </a:endParaRPr>
          </a:p>
        </p:txBody>
      </p:sp>
      <p:pic>
        <p:nvPicPr>
          <p:cNvPr id="3" name="Picture 2">
            <a:extLst>
              <a:ext uri="{FF2B5EF4-FFF2-40B4-BE49-F238E27FC236}">
                <a16:creationId xmlns:a16="http://schemas.microsoft.com/office/drawing/2014/main" id="{D92AD714-5B7F-4BDB-9FF4-4AB912927BF8}"/>
              </a:ext>
            </a:extLst>
          </p:cNvPr>
          <p:cNvPicPr>
            <a:picLocks noChangeAspect="1"/>
          </p:cNvPicPr>
          <p:nvPr/>
        </p:nvPicPr>
        <p:blipFill>
          <a:blip r:embed="rId2"/>
          <a:stretch>
            <a:fillRect/>
          </a:stretch>
        </p:blipFill>
        <p:spPr>
          <a:xfrm>
            <a:off x="3431255" y="2020552"/>
            <a:ext cx="8505825" cy="4581525"/>
          </a:xfrm>
          <a:prstGeom prst="rect">
            <a:avLst/>
          </a:prstGeom>
        </p:spPr>
      </p:pic>
    </p:spTree>
    <p:extLst>
      <p:ext uri="{BB962C8B-B14F-4D97-AF65-F5344CB8AC3E}">
        <p14:creationId xmlns:p14="http://schemas.microsoft.com/office/powerpoint/2010/main" val="3337360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4C35-F1D5-4884-BA23-57EF663637FE}"/>
              </a:ext>
            </a:extLst>
          </p:cNvPr>
          <p:cNvSpPr>
            <a:spLocks noGrp="1"/>
          </p:cNvSpPr>
          <p:nvPr>
            <p:ph type="ctrTitle"/>
          </p:nvPr>
        </p:nvSpPr>
        <p:spPr>
          <a:xfrm>
            <a:off x="2607559" y="72056"/>
            <a:ext cx="8574622" cy="975183"/>
          </a:xfrm>
        </p:spPr>
        <p:txBody>
          <a:bodyPr>
            <a:normAutofit fontScale="90000"/>
          </a:bodyPr>
          <a:lstStyle/>
          <a:p>
            <a:pPr algn="ctr"/>
            <a:r>
              <a:rPr lang="en-US" dirty="0"/>
              <a:t>Sentiment Plot</a:t>
            </a:r>
          </a:p>
        </p:txBody>
      </p:sp>
      <p:pic>
        <p:nvPicPr>
          <p:cNvPr id="4" name="Picture 3">
            <a:extLst>
              <a:ext uri="{FF2B5EF4-FFF2-40B4-BE49-F238E27FC236}">
                <a16:creationId xmlns:a16="http://schemas.microsoft.com/office/drawing/2014/main" id="{3630E784-12E5-43C4-9E11-6995D01E3E05}"/>
              </a:ext>
            </a:extLst>
          </p:cNvPr>
          <p:cNvPicPr>
            <a:picLocks noChangeAspect="1"/>
          </p:cNvPicPr>
          <p:nvPr/>
        </p:nvPicPr>
        <p:blipFill>
          <a:blip r:embed="rId2"/>
          <a:stretch>
            <a:fillRect/>
          </a:stretch>
        </p:blipFill>
        <p:spPr>
          <a:xfrm>
            <a:off x="2309178" y="1129727"/>
            <a:ext cx="9453492" cy="5577840"/>
          </a:xfrm>
          <a:prstGeom prst="rect">
            <a:avLst/>
          </a:prstGeom>
        </p:spPr>
      </p:pic>
    </p:spTree>
    <p:extLst>
      <p:ext uri="{BB962C8B-B14F-4D97-AF65-F5344CB8AC3E}">
        <p14:creationId xmlns:p14="http://schemas.microsoft.com/office/powerpoint/2010/main" val="4149410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75473D-07FE-4C2C-85BD-7E03B2389609}"/>
              </a:ext>
            </a:extLst>
          </p:cNvPr>
          <p:cNvPicPr>
            <a:picLocks noChangeAspect="1"/>
          </p:cNvPicPr>
          <p:nvPr/>
        </p:nvPicPr>
        <p:blipFill>
          <a:blip r:embed="rId2"/>
          <a:stretch>
            <a:fillRect/>
          </a:stretch>
        </p:blipFill>
        <p:spPr>
          <a:xfrm>
            <a:off x="90487" y="2970296"/>
            <a:ext cx="12011025" cy="3676650"/>
          </a:xfrm>
          <a:prstGeom prst="rect">
            <a:avLst/>
          </a:prstGeom>
        </p:spPr>
      </p:pic>
      <p:sp>
        <p:nvSpPr>
          <p:cNvPr id="3" name="Title 1">
            <a:extLst>
              <a:ext uri="{FF2B5EF4-FFF2-40B4-BE49-F238E27FC236}">
                <a16:creationId xmlns:a16="http://schemas.microsoft.com/office/drawing/2014/main" id="{B012F86F-1ED9-4DB4-81BA-C027CA73709D}"/>
              </a:ext>
            </a:extLst>
          </p:cNvPr>
          <p:cNvSpPr txBox="1">
            <a:spLocks/>
          </p:cNvSpPr>
          <p:nvPr/>
        </p:nvSpPr>
        <p:spPr>
          <a:xfrm>
            <a:off x="2607559" y="72056"/>
            <a:ext cx="8574622" cy="975183"/>
          </a:xfrm>
          <a:prstGeom prst="rect">
            <a:avLst/>
          </a:prstGeom>
        </p:spPr>
        <p:txBody>
          <a:bodyPr>
            <a:normAutofit fontScale="97500"/>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Oddest Reasons for Tickets</a:t>
            </a:r>
          </a:p>
        </p:txBody>
      </p:sp>
      <p:sp>
        <p:nvSpPr>
          <p:cNvPr id="5" name="Content Placeholder 2">
            <a:extLst>
              <a:ext uri="{FF2B5EF4-FFF2-40B4-BE49-F238E27FC236}">
                <a16:creationId xmlns:a16="http://schemas.microsoft.com/office/drawing/2014/main" id="{F63AC163-9543-419B-B14D-B56750382E77}"/>
              </a:ext>
            </a:extLst>
          </p:cNvPr>
          <p:cNvSpPr txBox="1">
            <a:spLocks/>
          </p:cNvSpPr>
          <p:nvPr/>
        </p:nvSpPr>
        <p:spPr>
          <a:xfrm>
            <a:off x="2415054" y="1199100"/>
            <a:ext cx="8505825" cy="669591"/>
          </a:xfrm>
          <a:prstGeom prst="rect">
            <a:avLst/>
          </a:prstGeom>
        </p:spPr>
        <p:txBody>
          <a:bodyPr>
            <a:normAutofit fontScale="925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Wingdings" panose="05000000000000000000" pitchFamily="2" charset="2"/>
              <a:buChar char="Ø"/>
            </a:pPr>
            <a:r>
              <a:rPr lang="en-US" dirty="0">
                <a:solidFill>
                  <a:schemeClr val="bg1"/>
                </a:solidFill>
                <a:effectLst>
                  <a:outerShdw blurRad="38100" dist="38100" dir="2700000" algn="tl">
                    <a:srgbClr val="000000">
                      <a:alpha val="43137"/>
                    </a:srgbClr>
                  </a:outerShdw>
                </a:effectLst>
              </a:rPr>
              <a:t> </a:t>
            </a:r>
            <a:r>
              <a:rPr lang="en-US" dirty="0"/>
              <a:t>Created lists for odd violations and number of tickets. Performed plot</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62890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F4C35-F1D5-4884-BA23-57EF663637FE}"/>
              </a:ext>
            </a:extLst>
          </p:cNvPr>
          <p:cNvSpPr>
            <a:spLocks noGrp="1"/>
          </p:cNvSpPr>
          <p:nvPr>
            <p:ph type="ctrTitle"/>
          </p:nvPr>
        </p:nvSpPr>
        <p:spPr>
          <a:xfrm>
            <a:off x="2607559" y="72056"/>
            <a:ext cx="8574622" cy="975183"/>
          </a:xfrm>
        </p:spPr>
        <p:txBody>
          <a:bodyPr>
            <a:normAutofit fontScale="90000"/>
          </a:bodyPr>
          <a:lstStyle/>
          <a:p>
            <a:pPr algn="ctr"/>
            <a:r>
              <a:rPr lang="en-US" dirty="0"/>
              <a:t>Odd Tickets Plot</a:t>
            </a:r>
          </a:p>
        </p:txBody>
      </p:sp>
      <p:sp>
        <p:nvSpPr>
          <p:cNvPr id="4" name="AutoShape 2" descr="data:image/png;base64,iVBORw0KGgoAAAANSUhEUgAAG04AAA+LCAYAAAC0EJx8AAAABHNCSVQICAgIfAhkiAAAAAlwSFlzAAALEgAACxIB0t1+/AAAADl0RVh0U29mdHdhcmUAbWF0cGxvdGxpYiB2ZXJzaW9uIDIuMS4yLCBodHRwOi8vbWF0cGxvdGxpYi5vcmcvNQv5yAAAIABJREFUeJzs3XncbfXc//HX59TpNJwmSkmKNKuEopTU3WiIm4qQOoboh24kd8iYmcpUuI1FkZAxQnQ0mQqVNCgVhVSaxzN8fn9899GRc+219t5r7X3t63o9H4/9cN+t7/5+Pvtca/iu/biu9Y7MRJIkSZIkSZIkSZIkSZIkSZIkSZIkSZIkSZIkSZIkSZIkSZIkSZIkSZLaNGPUDUiSJEmSJEmSJEmSJEmSJEmSJEmSJEmSJEmSJEmSJEmSJEmSJEmSJEma+gxOkyRJkiRJkiRJkiRJkiRJkiRJkiRJkiRJkiRJkiRJkiRJkiRJkiRJktQ6g9MkSZIkSZIkSZIkSZIkSZIkSZIkSZIkSZIkSZIkSZIkSZIkSZIkSZIktc7gNEmSJEmSJEmSJEmSJEmSJEmSJEmSJEmSJEmSJEmSJEmSJEmSJEmSJEmtMzhNkiRJkiRJkiRJkiRJkiRJkiRJkiRJkiRJkiRJkiRJkiRJkiRJkiRJUusMTpMkSZIkSZIkSZIkSZIkSZIkSZIkSZIkSZIkSZIkSZIkSZIkSZIkSZLUOoPTJEmSJEmSJEmSJEmSJEmSJGkaiIi1IyIrXkuPus9BRcT8is+4/qh7lCRpnETEoyPi1RHxuYg4JyL+FBG3RcR9Fdfca0fdu9SGiDimYt8/ctQ9TgYRsXfFv9N5o+5RkiRJkiRJkiRJkiRJkiRJkiRJozH2f9QuSZIkSZIkSZIkSZIkSZIkaWqKiKWAxwKPBx7VeT0cmN15LQ/cB9wJ3AH8A7iy87oYODczbxt+55IkSeMtImYD/w94KbDRiNuRJEmSJEmSJEmSJEmSJEmSJEmSJE0hBqdJkiRJkiRJkiRJkiRJUosiYkfgjFH30aKdMnPuqJuQJE0dEfEg4LnAs4DtgBUHmG5BRPwO+BFwYmZe3ECLkiRJU1pE7At8DFh91L1ocoqIZwDfHXUfLdo6M88bdROSJEmSJEmSJEmSJEmSJEmSJEnSVGVwmiRJkiRJkiRJkiRJkiRJmhQiYj/gSz2+bR6wVmbe2EJLtUXE6cDOPb7txMzcr41+pHEUEdsBhwJPA5ZpaNqlgMd3Xm/qhKh9AjguM+c1VENqXURsD5zV8LTzgHuBe4AbgeuBPwOXAhcD52bmDQ3XlCRNchFxFHDIqPuQJEmSJEmSJEmSJEmSJEmSJEmSJE1dBqdJkiRJkiRJkiRJkiRJkqRxNhN4AfCxUTUQEQ8HdhpVfWncdQLT3sVwjqMtgU8Dh0fEe4HPZeaCIdSVJqOZnddsYDVg4wcOiIhLgW8CX83MC4bbniRp2CLiPRiaJkmSJEmSJEmSJEmSJEmSJEmSJElq2YxRNyBJkiRJkiRJkiRJkiRJkjSgOSOufwD+TqYWExH7RUR2eZ096h4ng4hYOSL+DziL4YcPrgv8H/DziNh8yLWlcbIx8CbgdxFxVkTsOeqGJEntiIidKed8SdI0FBFzK77LmDPqHiVJkiRJkiRJkiRJkiRJkiRJ0tThQzokSZIkSZIkSZIkSZIkSdK4e+yIg48OGGFtaSxFxA7AH4CXAzHCVrYGzo+Iw0bYgzQutge+ExE/johHjboZSVJzImIG8FF6X5fdB9xa8ZIkSZIkSZIkSZIkSZIkSZIkSZIk6d8YnCZJkiRJkiRJkiRJkiRJkqaCOaMoGhHbA+uPorY0riLiIOB0YK1R99IxE3h/RHw5IpYbdTPSGNgF+E1E7DXqRiRJjXk68Oga484BDgS2AJbLzFmZuUqXV505JUmSJEmSJEmSJEmSJEmSJEmSJEnTzNKjbkCSJEmSJEmSJEmSJEmSJKkBL4yIwzJz/pDrzhlyPWmsRcQHgTf08da/AT8GzgUuBf4E3AbcAcwCVgQeCmwCPAbYDdgSiB5qPB9YLyJ2y8zb+uhRmk5WAk6OiFdk5mdH3YwkaWAHVGxfCByUmZ8ZRjOSJEmSJEmSJEmSJEmSJEmSJEmSpKnN4DRJkiRJkiRJkiRJkiRJkjQVrAHsAXxvWAUjYjlgn2HVk8ZdRLyf3kLT5gNfBz6ZmWd2GXdX53U98DvgK8AbI2Jt4EDg5cCaNWs+ETgtInbPzNt76FWaDOZRjoW6VmCwvymYAXw6Iq7PzO8OMI8kaYQiYmlg14phHzY0TZIkSZIkSZIkSZIkSZIkSZIkSZLUFIPTJEmSJEmSJEmSJEmSJKlFmTkXiLbmj4irgXUremitvjTJHMAQg9OAvYCVhlhPGlsR8RbgsB7e8j3gDZl5ab81M/Na4O0R8QHgfymhbcvXeOu2wPciYtfMvK/f+tIInJyZ+/XyhoiYDawCPBrYBtgReAr1168BnBARW2TmNb3UliRNGlvQ/b5mAXDUkHrRmMjM79Hu9103Ag/uMuTOzJzdVv0qmflq4NWjqi9JkiRJkiRJkiRJkiRJkiRJkiSNuxmjbkCSJEmSJEmSJEmSJEmSJKkHF3fZtmdEPGhoncCcLtsupQQMSNNeROwJHFFz+J3AizNzz0FC0xaXmXdl5juArYCLar5tB+CjTdSXJrPMvCMzr83MH2bmOzNzJ2BT4NNA1pxmJeBjrTUpSWrb5hXbf5OZfxtKJ5IkSZIkSZIkSZIkSZIkSZIkSZKkacHgNEmSJEmSJEmSJEmSJEmSNE6O77JtFrDvMJqIiIcDO3UZ0q1PadqIiA2BE4CoMfyvwBMz87g2esnMS4AnAN+p+ZaDIuLFbfQiTWaZeWlmvgLYDagblPPMiNimxbYkSe15RMX2C4bRhCRJkiRJkiRJkiRJkiRJkiRJkiRp+jA4TZIkSZIkSZIkSZIkSZIkjZPfAhd22T5nSH0cwMS/h7kQ+NKQ+pAmrYiYQQkRXKnG8KuB7TPz4jZ7ysx7gL2Ak2q+5eMRsW6LLUmTVmaeDuwA3FTzLa9vsR1JUnvWrNh+/VC6kCRJkiRJkiRJkiRJkiRJkiRJkiRNGwanSZIkSZIkSZIkSZIkSZKkcXN8l21bR8QmQ+hh/y7bTs/M64bQgzTZvRrYpsa4W4GnZeZVLfcDQGbOpxzDP6sxfAXgk+12JE1emXkFJWwwawzfMyJWbLklSVLzqs7ddwylC0mSJEmSJEmSJEmSJEmSJEmSJEnStGFwmiRJkiRJkiRJkiRJkiRJGjcnAPO7bJ/TZvGI2B7YoMuQ49qsL42DiHgo8J4aQxPYNzMvabmlfy+aOQ94DvDnGsOfGhH7tNySNGll5s+Ab9QYOgvYo+V2JEnNW6Zie7d7L0mSJEmSJEmSJEmSJEmSJEmSJEmSemZwmiRJkiRJkiRJkiRJkiRJGiuZ+Q/gB12G7BcRS7XYwpwu224FvtVibWlcvAmYXWPcMZl5WtvNLElm/hN4MSW8rcoREeHvXms6O6LmuO1a7UKS1AbXOJIkSZIkSZIkSZIkSZIkSZIkSZKkofIP2yRJkiRJkiRJkiRJkiRJ0jg6vsu2tYBd2ygaEcsB+3QZcnJm3t1GbWlcRMRawIE1hl4NHNZuN91l5k+Bz9QYujGwb8vtSJNWZl4EXFlj6NZt9yJJkiRJkiRJkiRJkiRJkiRJkiRJkiRpvC096gYkSZIkSZIkSZIkSZIkSVokIlYBtgWeBGwEPJISgrVC57UQuBO4BbgK+CPwS+DszPzjKHoeRESsCTwV2BLYHFgTWAlYFrgLuBW4BrgMOBc4IzP/OZpuJ53vAjcBD55g+wHAaS3UfQ7lZzSR41qo2ZiImAlsBWwPbAGsB6wDzKYcY0k5xm6n7Ht/An4LnAVckJkLRtD2EnVC7LYGnghsCqwPrAGsBiwHLAPcRzmW7gLuBm6ghHVd0/nfPwDnG3bXuEMo57Eqh0+Sf/u3Ay+kHAPdvAn4cvvtFBGxEeUa8QTKPv5QyvlnKcoxehslyOpi4FfAD8btGhER6wJ7UK77m1DORytSjt/bO6+r6RyrwKmZ+beRNCuAucCjKsZUbR+KiHgE5Vq3NaWnR1KuDytQzk/3Uq53/6Bc6y6hrLXOmmzHUec4eTTlGNkE2JCy/lmRck6YDcyjXOduBa4F/gJcSDluzs3MO4ffeXcRsQHl2N+CEk65NrA65XMtuobczf3X8dson+tqynX8SuDXmXntUBtfgohYh7K/bUNZj6wHPIiyv82ifI47gesp+9ullP3tnMm2v9XV+fntTvn5bUr52a1E+TulO4GbKfdrFwPnAD+bJNf8KbXvTTcRsQLl+4LtKPvdesDDuP/7gnnc/33B1XR+VpRz+2UjaHlgEbEqsDPlO4ONKdezRef+pSlrpRso5/63ZOYlI2pVk0REBGVfeSLweMo+8wjKeW55yr3yfZRz2+3AP4HLKevtP1DOb38deuNTXESsQbn2bANsQDl/rUE5dy3P/eevf1LWCpcDP6ecv7zeSJIkSZIkSZIkSZIkSZIkSZKkKSkyc9Q9SJIkSZIkSZIkSZIkSZL6FBFXA+t2G5OZMZxu+hMRKwP7As8DngLM6HOqi4GvAJ/OzBsaam+JIuJ0ysPLJ3JgZn52gvcuBewNHEx5aHIvP595wA+BozJzbg/vGwsRsR/wpYphu2bm6Z3xHwdePcG4e4A1M/PWBlskIn4M7DLB5j9m5oaLjZ1PCTiayImZuV+T/U0kInaghMntBazc5zQ3ACcDX8jM85vqrRed4+dZwIsoYR3LNTDtPOACykPJTwV+kpnza/azPSVUbhTek5lvGVHtCXXC+a6jPJi/mwuBLXOS/DJzRLwHeHONodtm5i9a7GMWsD/wKuAxPb59PvBT4MjM/PEE869NCX/pZmbdY6AfETED2Idy/t6+x7cn5Vj9MHBKZi6coEbV+XeDzLyix9ojVfN80+p1JSJeBRxTMSyBZTPzvrb6mEhEbAjsR1lTblgxfCKLjqMvAl9t81iYSCcobafFXg8fcMp7gZ9R1lhfy8x7B5yvb53AqgMp65H1Gpr2WuAXlM/4jWGFK0bEQ4A5wAvo/Xy9yELK/nYicFJm3tNMdxOLiBuZOHgYYOvMPG+C9y4PvAx4BSW0qhe3A6cAH8rMi3t878Cm0r7Xj4g4EPhQlyHLAzO7bL+Hci7pxWmZuW+P7/kPi63/9wOeRgkj7MeVlO8LPp+ZVw3aV5WIOBJ4fZchx2bmEu9lI2IZyrXs5ZSguG5rmsX96155KqhxvrozM2cPq58HiohjKGv2iRyVmYcOsZ8dKPvNsymBy4O4iPLd0w+AMwa5Z4uIvYGvdRlyfmZu1e/8FbWXBj5DuV5X+RrwoibXSRGxJiWge19KgH2/fklZK3whM+9oqLfjKN8RjcIjM/PqEdWWJEmSJEmSJEmSJEmSJEmSJEmTSL8Pl5EkSZIkSZIkSZIkSZIkaSARsVpEvA/4M/ApSjDEIL/X9mjg3cDVEXF0J5BtUomI3YBLgZOA7egtNA3Kw+yfAZwRET+KiEc23OK4Ob7LtmUpDw1vTEQ8HPivPvsZiYjYNSLOpQQ6vIT+Q9OgBGG9CjgvIk6LiCc00WMdUexPCTz4BvDfNBOaBuW42ooSZnga8PeI+L+IWL+h+aebZ1IdmgbwkckSmtZxLCVEr8pL2mogIp4NXAJ8mv5CeJYGdgN+FBHnRsQmTfbXhE6gw28o18FeQ9OgXDefRAk2+H1EbNtge6p2U40xAazUdiP/VjDicRHxDcrx81b6D02D+4+jE4ArIuKlEdF6CHFEPDwiDo2I84GrgS9QQhQHDU2DEjK0GyU47dqIeF0nlGdoImLDiPg6cBnwBpoLrgJYmxJK/HHK5zujE8bbiohYPSI+Qvk5fYD+Q9Og3PvsQvl5X9X52XQLrxqJzjrsQOAa4KP0HpoGsCIloOWiiPhcRKzSZI8TmUr73oBmUe4DJnpV7XfLVrx/Sa+BAq06+90BlHP7NyhhUP2GpgE8CngLcHlEHDdZ76U7n/kaSoDn9tQPTdM0FBEzImK/iPgd5Z7/lQwemgawOXAo8BPgTxFxeEQ0Me/QRMQKwHeoF5r2MWDfpkLTIuIREfEpylrhSAYLTQN4IqXHazo/i0HOhZIkSZIkSZIkSZIkSZIkSZIkSZOGwWmSJEmSJEmSJEmSJEmSpKFa7MH7lwFvpPlwjeWB1wGXdkJoRi4ilo2IzwE/BJoKY9oVuDAi9mxovrGTmecBv+8yZE7DJfdn4t+9XEh5uP2k0An1+DLwI6CNYKHdgZ9HxMciYqBQhCoRsQ5wBiWYbt02a3U8GHg5sOMQak1FdQJDbgS+0nYjvcjMvwLfrDH0eU0HDkXE8hHxeeAUoKkQj22B30bEKxuabyARsXREvBeYy2AhQ4vbBDg7It49jGArAfWC06CsxVoXEatExCeAXwPPofm/j1gX+CxwZlthmhGxZkScRQnJ+RDwuDbqLGY14GhK8ODWLddatO5/A3AhsBe9hwb3agbl+v3GNibvhLheAryG5gJcF1mT8rP5bURs0/DcfYuINSjBOZ+m7D8DT0kJIb0gIrZoYL4lF5li+950ExEbA2cCxwEbNDz90pQQv993AisnRTBZRKwREWdQPvOaI25HY6BzrfgVJRi1qfX1kjwCeDdwVYs1GhURq1O+Q3hqxdAE3piZr8nMhQ3UXSYiDgf+ALyCwcIel+RBlJ/FhRGxXcNzS5IkSZIkSZIkSZIkSZIkSZIkDZ3BaZIkSZIkSZIkSZIkSZKkoYmIVYFTKQ/ef1DL5dYETomI90XEyH5fLiIeQnlg80tamH428K2IeH4Lc4+L47ts2zYiNmyw1gFdtv00M//SYK2+RcTjgd8Abe8XM4CDgV9GxKPaKNAJdfk18JQ25lezOoFiu9QYekpm3tN2P334co0xKwGNPaQ+IlajBIO8uKk5FzMLODYi3t/C3LVFxPLAd4E30XxwzQzgcOCLETGz4bn1n+r+/AYOnqjSuT5cCPw/2v+7iO2BX0fE01qYe7XO/MMO/9sAOCciXtZWgc414SvAB2k+OGSoImJWRHyBsu58cMvlHg2cFRGvbrlOpYjYnBLKs1ML069DCb/cqumJp9K+Nx1FxHOA8yjnxjYtTwmsPDUiVmm5VleLHWs7jrIPjYeImBER7wTOAR4/xNJLD7FW3yJiPeBcoCogdh6wf2Z+oKG663bqvpvmw1UfaEPgjIh4Vct1JEmSJEmSJEmSJEmSJEmSJEmSWmVwmiRJkiRJkiRJkiRJkiRpKCJiI+B84KlDLv1GSqDK0H9nrhOI8zNgmxbLzACOj4gdW6wxmZ0ALOiyvVvYWW0RsR0lZGQixzVRZ1AR8VTgLGDtIZbdFPhVJ7CtMRGxGfAj4CFNzqtWbU8JdKzy9bYb6dMPgdtrjNu9iWIRsTrleG078OCwiHhbyzWWKCKWA04D9mi51H7Ap1quofqBUbe02URE7Ec5dh7eZp0HWAX4TkS8YIg12zYT+ExEvK7piTvr7i8Bz2t67mGLiNnA6cCcIZZdGvh4RHx0iDX/TWcd9jNKwFlbVgR+EBGN1ZhK+9501DkffR1YYYhldwd+EREPHWLNf4mI9YGf0O6xpikiIlak3LO8Df8u9D90vpP4ObB+xdA7gGdk5gkN1d2e8n3nMIPsZgLHRMQRQ6wpSZIkSZIkSZIkSZIkSZIkSZLUKP9ARpIkSZIkSZIkSZIkSZLUuojYBJgLPHKAae7rvPrxQuBzA9TuWUSsAHwf2HgI5WYCJ0TEg4ZQa1LJzL9THhw+kRc1FJo3p8u224FvNlBjIBGxM3AKsFyfU9wN3NPnex8E/Dgituzz/f+mc/ycQgmq6dcCygPR5zfRk2rZtcaYOynXg0knM++hBFdU2W3QWhGxLPBt+r9G3Afc1cP4d0TEPn3W6kvn3HsC8OQ+p5hH2V+y5viXRMShfdZSPavVGLMgM+9oq4GIeClwPDBrgGnuov5+tbilKGG8ew1Qu2l3Mfh17qiIeHYTzSzmUOC5A85xd+c1Mp3wx+9RgkH7sWgtsrDP9/9PRBzV53v7FhGPoITXrjqEcqsBX24w5HpK7HvTUUS8CjgaiD7enpQ1Q7/fF2wE/DQihhrY3Ll/Pw1YfZh1NZ46+8vpwC4DTnUPU/AcFxG7U+4zq47jfwA7ZuaPGqq7I+U4rhswvCT3UNYM/XhrRLxlgNqSJEmSJEmSJEmSJEmSJEmSJEkjs/SoG5AkSZIkSZIkSZIkSZIkTW0RsTYliGbNmm+5BzgTOKvzuhq4aVEIR0SsSnkQ8hOAPYDdqfeA4jkRcVFmHt3TB+jfJ4CtJ9iWwDnAD4BfAFcANwH3Uj7LQ4AtgD2BpwEr1qj3MOBdwKsG6no8HUf5d1qShwP/RXnAeF86oRndAhhOzsxeAowaFxEbAN8Alq35lnmU0KbvAb8GrsjM+zpzzQI2ALYBnkn5t12qxpyrAt+NiMdn5j96+wT/4a2dHur4J/Bj4KfAZcAfKeeMexcN6ASxrdTpcRNg885ra8o+0q/5wK1L+O8zgeW7vG9RkMogJuPD7p9QY8wvMnNe653072zgvyvGbB4Rsxbfx/rwCWDbHsbPpQQ0ngVctuicExFLA4+i7Mt7UnpfZgnvD+D/aCD0rQdvAZ7Tw/jzga9RPuslmXkb/CuA7RHA4yjno32A2RPM8d6I6BamqcFsVWPMVW0Vj4i9gc9QP1Tn78AZlHXlL4DrKdeH+yJiKUpQzVrATpQ15VMo5+9ulgKOj4jLM/Oi3j9Fz24GfgdcCFwA/B64kXLtuTUzF8C/rnMrU8J/Hk85Hz+d7teiRYLymc7LzL8M2nBErAscUXP4Qso65DTgt5Q18TXAXZm5sDPf0pTPthKwLrAZ5Rq+BWWfbPPvYj5L2S/q+gNwMmVN8ofMvGnRhohYi9L3bsDzgYfWnPOQiLgyMz/RQx+DWIZyLp6ov/sooWqnA+cBfwJuoaxtVqfcx2xLuSbtTPUxBbAd8FLK8d23KbbvTSsRsQfwsR7echvlWFv087t6sZ/bbEow7Q6Udch2NefcGDglInYa4lr1GMo6biKXU+7Zzu7833+lBMTNouybG1D2xWdRPq+mqE7o8qnUu99aZAFlHfQT4JeU89xfF1s7LEu5P34w5by2dee1FYMF1A5dROwPfI7q8/IVwO6Z+aeG6j6W8nOps96Ccu46g3JPdw5wLfDPzLwrIoLys1iDEti6ByUkb6L7nsUd0fm+89s9tH8XS/4uYzbdv/+5m/5DKhfpN1BWkiRJkiRJkiRJkiRJkiRJkiRNMZGZo+5BkiRJkiRJkiRJkiRJktSniLia8hD3CWVm3XCJxnUCp86iBDhUuYkSJPPxzLyhhxorAK8F3kB5eHg3C4BtMvO8uvNPUPN0ShDAROYCOy7hvycl5Ou9mXlFzVoPAT4AHEB1UMgCYKPMvLLO3JNNROwHfKli2K6Z+W8haJ2gr79RHvq9JCdk5osG6OuFwAldhjw5M89ewvvm0/2B0ydm5n799rVYnWWBX1GCHKospIRSvCMz/15z/nWB9wIvqNnSGcAui8ILehURDwb+AixXMfQq4N3AlwYJN4iIx1DCPZ7Jv4cdHpiZn+1zzqp9+ZzM3L6fuSeziLiR6iDLd2TmO4fRTz8i4omUgKUqW2Xm+X3W2Av4es3hPwVel5kX1px7DUpozMuAGUsY8nOqA9tmZub8mv1N1McTKSEfdUJlfkP5jGfWnHtl4DDg9Sw5JO7XlJC1buffDepehyeLiNiesqbqppHrSpcerqZi3UkJE31eC7W3pARM1AmmuBA4Ejipl+tDRDyKEkK7L9VrrsuAxwwYoEhEbAY8MIDtCkpQzrcp14t+r6crUa7dh1HCB6ucmpnP6KfWA+p+GjiwYtgCSijZBzKz77C9TqDy0yjX8adSAq4ALs7MzfqdtzP3qyihRnVcDByamafVnHsmZW3/XkrYWJX7KOvNX9Xsp1vtqmv1XJZ8H3M38GHgw5l5Y81aG1PCsHatMfx6YN1Bjqmpsu+NQkR8Hdiry5A3ZOaRLdVehxJ+9qAaw+8C3gd8ZFGweo35H0fZd+sGi300M19bc2y3ukdS1ioTuQJYf4JtZwJvrbs26tTbkhKo2VqA6bDVOF/dmZl1QqVaERHH0D24/qjMPLShWicBdddXtwAfB47pJ9C8s374b8p6aBfuD8BckJk9B0Z2gm+/1mXI+ZlZJ5x3ovnfSDkvVDkPeFov3zdW1F2Dct9RJ4j9z8BHgM/UPXd1aqwGvBl4JdVhdrcBm2bmdXXnn6DmXLqHxr44M48bpIYkSZIkSZIkSZIkSZIkSZIkSdIiS/pjeEmSJEmSJEmSJEmSJEmSmvIB6oWmnQSsl5lv6/Uhxpl5Z2a+B9gI+GXF8KWAz0ZEzw977tGOS/hvfwG2z8yX9BLWkpn/yMwXAy+hhF51sxRwcO0up4hOwMJJXYY8JyJWHKDEnC7brlxSaNqQvZV6oWn/oASaHVQ3NA0gM6/JzBcCz6E8jLvKTsAr6s6/BPtRHZr2PWDLzPz8IKFpAJl5QWa+OzOfAGwBfAEYKAhnOoqIh1MdmgZwQdu9DOgiSshllS37mbwTRPCJGkMXUEJ4dq4bmgaQmddn5isoYS7/XMKQqtC0gUXEUpRQmjrX2qOBJ/YSDJKZt2bmm4EnAdcsYcjWdA9NUx8iYmuqQ9OgBEg0XXtZ4KtUh6bdC7wmMx+TmT2HambmlZn5Ako47s0VwzcC3tbL/BXmUQI3H5uZG2TmoZl5Vr+haQCZeVtmfgrYjHKsVc319Ih4cr/14F+Bxs+vGHYzsEdnPTJQwE9m3pyZJ2bmvsBalHXwwKGIndDYD9YcfizwuLqhaQCZOa8TzroZJSCzyjLA5zuBa23bcQn/7dfAZpl5eN3QNIDMvDQzd6OEVlVZg+p9Z0JTZd+bpj5BvdC0iynH2rt7CR7KzN9Q9uv/payvqvxPRGxXd/4BLCk07T7glZn5lF7WRgCZ+bupFJqm+0XEgdQPTfsqsFHnu7WeQ9PgX+uHL2bm04C1Kd/r3d7PXG2KiBkR8XHqhaadBuzYVGhG0KINAAAgAElEQVRax+epDk1LyjVwg8z8cC/nLoDMvDEzDwEeA1xZMbzufaYkSZIkSZIkSZIkSZIkSZIkSdKkYXCaJEmSJEmSJEmSJEmSJKkVnYeNv7pi2ALgwMx8fmbWCWSaUGZeTwlsOqVi6GMoIWTDdBGwdWae2+8EmXkc9ULR9h9SqMJkc1yXbcsD+/QzaScM6r+6DDm+n3mbEhEbAofWGHod8OTMPKPfWpn5TWAXqsNkAN4XEWv0WWrPiu2/BfYe9JyxJJl5UWa+BFgHmNv0/FPchjXHXdpqFwPKzLsoQZdVNuqzxOHAQyrGLARelJlH9VmDzPwh5ZpYO+CmQS+nhAFVOSwzX5+Z8/spkpnnA0+mOkRAzagbEla1DuvHEVSfY64BtsnMjw1arHOt3Ba4umLooZ11wiDuBo4EHpmZ+2fm7wac7z90QoZfD7yU6mDIwwcstxMwu1s7wPMz8/QB6/znxOVzHkM5Px844HQfpTqoD+DwzHx1Zt7XT5FOqM0ewDdrDH80cEg/dQb0HWCHzPxTvxN0Ql8+U2Poy/qtwdTZ96aViPhv4Ok1hv6aci9zWT91svgQJaC5KjwtgE91gmCH6S5KsN8nh1xXk1hErAPUuSdYCPxPZu7bb2DakmTmPzLzjZTw3Hc2Ne+gOqG6J1P9nSOU72z2zMw7G6y/PyWoupvbgWdk5iH9rhMW6Zz7tgF+XjH0mRHR7fsrSZIkSZIkSZIkSZIkSZIkSZKkScXgNEmSJEmSJEmSJEmSJElS4yIigI9THjrezUGZ+dmm6mbm3cALgPMrhh4+xHCxvwG7dILdBpKZnwDOqhi2KrDzoLXGTWb+Criky5A5fU69PxP/vmUCX+xz3qa8DVimYsydwNMz8/JBi2Xmr4G9gaqgo5WpF+j2bzrnjm0qhr02M+/tde5edB4Qf0WbNaagtWuMWQCMw79rnVCOh/U6aUSsDvxPjaFvysyv9Dr/A2XmhcBzgHmDzlVXRCwDvLXG0E9m5gcHrZeZf6EErtw66FyaWETsATyjxtBzBglXmqD2+sDrKobdBOzeZOhYJ6DimZRgs4ksA7x5wDpXZuYbMvO6QeapWes44DUVw3YdMAxu24rt3+oEO7YmMxdmZlWwyIQiYivgWTWGHpuZ7+23ziKZOQ94PtVhKACHRcSKg9bswc+BfTLzngbmej3w14oxT4qItfqcf+z3vemms+4/osbQq4GnZWad8OauMvMk6gUQbgbsO2i9Hj1/kJBrTVnvBarO+wm8ODM/3lYTmXlzZr6rrfl7ERGrAj8C9qox/P2ZOaffoOYJ6q8AfKhi2Dxgr8z8flN1M/NGytr02oqhkybgTpIkSZIkSZIkSZIkSZIkSZIkqYrBaZIkSZIkSZIkSZIkSZKkNuwFPLZizHuaDE1bpBOotA9wS5dh61DCZNqWwAGZ+Y8G5zy4xpjdG6w3To7vsm37iFivjzn377JtbmZe08ecjeh8njoP9H9jZl7QVN3M/CnwgRpDD4qIB/c4/VrACl22/4Xq8ECNRp0gsRuafGh9i6qCXaCP4DTglcCyFWPObiJQbJHMPAtobL4ang88tGLMn6gOwqqtE3DVc1Cj6omIjYGTag7/SAstvANYusv2ecCenf2gUZl5EeW47eaAiFi56dotOobuAV0zgBcOMP+GFdtPHGDuYakThncpzZ7H7qWs6boF9UEJSP5/TdWtcBvwwsy8r4nJMvN2qv9tA9i1zxJTYd+bbvYENq8xbv9OYFAjMvNjwKk1hr65E+42DMdn5neGVEtjIiI2p6ytq7wzM0cd6D4UnXDXs4AnVwxdCBycmW9qoY2DgYdUjHl5Zv646cKdc+Fz6R5kv31EPL7p2pIkSZIkSZIkSZIkSZIkSZIkSW0wOE2SJEmSJEmSJEmSJEmS1IaqhxNfDryzreKZeRVwZMWwl7RVfzHHNv2w5E4A1m8qhm3XZM0x8iVgwQTbAjigl8kiYju6hzAc18t8LXgZsFTFmAuAT7ZQ+72UELNuZgP79Tjv6hXbL8vM7HFODcdaNcZc33oXzajTZ0/BaRExA3hFxbCFwGt6mbem9wHXtTDvklSFTAG8vhMS1KTPU31tVI8i4qnAmUCdYLAzM/PrDdd/BNWBIcdkZrcgsIFk5nHAeV2GLAe8oK36TetcQ99QMWyQAN6q6/ilA8zduoh4KPDMGkMPzsx5TdbOzD9TztdVDhpSmNMhnXuqJp0M3FExpt/7mLHe96apg2qMObETAtu01wJVa5FNgR1aqP1ANwCvH0IdjZ9DqP7bz7OAdw2hl5GLiM2Ac4FHVwy9F3huZh7TQg/LUH28/rizfmxFZ917QsWwYXzfKUmSJEmSJEmSJEmSJEmSJEmSNDCD0yRJkiRJkiRJkiRJkiRJjYqIxwOPqxh2SNNhA0twLHB7l+27RMSDWqw/H/hgS3OfWLF9i4ioCtSacjLzr0C3oLr9ewyamNNl2x3AN3qYq1Gdz/HCGkMPzsyJwuT6lpl3AYfWGNpTWB2wbMX2m3ucT8OzUo0xN7TeRTPq9Llij3PuCDy0Yszxmdl4+Fdm3gm8sel5Hygi1gOeUDHsjMz8VtO1M7Ot0LlpKSI2jYjPAqdSHUYEcCfwqhZaeSnd/+bhRuCIFuo+UFWY1XOH0EOTzqV7mOK2EVF1PZ7IuF/HX0B1KO03MvP0lup/CKgKK3sk8OSW6i9yHXB805Nm5t3ANyuGPbbP6cd935tWImINYNeKYXdQHfTYl8y8Aji6xtBe72X6cVRm3jSEOhojEbEK8LyKYQuAgzrr4CktInaghMStXTH0FmC3zGzru5pnA6t12b4AeF1LtRf3AUro9kT2GVLIqiRJkiRJkiRJkiRJkiRJkiRJ0kAMTpMkSZIkSZIkSZIkSZIkNe3FFdsvyMxT224iM28BvtxlyAxglxZbOCUz/9LS3HMrts+ihCpMR91CHh4BPKXOJBGxHLBPlyFf64QRjcrWwDoVY87PzLNa7OFrwJ8rxjw2Ih7Vw5y3VWxfq4e5NFzL1Rhzd+tdNKNOn3U+7+L2rjHmmB7n7MVJtB9cN9LPmJlnA79ra/6pKiJWiIi1I2L3iHh7RMwFLqaEltUJXFgIvDAzf99wX0H3AFOAYzvrvbZ9E/hbl+3bRcTsIfTRiMxM4HtdhswCNutz+nG/ju9VY8xH2iqemfdQwp+rdFujNuHYzJzf0txzK7Zv3Oe8477vTTfPApauGPPVzOx27h3URylh5908u+VA8gXAl1qcX+Nrb6rvN07KzD8Mo5lRioi9gR8Bq1QMvRZ4cmae2WI7Vd93fiszL26xPgCZeSlwRpchq9N/EKkkSZIkSZIkSZIkSZIkSZIkSdLQGJwmSZIkSZIkSZIkSZIkSWranhXbTxpKF0W3BwkD/FeLtb/Q4twXUx6y3s10DU77FtAtROWAmvM8G1i5y/ZuAW3DsGuNMa0+hL8TvHJijaG9BBTeWLH9CRHx4B7m0/AsW2PMva130Yw6ffYanFZ1HFyWmb/pcc7aOgE4X2tr/o6qz3gb8P2We+gWmDodPDcibunhdR9wB/AX4DTgHdQMGO24D3hZZn67+Y/CY4G1K8YMZU3Zud79rMuQmcD2w+ilQVdUbN+8z3mrruNP63Pe1kXESsATKoZdBZzTcitfpnqd32b4M7R7H3NhxfbZEbF6H/OO7b43TU2Ge5nrgR9XDFsF2KrFNn6YmX9tcX6Nr6rv1QCOar2LEYuIg4GvUkJdu/kD8KSmg3wf0MtsYKeKYdPl+05JkiRJkiRJkiRJkiRJkiRJkqRGGJwmSZIkSZIkSZIkSZIkSWpMRDwaWKdi2MnD6KVjbsX2x7VUdyFwbktzk5n3ApdXDFujrfqTWWbeQ3mw9kT2jogVakw1p8u2q4Aze+mrBVUP7J4PfGUIfXyxxpheHth9I3B7l+0zgXf3MJ+Gp+ph9lBClsZBnT5nRkTUmSwi1gI2qBg2jOO1TtBhXyJiJvCkimGndM7RbfoK5Ro8Xc2khH7Wfc0coNbfgZ0zs62ApadWbL8wMy9tqfaSzK3Y3taasi3XV2yvOmdN5KqK7a+NiDX7nLttOwBLVYw5oROk15rM/BtwesWwjSPioS21cEVm/r2luaEEQFedp/u5jxnnfW86qrqX+TPDud9q+l6mV99tcW6Nqc66eueKYRdn5m+H0c8oRPF+4GNU//3r2cD2mfmXltvaGVimy/Y7gVNb7mFxcyu2j9vaVJIkSZIkSZIkSZIkSZIkSZIkTUMGp0mSJEmSJEmSJEmSJEmSmrRDxfbrMvNPQ+kEyMzrgZu7DNksItr4XbqLMvO2FuZdXFXgxWot15/Mju+ybTawV7c3R8TadH9Q+fFth2bUUPUQ7PMz8x9tN9EJrbmyYljtB3Zn5kKqQxIOioi31p1TQ1MrbKz1LppRp8/5PZwHtqox5oc15xrEz+keTDiITYCqUMrWP2NmXgv8oe0609y9wAeBjTLz7BbrVK0pz2qx9pJcUrH9MUPpojnd1scA/YZynVGxfVXgRxHxsD7nb1Od9cr3W++i+F6NMW0FopzT0rwAZObdQNV9Uj/3MeO8700rEbEO8OCKYT8Y0v3WqUBVnTbDh37T4twaX5tTva7+9jAaGYVOcNwXgcNqDP8msGtmVq1rmlC1Nj2vc40blqm2NpUkSZIkSZIkSZIkSZIkSZIkSdOQwWmSJEmSJEmSJEmSJEmSpCY9tmL7KMJMbuyybTlgzRZq/raFOR+oKvxmuSH0MCll5s+By7oMmVMxxf5M/DuWSXmI98h0gt1WrRg2jH2wbq31IqLqwe+L+1GNMUdExJkRsVMP86pddR4SP6v1LpqxbI0xvTwUf7OK7QuBi3qYry+dAJILW5q+6jMCXNBS7VHVmW4uAd4ErJeZhw0hIHayrSm7rScBHtlm8YhYMyKeFRGHR8TxETE3Ii6OiOsj4vaIuDcisu4L+G5FyX7Xx+cAd1WM2Rz4fUT8b0Ss1GedNmxRsX0h7Z1DH6jOOq6q3zZrD6qN+5hx3vemmzr77lDuZTLzdqpDoNs61uYzvHOKxsvja4z5aetdjEBEzKaEh+5XY/gngb0z8552u/qXybY2vRlY0GV7q2tTSZIkSZIkSZIkSZIkSZIkSZKkJhicJkmSJEmSJEmSJEmSJElq0pYV2y8eShf/7qaK7Q9roWZVuEYTqgJLxiWgqC3Hd9m2Y0Ss22X7AV22nZmZV/XZU1M2qjFmMgWnzQA27GG+4ygPAa/yZOCnEXFJRLwlIjbtoYaaV+eB9XUCySaDpoPTNq7YfmVm3tnDfIP4XUvzVn3Ge4DLW6r9QG19xuksgd8DP8zMv7ZdLCLWAlavGDbsNeXQ15MRsW1EHB0RfwT+BnwLeDcl4PUpwKbAQ4DZwDINl1+xnzdl5t3Ap2oMXQX4APC3iPhSROwZEaMO/a1aX12WmVXBXE25gBLU1k3VebdfY3kfM+b73nQzbvcy60fE0i3UvXyIgU8aL4+uMeb81rsYsohYA/gZsFuN4W/NzFdmZtW1skmT6vvOTih2t+9NlouIVYfVjyRJkiRJkiRJkiRJkiRJkiRJUj/a+MMtSZIkSZIkSZIkSZIkSdL09ciK7QdFxIuH0sn9VqjYvkYLNeuEPg2q6iHr0/13BL9ICReZsYRtQQkdedd/bIh4Et1Dvo5rorkB1QlnGWZwUJ1gg7VqjiMzb4uIo1nCz2cCG3fGvisi/gycDpwJnJ2ZV9acQ4O7vcaY1Vrvohl1+ryjh/mqjtkLe5hrUBe0NG/VZ7w4Mxe0VPuB2vqM01kA+wDPiYijgMMzc36L9arWkwDfjYhhhmVUaWQ9GREzgBcCbwA2b2LOPg0SdPlB4BVUr8EBlgf267zuiYizgDOAs4HzOmFYw1J1Hhva2ioz74iIK+i+Jl2rpfLjfB8zrvvedFN1rC0ELhpGIx2/pVzjJjKDco6/ruG6NzQ8n6aOdSq2X5uZtwylkyGJiA2AH1K9BpwPvCIzP99+V/eLiJWBqhCyD0bEe4bRz2JWqti+BsO5rkuSJEmSJEmSJEmSJEmSJEmSJPVluj8URZIkSZIkSZIkSZIkSZLUkIiYRXXYzLIMFsTQhuVbmNMHE49YZl4XET8Bdp1gyBKD04A5Xaa9E/j6gK01oU5Qxt9a7+J+f60xptdwj/cDuwBP6fF96wAv6byIiBuAXwDnUoIwfp2Z9/Y4p+qps8+t2XoXzagTgFRnv1/koRXb/97DXIO6vqV5p8NnFCwF/C/wmIjYOzN7CRDsxdo1xqzYUu1+LRURy2Tmff1OEBFbA59jtIFpi8zq942ZeX0nKPnkHt+6LGXdtmjtNi8iLgB+TrmGn52ZvZx7a4uIZakORBnm2grKdWaqBqe1Yhz3vWmqat+9ZcjBdXXvZZoOTrut4fk0dTy8Yvufh9LF8DyMcr9e9X3iXcBzM/PU9lv6D3XWpm18tzioydiTJEmSJEmSJEmSJEmSJEmSJEnSv8wYdQOSJEmSJEmSJEmSJEmSpCmjKjRlsmojyG1eC3Oqd8d12bZ+RGy3+H+IiOWA53Z5zzdaDInpxSo1xgzzQfx1alWFkfybzJwP7A1c1ldH91sd2BN4H3AW8M+I+H5EvDIixiXEa1zUCZN4SESMw+8v19k3ru1hvgdVbJ9sx2s/psNnHAcnZmZUvYClKT+zR1BCKl8PnEr99cvuwHc6YVNtmHZryog4hBIaMhlC0wBikDdn5teAtw3Yw0xgK+Bg4KvAdRFxcUQcFRFPioiBenyAyba2qlOvp7VVD8b6PmYM973pqOp4m2zHGrRzvN3awpyaGh5csX3YQZ5tW5Pq0LQbgZ1GFJoG03BtKkmSJEmSJEmSJEmSJEmSJEmSNAzj8OABSZIkSZIkSZIkSZIkSdJ4WGHUDfRp5qgbUGu+SfcH4c95wP//bGDlLuOPG7CfpixXsT2B24fRSEedh/5X9fwfMvNGYDvghz13NLHlgacCx1JCMH4QEc8ZkzCvya5OkNjSwCPbbqQBG9YYUycobpGq/X8qhIpNh884ZWTmgsy8OTOvycyfZObRmfkMSijE+4B7akyzE/DFllqcVmvKiDgKOIpyjpwyMvNdwMuBuxucdlPgEOAc4KqIeHtDQah11inDPrdUra96XltNF2O2701Hk2nNAC3dy9QwzPs1jZeq/W067jtvz8xfjbD+tFqbSpIkSZIkSZIkSZIkSZIkSZIkDYsPeZAkSZIkSZIkSZIkSZIkNWVcH94fo25A7cjMu4GTuwx5bkQsvt/O6TL2GmBuA201YVbF9jsyc+FQOinqhA0s28/EmXkTJejsZcD1/czRxQxgD+AbwKURsW/D8083f6w5bpNWuxhQRCxLvXC3up8Xqo/ZYQaE1Dle+zEdPuOUl5k3Zeabgc2A39d4yz4RcUgLrUybNWVE/C8ljKkp9wJ3UY65W7u87myw5oQy8zPAlsBpLUy/LvAO4OqIODYiVh9grqpzGAz/3FJVr6+11XQxRvvedFR1vE22Yw3aOd6Geb+m8VK1DqoTcDvVHB0Rzxhh/WmzNpUkSZIkSZIkSZIkSZIkSZIkSRomg9MkSZIkSZIkSZIkSZIkSU2ZOeoGpCU4rsu2lYBnA0TE2sDOXcZ+MTOzwb4GUfXw62E/HLvVell8jhJmdTBwaQtlNgC+EhE/jYh1Wph/ysvMq6gXPLFF270MaFPq/Y7173qYczo8sH46fMZpIzOvBHYAfltj+Psj4jENtzAt1pQR8QTgvT2+7VpK4OdbgecD2wHrA6sCS2fmspm5QmaunJmrTPQChhYWmpmXZ+ZTgW2BrwHzGi4xC3gl8MeIeFGfc9Q5h02p9dV0MCb73nQ0re5lJFW6BbivYsws4JSIePYQ+lmSabE2lSRJkiRJkiRJkiRJkiRJkiRJGjaD0yRJkiRJkiRJkiRJkiRJTbl31A1ID5SZ5wB/7DLkgM7/7k/336s8vrGmBndPxfYVImKYvyO6Uo0xVT1Xysy7M/OYzNwEeCJwJPCHQed9gJ2A8yPiSQ3PO11cWGPM9q13MZg6/S0ELuphzqr9v84x1JS2ak2HzzitZObNwNOB/8/efUfbcpb1A/8+uemQQJAivQWkI0WQKkiVKp2giBUURFCxACJdQMGCiKAiEDpSBCM/SJAWmnQICQEJRgIEBAw1pD+/P2aH3ITkzpyz95xz7z2fz1p7wco88z7vPmf2zDt73TPfE0dK90rykqpaZaDEbr+mrKpK8sIk2yaUfyPJ05Ncu7sv39337e6ndferu/v93X1cd3+ru8+cddJL6u4Pdvf9k1wmycOSvCXJyStscZEkh1bV8xY/37WYsk7Z6HPLWL+l11ZbxU5+7G1FO9OaYWo/nzc20g9Gtu+7IbPYOMdlCLQfW//tleS1VXW/+af0I3b7tSkAAAAAAAAAAAAAAMBm2HOzJwAAAAAAAAAAAMBuY+zhzklyh+5+++wzgXN7aZKnXcC221fV5XJOgNr5ObK7j1v9tNZt7LNWSQ5I8u0NmEsyhEWMmXJ+mKy7P5TkQ0n+oKouneTmSW61eF0/04JoLsjFkxxWVTfr7s8uPdmt5SMZfgc7couq2rYTB/xMCU47prvXErjyg+w4lGN3CBUb+4zvDu9xy+nuE6vqkCTvyI7DRX8yyaMyBFquwtjx9L3uPmBFvTbLvTL83Ma8Islvdvf3Vtx/nxWPN1l3fyPJPyT5h6raO8mNk9wiw/XjFkkutmSLR2RYAz1+DftMWads9LllbH210rXVVrCTHntb0c60Zkg24V4GRowdb7v6GuhHdPdbquoeSf41yX47KN0zyauqaq/ufuXGzC7JtHPAlbv7+LknAgAAAAAAAAAAAAAAsDvZ0R8vAwAAAAAAAAAAwFpMCWm68uyzgB91aJKzLmDbHkn+LsnVd7D/S1c+o+WcNKFmSgDAqkwJN/i/uZp394nd/frufnR33yjJQUnumOTJSd6d5NR1DHtQkn+vqgutcKpbwRETag7MEE6y06mqvZLcfkLplPe5vbHjfyPDD+YKI9kK73FL6u53J3nuhNInVNUlV9R2bE154aq6xIp6bZaHTqh5Unf/4gyhaUmy/wxjrll3n9bd7+/uv+jue2QIL71OkocleXmSL69z6MdV1QPWUL+zra2S8XPZbGurrWAnOva2orHP2872WUt83thY3xjZfukNmcUG6+7Dk9wtyVhA9bYkL6uqh8w/qx/yfScAAAAAAAAAAAAAAMAMBKcBAAAAAAAAAACwKl9NcvpIzVU2YiKwve4+Ick7d1Byjx1sOznJa1c7o6WdOKFmIx+mfpkJNVPmvBLd/d3uPqK7n9Tdt0lysSR3T/KiTAtGOdtVkzxyhinuzt6V5JQJdfedeR7rdbsMoXlj3rrGcceO/x9f43jLmKvXVniPW9kTknxppObAJE9dUb8TJtTssmvKqjoo4yGNb0/ylBmncakZx163Hhzd3f/Q3Q/u7ssluW6Sxyb56BqH+/Oq2nti31MzvkbY6KCasfXVhq2ttoLNOva2qLFj9yJVtd+GzGSwU93LQMbXQVfYkFlsgu5+R5I7JxkLjd0jyT9X1a/PP6sku/naFAAAAAAAAAAAAAAAYLMITgMAAAAAAAAAAGAluvusjIdqeJAwm+Ul69zvDd393VVOZAW+PKHmJ2efxTluMKFmypxn0d0nd/dh3f3rGUJPfinJ0RN3/8OqOmC+2e1euvsHGcLTxty3qvaceTrr8cAJNScnec8axx07/q+3xvGWcf2Zxh17j9euqm0z9T6vud7jltXd38sQHjTmV6tqFWu9/5lQsyuvKW+VZOzz8Kju7hnncPkZx16p7v50dz+zu2+c4Xz5kiRnTtj1Ckl+Yw2txs5jG7a2qqoLJzl4pGzT1lZbxQYee1vN2LG7RzZ2bTR2L3NmhpB42ChfHNl+uaq66IbMZBN095FJ7pjkOyOleyT5h6r6rflnlS8lOWukZldemwIAAAAAAAAAAAAAAGwKwWkAAAAAAAAAAACs0jEj22+2IbOAH/WGJOsJQHvpqieyAsdOqNmZgtPOSvK5jZjImO4+tbtfliFY6ckTdjkoye3mndVu5xUTai6d5L5zT2QtquriSR4wofT13X3KGocf+8weXFUXWuOY6zVXqNjYe9wvydVm6n1egtPm8Yoknxip2TPJk1bQ67+SnDFSsyuvKW84sv2o7h5bUy/rujOPP4vuPqq7fyXJTyU5YcIu91vD8GPnsatX1f5rGG8Z18/43/tMWQ+yIjMfe1vNrnYv8/nunhKYB6ty1ISaG80+i03U3R9Icvsk3xoprSTPr6rfmXk+p2dYn+7Irrw2BQAAAAAAAAAAAAAA2BSC0wAAAAAAAAAAAFilD49sv3xVXW9DZgLb6e6Tk/zLGnc7Ick7ZpjOUrr7y0n+b6RsI8MGxnodt/j57zS6+8zuflKSP5tQfseZp7O7eX2Sb0+oe/TcE1mjhyXZd0Ldi9Yx9tEj2/dIcp11jLsmVVVJ5roGj73HZOMCzQSnzaC7O8mfTih9UFVdfcleP0jy6ZGyuy3TY5MdPLL98DmbV9W2jIe37dS6++NJbpvkOyOlN6+qC08cdiyoZo9sXODclHXcp2afBT9ipmNvq5kSCrUh9zJVdUCSq46U+ayx0T42oeZnZ5/FJuvuD2d4n9+cUP43VfX7M09p7PvOW1bVRWaeAwAAAAAAAAAAAAAAwG5FcBoAAAAAAAAAAACr9MEJNbty0AW7tpessf7Q7j5rjomswNjD1G9cVZeYexJV9RMZD4D56NzzWMKTkxw/UnPTdYzb69hnt7AIPHrVhNKbVtU9557PFFV1UJLHTCj9fJL3rKPF2EP2k+RO6xh3rX46yYEzjX1MkrGAxNnfY1VdNsm15+6zVXX3v2X8nL4tyRNW0G5sTXnlqrrWCvpshkuNbP/KzP1/OskuH+zR3cclefpI2V5JbjBxyCnrlafIk48AACAASURBVLtMHGtZU+6XpgTrMIMZjr0tpbu/mOTrI2V3XgS+zu0uScb67Mz3MuyePp3xcMad4j5qbouwyp/N+DkjSZ5dVY+dcTpja9O9sjH3dHPbst9lAAAAAAAAAAAAAAAAG09wGgAAAAAAAAAAAKv07iTfG6l5wAY9BB3OpbuPTHLcGnZ56VxzWYF3jGzfM8kDN2AeD55QMzbXTdPdpyV57UjZJdcx9Jkj27etY8xdybOTnDGh7llVtdfck5ngT5JcdELds7p7zQ+S7+6vJPmvkbJD1jruOjxoroG7+/Qk7xspu3dV7TPXHBYeGP9Gfm5PnVBzSFVdfck+/z6h5gFL9tgsFxrZ/rWZ+2/E+mCjvDzjAR9Tr+Pvyfi16xcmjrVuVXWpJHcYKTumu78691zYoVUee1vRO0e2XynJLTdgHrv0vQy7p+4+I8kRI2XXrqotEc7Y3Z9KcpskU657f1ZVT5xpKrvz2nR7W/27DAAAAAAAAAAAAAAAYAP5o3AAAAAAAAAAAABWprtPSfLWkbLrJbnXBkwHzs+hE+ve391jQUebaexB6knyi3NOYBGAOCVA5O1zzmMFPjKy/eLrGPPUke37rWPMXUZ3H5chUGTMTySZ68H2k1TVTZI8akLp8VkuTPE/RrZfY87wg6raM8n95xp/Yew9XiTJXWaew+yhRuTNST4xUrMtyROW7HNExsN4H1VVBy3ZZzOM/R3HbNeIqrpQZgxR3GiLYMoTR8omXce7+7tJ/nOk7KpVdbMp4y3hQRkPJdnZ11a7vVUee1vUznAvc4kkdxopOynJR+ecB1yAwybU/O7ss9hJdPcxGcLTvjKh/ElV9bQZ5nB8xtfA96qq66+69wbb0t9lAAAAAAAAAAAAAAAAG0twGgAAAAAAAAAAAKs2JVjmyVXl37CxGV6apCfUvWTmeSzroxmCnHbkJjOHe9w7yZVGaj7a3f894xxW4Zsj2/dex5jfGdl+sXWMuat5asYfup4kf1xVt5h7MudnESB0aMYDapLkyd19+hLtXjeh5hFLjD/mfkkuOeP4ySa/x8X5brbwOQbd3Rk+32MOqaqrL9Hn1CSvGSm7SJLHrLfHJjp5ZPulZuz98Ox+16Cx6/g+axjr9RNqpoRtrktV7ZNp58l/mWsOrMkqj72t5k1JzhipeWBVzbl2+Z0ke47UvKG7z5pxDnBBXp/xANlDquqaGzGZnUF3fzbJrZOcMKH88VX15zNMY+z7zkrylBn6biTfZQAAAAAAAAAAAAAAABvGQ2cAAAAAAAAAAABYtbck+cJIzXWS/PYGzAXOpbv/J8mdktxr5PWqzZrjFIvgmldMKP3bOUIKq2q/JM+ZUDolSHGzjQUyfHcdY359ZPulq2osqGGX1t1fSPJnE0q3JXl9VV1x5imdy+Jz8aokPzGh/Mgsfyy/M8lXR2p+pap+csk+P6Kq9k/yrFWPe17dfVySD4+U3a6q7rHq3lVVSZ676nG5QG9MctRIzbYkT1iyz99OqHnULhgaMnYuuPkcTavq0kkeP8fYm2zsOj4WALK9VyY5c6TmAVX1M2sYcy0ek+SqIzXHdfd7Z+rP2qzy2NtSuvvrSd42UnZgkmfO0b+qrpJpwZu7wr0Mu6Hu/m7Gv5PYM8nzF+vgLWFxv3HrjIfIJ8kfVNVfrXgKL854oN09quouK+67kca+y7j8hswCAAAAAAAAAAAAAADYEgSnAQAAAAAAAAAAsFLdfVaSv5hQ+pyq+tm55wPn1d1HdPe/jrzGHoa9M/inJGeM1Nwoya/N0PuxScaCrr6X5OUz9F61saCq/17HmF8c2b5nkmusY9xdzTOSHD2h7lJJ3lJVl5p5Pkl+GLL1vCR3n1B+apKHLsIK121xbfyHkbI9kvzNMn0uwB9n4x5w//cTap5TVXuvuO+vJLnxisfkAiw+D0+dUHpIVV19iT6fzHiwzoWSvLmqLrbePpvguJHtt62qi6yy4eK896IkKx13sy3C4MbCqyZfx7v7a0n+dULpc6tq29Rxp6iqy2VYX415wSr7sj6rPva2qCnH8i9X1U1m6P3XSfYdqfl0EiGFbKbnZDzM8zZJHjf/VHYe3X18hvC0sfVUkjy6qp63qnC57v52khdOKH1VVe2q9/tj32Vcd0NmAQAAAAAAAAAAAAAAbAmC0wAAAAAAAAAAAJjDPyY5ZqRmzyT/UlU/sQHzOZequmhVjYUlwU5t8cDwV04ofXZVXXNVfavqZzIEMY15fneftMax71BVYyEUK7MIb3rwSNkn1zpud38ryddHym631nF3Nd19epKHJDllQvm1kry3qq4055wWQTcvTvJbE3f54+4+dkXt/y7jP4tbV9XvrahfqurmSf5oVeNN8IokXx2pOTjJs1fVsKquliFYgo31uoyv9bYlecKSfR6T8dCQg5O8tqr2WbLXmlXVtarqEmvc7SMj2/fLtACttXhGkp9b8ZjnUlU/XlUbfW37tSQ7CkM5K8lRaxzz6RNqrpfkmWsc9wIt1iOvzhAEuCPfjOC0H7EbHXtbSncflvF1diV5eVVddFV9q+oRmRae+2fLBufCMrr7s0leOqH0KVX1C3PPZ2fS3SdkCE/77ITyRyR54arC05I8LcP1eEcOTPJv61gjLq2qLrO4P1qvz41sv+Eqz8kAAAAAAAAAAAAAAMDWJjgNAAAAAAAAAACAlevuM5M8MsnYg8YvliEo51bzzyqpqktV1VOSHJ/k5zeiJ8zsqUlOHak5MMlbqurKyzarqhsmeUOSvUZKT8r6gpEekOT4qvrrqrrqOvZfq79McpmRmretc+yPjmz/jUWI126tuz+a6SFlByf5SFVNCbNYs6q6fJJ3ZQhzm+JV3f3Xq+rf3f+b5HkTSv+8qu6/bL+qunaSNybZe9mxpuru0zKECYx5ZFX9/rL9quqySf49iYf3b7BFmMyU3/UhVXX1Jfp8OkPo4JjbJXn7RoVvVtWNquo1GYKRLrvG3d+T5PSRmkcvgg+XVlVPzsYEKF48w+/g/VX183Nf46rqukkeN1L2ke7+v7WM290fz7DWGfOYqvrdtYx9fqpqrwyhk7eYUP7M7v7esj13Q7vFsbdFTQnXvFqGAKIDlm1WVfdNMmVt96kkr122H6zAE5J8a6RmjyQvraqp91xrVlUHVdWyYbgr1d1fSXKbjAf5JslvJHlRVS39t7SLkPQpAbcHJ/nAKkPsd6SqrlJVf5vkC0luusRQY99j7JUhPBQAAAAAAAAAAAAAAGBpgtMAAAAAAAAAAACYRXe/I8lfTSi9eJJ3VtWzqurCq55HVe1RVbetqpcl+WKGB09fZNV9YDN09+eTPGtC6ZUyhBROCeU4X1V1jyTvyBB4OOaPu/vr62y1X5JHJflcVR1WVfeqqpUGP1XVtqp6TpJHjJR+K8mb1tnmPSPbr53kn6pqv3WOv8vo7pckee7E8h9L8uaqeskiFGtpVbVXVT0yySeT3HLibh9P8uur6H8eT0sy9tnYluSVVfXo9TapqtsneXeSDQmROo8XJvnMhLpnL6796wq4qaobJHlvhkAVNsdrkhw7UrMt04JxduSPkhw9oe6WST5dVQ9Yst/5qqoLV9UvVdX7knwkyf2zjr/J6O6Tkrx9pGyfJIdV1bqDLxYhJ69J8qfrHWOdbpYhtPG4qnpcVV1h1Q0WoXJvy7Bm2JGXrLPFo5N8f0LdX1bVs6tqz/U0qaqLZwh/vO+E8qMyLfBpK9sdjr0tpbv/LcmbJ5TeMsm7q+oq6+1VVb+X5NVJxj6vneQ3F2HwsKkW4WBT7gm2JXl+Vb18cW1Ziaq6VFU9M8n/JHniqsZdle7+aobwtKMmlP9KhoC5pcM1u/sfM+17gqsm+WhV/d4iKHWlFve596iqNyf5ryS/nWENuW7d/eUM4Ws78pTF90MAAAAAAAAAAAAAAABLEZwGAAAAAAAAAADAnB6b5H0T6rYl+cMMD7l/fFVdepmmVbVPVd2xqv4mwwOe35HkF5OsNHwJdhLPyBAINeYySd5VVc+tqktMHbyqrlBVh2Z4MPiU0MG3J/nHqePvwB5J7prkDUlOrKoXLULUDlhm0Kq6e5IPJ/m9CeV/290nr7PVGyfU/HKSz1bV06vq9lV16VU8yH0n9egkL15D/UMyhOf9XVVdZz0Nq+qiVfWoJMdkCG47aOKun05yxyV+9xeou7+d5JETSrcl+auqOryqrjt1/Kq6ZFU9P0Ooy4+dT8kHpo61Xt19RobQuSmBI3+Y5INVNTXQLlV1YFU9LcN7udL5lHx4Ym+W1N1nJXn6hNJDqurqS/Q5JckDknx7Qvklkry6qj5cVQ+qqqXCI6rqElX14EUA2deSvDTJzZcZc+F5E2oOyhB6+qdrufZV1b5V9fAM5777X0DZW6eOt4QrZjg+jq+qdy9CQ9Z9HCRJVV2uqv4uybuSjN0vnJjk0PX06e4TkjxmYvnvJ/lIVd1u6vhVtWdV/WqG680dJuxyWpJfXZxfGbfLHntb1COSfHNC3Q2SfKKq/qiq9p86eFXdoKrekeQ5GdZXY/6qu2dfL8FU3f3SJC+fWP4LGe6hnriWe/7tLdbav1RVb0nypQwBtkvdg89pEdh+2wzB12N+Mckr1ht4eh6/luTzE+r2y3D+ObaqfruqLrpM06o6oKp+vqr+KcP15k1J7p7V/p3w2HcZ+yd5U1X9R1U9tKputOz3NAAAAAAAAAAAAAAAwNa0ij/yAAAAAAAAAAAAgPPV3actQorel+SaE3a5ZJKnJXlKVX0wyRFJPprks0m+dN4Qm6q6UJIfT3LZJNdY9LhpkhtFSBpbRHefUlX3SfKRJGMP4d4zQ2jTQ6vqjUn+PUPI0Be6+/Qkqaq9kxyc5KeT3CPJ3TItZCBJTkhySHf3mt/Ijl0sya8uXmdW1SczhCYdleQzGR7o/pVFuE6SpKr2SHJgkqtmOD/cKsN7uezEnscnedZ6J9zdx1bV+5LcYqT08kket3glSarqlCSnjuz3F909JbBop9DdXVW/nuFY+qWJu+2f5OFJHl5VxyQ5PMn7kxyb5L+7+3tnFy6O20tn+F3/ZIYgmlsmWWto0jFJbtfd31jjfpN192uq6i6Z9nO4Q5JPLQI/3pDkvUk+190/SIbwnSRXTvJTGR6Yf69c8Hs+KcnvZPjMz6q7319VT0/ypxPKb5zkyKr6cJLXJnl3kmO7+7vJDz/LV0hywyQ/lyFA64IezH96hhCDKcEJrMarMvyer7aDmm1JnpDkwett0t1HV9U9M4QCTvlc3zjJK5K8oKqOSHJkko8l+e8kJ24fQFVVlSGk7NIZApeukeS6GQLSlgpb2oH/l+F8NhbCtmeSJyf5/ap6RYYw4A8l+Vp3n5okVbVXhvPADZLcPsl9s+P1wBFJnp/kzsu8gTWoJLdevJ5TVSdmuDf4eJKjk3whwzX8XMFJVbVvhtDXayS5fpK7JLlZpq9JHtPd31/vpLv7BVV1iwwhK2Oun+TtVfWpDOexdyU5prtPOrugqn48yfUynNcPyfT1SJL8Tnd/ZA31DHbJY2+r6e4vVdWDMpwXx4J/DkjyzCR/vAi0fGuSTyT54iLM8+zvCK6RYR14nwz3AFMdmSEkCnY2v57kKpkW3npQkicl+ZPFPcR/JPnPDCFfJ273WdlnUXvxDOuen9rutVTw7Ebr7m8uAkzflmH+O/KAJHtW1SFnfweyRM87Z1jPXXLCLldJ8rcZrkfvzrCm+1iG38uXz17Xna2qDszwfeflM5zTrp3hWnTdTL8erdc/Zwiar5G6n128kiRVdVaSkzMeYn297v7iUjMEAAAAAAAAAAAAAAB2C4LTAAAAAAAAAAAAmFV3n1RVt8/wUPPrTtxtjwwPhD7XQ6Gr6vQkp2R4SPC+GX+wOmwJ3X1cVd07QxDafhN22SfJAxevJElVnZzhwdhT9j8/30xy1zkDpxa2ZQhQuuF5N1TVGTnnHLHe95EMoWUPWEHoxVMyPLx9rfZdvHZkmfe3Kbr7rKr65QxBJU/M+IPYt3etxevRZ/+H7R7MvndWE5b5tiQP7O5vrWCsMb+Z4QH4N5lYf96H0p+S4YH0F5q4fyd5WJKvrmGOy3pyhsCZe06sPzuoIUlSVaclOS3De5x6rDy2u48acrDYCN195iIk7yUjpYdU1VO7+3NL9Hp3Vf18ktdl+rF/QJJ7L14/VFWnZji+9spwTdzQg2YRJvnwDEEmU8JJDkzyW4tXkqSqfrD4v2u5HpyQ5CEZQoY3y6UzhLvdd/v/WFWd4Rp+RobgzGVCQV7c3a9cYv+zPTRDwNltJ9Zfb/FKcq51yX5Z//v5i+5+4Tr35dx2pWNvS+nuw6vqEUn+fuIuF82wrnnY2UNU1fdzzjl9PY5Jcp/tgzVhZ9Hdp1bV3TItGOxseya54+L1Q+tcP+z0Ft893iFDCOPNRsrvk+R1VXW/7j5tiZ7HLQLb3prpgah7ZwhRvcP2/3Fx73NKzjmPbdr3nd19TFW9Lsn91rjrHkkuPLEOAAAAAAAAAAAAAADAHxkAAAAAAAAAAAAwv+7+SpJbJXnnkkPtlSEAY//4N3BwLt39ziT3SvKDsdoLsH+WC027Y3cftc79V2XPDA/qXuYh8KcnuW93f2jZyXT34UkOXXac3UkPnpwhxOjbSw539oPZlw1N6yTPzhD8txGhaenuHyS5R5L1hkjtm+nBUUnyxO7+l3X2WpfuPivJg5K8f51D7J3h9zs10Oqfu/s56+zFcl6R5LiRmm1JnrBso+5+a4YQwa8tOdQ+GdaU+2aDQ9PO1t2fzHZhkOuwX9Z2vTspyZ26+8Qles7p7PDWA7JccNWbc06Y0lIW5+q7J3nPOoc4e12y3vfz1939h+vcl+l2umNvK+ruFyR5VIZ12VpVhs/aekPTjk1yu+7++jr3h9l190lJbp/kXUsOtdb1wy6ju7+d5E5JjpxQfo8kb6yq9Z43zu756SQ3T/LpZcbJcO9zYIbfzc7wfeejkzgnAgAAAAAAAAAAAAAAs9oZ/ogCAAAAAAAAAACALWDxAOM7JPnTJGds8nRgt9Tdb0tyyyRf2sC2Rye5SXd/bAN7zuUbSe7Q3YetcMyHJjl8hePtFrr7X5NcK8kbN3kqn03yM939B9195kY27u6vZQgV/fjMrZ7Z3U+ducf56u6Tk9wx838GXhZhNZumu89I8owJpYdU1dVX0O9DSa6X5C3LjrXZFkFBT9yAVickuW13f2YDem2mv09yn+4+fVUDdvf3M9zDvHhVY05wRpJHdvfvbmBPlrPyY28r6u7nJrlPku9vYNu3Jvnp7v7qBvaEdenu72S4Jj17s+eys+ru7yb5uSTvnFB+lyT/VlVLBcl19xeT3CTJC5YZZ2fS3V/JEB570mbPBQAAAAAAAAAAAAAA2H0JTgMAAAAAAAAAAGDDdPeZi/CWmyR59yZN46tJnpPk0E3qD7NaBJjdIMmrZm51VpLnZQga+MKKxtzIkITzOizJ9bt7peem7j41yV2TPCXJqasce1fX3V/p7nsnuWeST25w+28meXySn+zuIze49w919/9mCE+b45p0apJHdPdjZxh7skXo0F2T/EWSXvHwZyV5epKHLMK72DyHJjl+pGZbkiesoll3/2933zXJL2Vjw0K397Ekj8oQwLhu3f2UJL+V5LRVTOp8vCfJTbt77vPsadm8cOT/TXLf7n74HOeC7j6tu381yUMyXD/mdHSSW3X382buszvZbY+9rai735jkRkneO3Ork5P8QZK7LkLeYZfQ3Wd09x8kuV2SYzew9Xc2sNdStrv/OGJC+R2SHFZV+y/Z8wfd/VtJbp/kqGXGWsJxGQJ5VxJa3d3/meSnkrxrFeMBAAAAAAAAAAAAAACcl+A0AAAAAAAAAAAANlx3f7y7b5Pk7kneuQEtv5fktRkenHy57n7MCoOeYKfT3d/o7gcluWOSD8zQ4vAkN+vuR3b391Y1aHc/Ksn1kjwuw7zPWtXYO/DBJHfu7rt391fmaLB4uP0Tk1wtyZ8nOWGOPruq7n5zhrC/n09yZFYfrrW945P8UZIrdfefdfcpM/aapLu/390PSXK/jAdPTfWBJDfo7uevaLylLD4Df5gh4OFTKxr2MxnChf6ku+c8Zpigu09P8owJpYdU1dVX2PdlSX4iye8n+e9VjbsDJ2QI4L1ud9+ou5/b3T9YdtDufkGSmyb58LJjbecbSX4jyW26+8QVjnu+uvtzSS6R5JAkr0jyf3P3THJShmDSq3X36+du1t2HJrlmkucmWfr3fh4nJvm9JDfs7g+ueOzd2lY49raa7v5sklsn+eUk/7Xi4c/IEPZ5ne5+dndvxP0GrFx3vyPJ9ZP8duZdA30sycOSXGHGHiu3WJ/dPclbJpT/bJK3VtWFV9D3PzLc2z4kw89ubt9M8qIkt+7ug7v7KYtw7pXo7uO6+7ZJ7pTkTUk2/f4ZAAAAAAAAAAAAAADYfey52RMAAAAAAAAAAABg6+ruw5IcVlXXTvLAJPdKcu0VDH1GhuCJI5K8PckHF4EesKV09xFJjqiqs4MH7p3kIusc7usZAgj/ubtnewB4dx+V5Kgkz6iqSyS5TZJbJLlZhgeQ77WCNl/M8NDvl3b3R1cw3iTdfUKG0K4/qqrrJbl5hqC4qyW5bJIfS3JAkr2TbNuoee0MFsFXb0rypqq6UpJfSHKPJDfM8v/m+fgkb8sQpvLenTVkq7tfV1X/luGz+ttJrrPGIc5M8o4kz+7uw1c8vZXo7ndW1Q2T3D/JIzN8rtc0RIaww79K8nphJzudFyd5fHYcrLEtyROSPHhVTbv75CR/WVV/nSHU4b4ZgjIusYLhv53kXRnWk2/v7mNXMOb56u5PVNVNM1yrH5khNKjWMdTHkrwwyct2EOr21Qzn3AvyP+vom+7+VpJXJ3l1VW3LEAZ3ywzXu5slueR6xj2PUzOc616b5DWrCK5bi+7+epJHVdXTM5yvfyHDtXw9zsoQIv3yJK/eGcI8d1Vb4djbahbrtZdW1cuT3DPDdeMuGdbJ6/GFJK/McC+zEUGbMLvuPi3J31XVC5LcLUOA5N2SXGiJYc9M8qEk/y/JYd398aUnukm6+9SquleG8/Y9R8pvleTwqrpzd39nyb5nZghoPLSqfjrJAxb9r7zMuAunJHlfFmvTJB/biHuixf3l4VV1oQzfz9w0yTWSXCXDNfbHkuyb4Ry9nvUrAAAAAAAAAAAAAACwBdVO+nf/AAAAAAAAAAAAbFFVdZkMD+C9cYYwoStkCBS6cJL9MwRufC/Jd5N8Z/H6cpLPJDlm8b+f9SB7+FFVtXeSn8rwoOvrZ3jI9eUzhHXtvyj7fobP1ReTHJfkE0mOTPLxxQPAN01V7ZshPO3qSQ5OctUM7+GgDOeIs9/HWRnCLb6T5H+TnJDkc0k+leQD3f1fGz551qWqLpwh9OSGOed3fvkMv+8LZfh9n5bhuP1+ht/3cYvX0Une091f2viZL6+qrpXkzklukuSaSS6T4RjflnOugV/I8D7/M8lbuvv/Nme261NVV07ycxlCba6Zc85He2e41n8nQ4DT0Uk+kuE9fmVzZsuupKr2SHKtDNe8G2QIqrhihmCH/ZPsl+Fa8d2c83n6doZzx2e2e31hswL6quqyGUKCbprhvVwhw/Vu3wznve9tN+djMwSmHd7dJ27GfKeoqqtmCIU8OOec0y+d4XN/9nV8zwzX8B8k+UaGkLfPZ/h9fCjJh3e2dX5VXTFD4MpNM9y/XDlDgMiFMpzPTslwjfpahvP2sUnenyHM85ubMeetZnc99lalqu6a4di9IO+ZMzh5qu3WhbfIcF68Sob10YUznNfPzPBZ+1aG4NzPZ1g/HNndn9mEKcOGq6p9ktwow/r6ehmuSVdIcmCGNdCeOec7te9mCEg/NuesfT7U3Sdt/Mx3f1V1lQz3djfKcB26YoZr0f6LV+Xca9Oz74W2X5t+rrtP3/DJAwAAAAAAAAAAAAAAzEBwGgAAAAAAAAAAAAAAAAAAAAAAAAAAAAAAAAAAMLs9NnsCAAAAAAAAAAAAAAAAAAAAAAAAAAAAAAAAAADA7k9wGgAAAAAAAAAAAAAAAAAAAAAAAAAAAAAAAAAAMDvBaQAAAAAAAAAAAAAAAAAAAAAAAAAAAAAAAAAAwOwEpwEAAAAAAAAAAAAAAAAAAAAAAAAAAAAAAAAAALMTnAYAAAAAAAAAAAAAAAAAAAAAAAAAAAAAAAAAAMxOcBoAAAAAAAAAAAAAAAAAAAAAAAAAAAAAAAAAADA7wWkAAAAAAAAAAAAAAAAAAAAAAAAAAAAAAAAAAMDsBKcBAAAAAAAAAAAAAAAAAAAAAAAAAAAAAAAAAACzE5wGAAAAAAAAAAAAAAAAAAAAAAAAAAAAAAAAAADMTnAaAAAAAAAAAAAAAAAAAAAAAAAAAAAAAAAAAAAwO8FpAAAAAAAAAAAAAAAAAAAAAAAAAAAAAAAAAADA7ASnAQAAAAAAAAAAAAAAAAAAAAAAAAAAAAAAAAAAsxOcBgAAAAAAAAAAAAAAAAAAAAAAAAAAAAAAAAAAzE5wGgAAAAAAAAAAAAAAAAAAAAAAAAAAAAAAAAAAMDvBaQAAAAAAAAAAAAAAAAAAAAAAAAAAAAAAAAAAwOwEpwEAAAAAAAAAAAAAAAAAAAAAAAAAAAAAAAAAALMTnAYAAAAAAAAAAAAAAAAAAAAAAAAAAAAAAAAAAMxOcBoAAAAAAAAAAAAAAAAAAAAAAAAAAAAAAAAAADA7wWkAAAAAAAAAAAAAAAAAAAAAAAAAAAAAAAAAAMDsBKcBAAAAAAAAAAAAAAAAAAAAAAAAAAAAAAAAAACzE5wGAAAAAAAAAAAAAAAAAAAAAAAAAAAAAAAAAADMTnAaAAAAAAAAAAAAAAAAAAAAAAAAAAAAAAAAAAAwO8FpAAAAAAAAAAAAAAAAAAAAAAAAAAAAAAAAAADAujQ3mgAAIABJREFU7ASnAQAAAAAAAAAAAAAAAAAAAAAAAAAAAAAAAAAAsxOcBgAAAAAAAAAAAAAAAAAAAAAAAAAAAAAAAAAAzE5wGgAAAAAAAAAAAAAAAAAAAAAAAAAAAAAAAAAAMDvBaQAAAAAAAAAAAAAAAAAAAAAAAAAAAAAAAAAAwOwEpwEAAAAAAAAAAAAAAAAAAAAAAAAAAAAAAAAAALMTnAYAAAAAAAAAAAAAAAAAAAAAAAAAAAAAAAAAAMxOcBoAAAAAAAAAAAAAAAAAAAAAAAAAAAAAAAAAADA7wWkAAAAAAAAAAAAAAAAAAAAAAAAAAAAAAAAAAMDsBKcBAAAAAAAAAAAAAAAAAAAAAAAAAAAAAAAAAACzE5wGAAAAAAAAAAAAAAAAAAAAAAAAAAAAAAAAAADMTnAaAAAAAAAAAAAAAAAAAAAAAAAAAAAAAAAAAAAwO8FpAAAAAAAAAAAAAAAAAAAAAAAAAAAAAAAAAADA7ASnAQAAAAAAAAAAAAAAAAAAAAAAAAAAAAAAAAAAsxOcBgAAAAAAAAAAAAAAAAAAAAAAAAAAAAAAAAAAzE5wGgAAAAAAAAAAAAAAAAAAAAAAAAAAAAAAAAAAMDvBaQAAAAAAAAAAAAAAAAAAAAAAAAAAAAAAAAAAwOwEpwEAAAAAAAAAAAAAAAAAAAAAAAAAAAAAAAAAALMTnAYAAAAAAAAAAAAAAAAAAAAAAAAAAAAAAAAAAMxOcBoAAAAAAAAAAAAAAAAAAAAAAAAAAAAAAAAAADA7wWkAAAAAAAAAAAAAAAAAAAAAAAAAAAAAAAAAAMDsBKcBAAAAAAAAAAAAAAAAAAAAAAAAAAAAAAAAAACzE5wGAAAAAAAAAAAAAAAAAAAAAAAAAAAAAAAAAADMTnAaAAAAAAAAAAAAAAAAAAAAAAAAAAAAAAAAAAAwO8FpAAAAAAAAAAAAAAAAAAAAAAAAAAAAAAAAAADA7ASnAQAAAAAAAAAAAAAAAAAAAAAAAAAAAAAAAAAAsxOcBgAAAAAAAAAAAAAAAAAAAAAAAAAAAAAAAAAAzE5wGgAAAAAAAAAAAAAAAAAAAAAAAAAAAAAAAAAAMDvBaQAAAAAAAAAAAAAAAAAAAAAAAAAAAAAAAAAAwOwEpwEAAAAAAAAAAAAAAAAAAAAAAAAAAAAAAAAAALMTnAYAAAAAAAAAAAAAAAAAAAAAAAAAAAAAAAAAAMxOcBoAAAAAAAAAAAAAAAAAAAAAAAAAAAAAAAAAADA7wWkAAAAAAAAAAAAAAAAAAAAAAAAAAAAAAAAAAMDsBKcBAAAAAAAAAAAAwP9n744FAAAAAAb5W49iX4kE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AAAAAAAAAAAwE6cBgAAAAAAAAAAAAAAAAAAAAAAAAAAAAAAAAAA7MRpAAAAAAAAAAAAAAAAAAAAAAAAAAAAAAAAAADATpwGAAAAAAAAAAAAAAAAAAAAAAAAAAAAAAAAAADsxGkAAAAAAAAAAAAAAAAAAAAAAAAAAAAAAAAAAMBOnAYAAAAAAAAAAAAAAAAAAAAAAAAAAAAAAAAAAOzEaQAAAAAAAAAAAAAAAAAAAAAAAEDs3bEAAAAAwCB/61HsK5E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nYEP+AAAgAElEQVQ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biNAAAAAAAAAAAAAAAAAAAAAAAAAAAAAAAAAAAYCdOAwAAAAAAAAAAAAAAAAAAAAAAAAAAAAAAAAAAduI0AAAAAAAAAAAAAAAAAAAAAAAAAAAAAAAAAABgJ04DAAAAAAAAAAAAAAAAAAAAAAAAAAAAAAAAAAB24jQAAAAAAAAAAAAAAAAAAAAAAAAAAAAAAAAAAGAnTgMAAAAAAAAAAAAAAAAAAAAAAAAAAAAAAAAAAHaxd8cCAAAAAIP8rUexr0QS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xN69B3t+1/Udf73D5kKyMXc4kBQR0IktyoLOiNLQLiIoxmLa0hFEssUOziCMNxhvsFApiJpWNKVOaoEpGaLipTgjkYv2YMVWB0IPt4gXFAmYJQmBJAumIcm7f5yTyXL29z17Ob/P75zNeTxmvnPO+X4+v+/nvbvn/DLDsPsE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HU8BWwAACAASURBV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hNOAwAAAAAAAAAAAAAAAAAAAAAAAAAAAAAAAAAAhtu11QMAAAAAAAAAAAAAAAAAAAAAAAAAAAAwrapOTXLVcbz07iS3J7lt7fqrJB/o7hvnOB4sVFU9IsnXJfnKJBcm2Z3k9Kx+v38+93+/35Bkpbs/tUWjwqZV1XOSPO0YX9ZJvpj73/8/k2QlyUe6+0vznRAAAADg2FV3b/UMAAAAAAAAAAAAAAAAAAAAAAAAAADADlFVj0zyt8fx0ruzGoD5fJLPJflIkvcl+bPuvm5e822kqk5O8ukkF0xs+eru/usB5+5OcsccH3ljkv+R5L919/+d10Or6kVJrpyx9NLuvmJOZ7wkyS9MLN+W5Du7+0/mcdYGM0z9eXy0ux97DM+Z+v26zx9395OPdb6Js6Zmfkt3P3ceZ4yyNvt3JrksyT9P8tBjfMQtWY1GLSd562Z/RqvqiiQ/NmNpbt/nh5w19ef2he7ePWP/lUnOnOcMm/SIJLcmObjVgxzik929f/3NqvrhJL+4wDn2dvd7jrSpql6X5IfmdOZdSf4syZuy+rPwhTk9FwAAAOCY7NrqAQAAAAAAAAAAAAAAAAAAAAAAAAAAAI7CriTnrV1J8o1J9iVJVX0syVVJ3tTdtw2c4dJMR9OS5PIkLx94/rw8LMkLk7ywqv44yb/r7r/c4pmOqKpemeQVE8u3JHnaPENw28AlVfWM7r52qwfZClV1YZIfTfL9Sc7axKPOT/LUtevVVbWS5K1JruruWzc96Pby7Nz/HslsH0xyWDhthzglySVr1y9V1f4kv9zd927tWAAAAMBOc9JWDwAAAAAAAAAAAAAAAAAAAAAAAAAAALBJFyf5xSTXV9XTB56z7wjrz6uqGnj+CJck+WBV/cBWD7KRqvpPmY6mfTrJkx9g0bT7vOYE/J7alKo6papeluQvshpO20w0bZY9SV6T5BNV9R+q6tw5Px9OBGdm9b+b/6uqNgqCAgAAAMydcBoAAAAAAAAAAAAAAAAAAAAAAAAAAPBA8fAk76iqV877wWthme84wrZHJHnKvM9egNOS/EpVPW+rB1mvqk6qqv+a5EcmtvxNkku6+88XONYiPS7J92z1EItSVY9O8r+TvCrJGYOPOzPJTyf526p61OCzYLt6UpLfr6rdWz0IAAAAsHPs2uoBAAAAAAAAAAAAAAAAAAAAAAAAAAAAknwmyTs2WD85yblJHpnk4iM86xVVdXN3v35OsyXJc9dmOJJ9Sf5wjudu5KPd/dipxaraleTsrAblvinJZUm+PUnN2p7kDVV1fXe/f8Swx2pt/qszHQ67Psm3dfffL26qLfEzVfWb3X33Vg8yUlU9Mcm1Sc45wtbrsvoz9r4kH0/yqSQHk9yV5MFJzkryVUm+Jsm3JNmbZKMw2lesXTDL+7L6XjNvBzb5+su6+21Ti2shtHOSPDbJk5P82yQPndj+DUnelORZm5wJAAAA4KgIpwEAAAAAAAAAAAAAAAAAAAAAAAAAANvBx7p739FsrKoLshoo+9EkSxPbfrmq/qS7V+YzXi4/yn3/sqpe2N13zOnc47YW2rpl7fpQkl+tqq9Pck2SfzLjJbuS/FySb13YkBOq6tQkv5nkuya2fCDJ07v7lsVNtWUek+T7k1y11YOMUlVPSvLOJGdMbDmY1V//f+7uT2zwqINr16eTvDfJG9ee/4Qk35fk+XkAR9K6+/zjfW1VvSjJlTOWXt/dLzr+qY5fVb0tyTNnLG0YDZuza7r7dQs6a266+76fhRuS/H5VvSLJy5L8dJKTZrzkX1fVN3f3/1ngmAAAAMAONet/nAAAAAAAAAAAAAAAAAAAAAAAAAAAANi2uvvm7v6FJI9N8u6JbScl+dl5nFdVj0/yuBlLfznj3ulJ/s08zh2huz+U5IlJPjyx5SlVdckCRzpMVZ2R5O2Zjqa9N8neHRJNu8/+qnrwVg8xQlU9JsnvZjqa9rYkF3f3S44QTZvU3R/o7h9JclGS/Um2PGwIi9Tdd3X3/iQv2GDbKxc0DgAAALDDCacBAAAAAAAAAAAAAAAAAAAAAAAAAAAnpO7+bJJ/keT9E1u+vaqeMIej9k3cvzzJwWPYvy1098Gsxt3undgyFSwbrqrOzmoM71sntrwzydO7+/bFTbVwH5lx7+FJXrzoQUarqpOT/FaS8ya2/FR3X9bdn57Hed19R3e/Kslj1s6FHaW735DkrRPLe9fClQAAAABD7drqAQAAAAAAAAAAAHjgWFpeqSQnJzll7eNGn993PWjt2nUMnx96L0k6q39Z+1g+Hs9rpj7ek+RLSf7f2nXnrM8P7N1z9/H+3gIAAAAAAAAAAAAAMFt331lV+5J8OEnN2PIdST5wvM9fCzs9Z8bSSnf/aVX9dlYDaof6p1X16O7++PGeO1p3f2xt9mfNWH7qoudJkqq6IMm7kuyZ2PI7SZ7d3Xctbqot8bNJrkqye939H6+qq7r7ti2YaZT9SR43sfbS7r5ixKHdfVOSZ1XV9yT51RFnwDb26qzGM9c7Ock/S3LtYscBAAAAdhrhNAAAAAAAAAAAgAewpeWVk5KcPnGdscHakfY9OMlpOTyIdl/IjBmWllfuyf1BtVmRtcno2lF+/Q9JDia5Y9118MDePb2IXyMAAAAAAAAAAAAAwFbo7o9W1duTXDpj+duyGok5XpcmOX/G/avXPr45h4fTkmRfkpdv4txFuDazw2mPq6qTuvveRQ1SVRcm+YMkF09seXOS53f3PYuaaQvdlOR1SV627v65SV464/4JqaouSvKSieW3jIqmHaq7f72qPpTk9tFnwXbR3R+qqk8luWjG8uMjnAYAAAAMJpwGAAAAAAAAAACwjSwtr5yS5OwNrrOSfEWOPnR26mJ/BRzBg3L/n80i9dLyyhdyeFBt1nX7kfYc2LvnzgXPDwAAAAAAAAAAAABwNN6Z2eG0r9vkc/fNuHdPkmvWPn9PkhuS/KN1e55XVfu7uzd5/kjvn7h/UlYjXbcsYoiqelSSP0zyyIktr0/y4m3+ezlvVyR5YVb/HA71w1V1ZXd/ZgtmmreXJzltxv2bk7x4UUN09/WLOgu2kesyO5x2waIHAQAAAHYe4TQAAAAAAAAAAIA5WlpeOTUbh8+OdM36y56wWZVk99r1sM0+bGl55e5sHFe7LcmtST677ro1yWcP7N1z+2ZnAAAAAAAAAAAAAACY4YMT98+pqgd19z3H+sCqekiSZ8xYend3H0iS7r63qt6S5CfW7XlEkr1J/uexnrtAG4XRzj/C+lxU1dcm+YMkD5/Y8tru/snRc2w33X1bVb02yc+vWzojycuywLDYCFV1dpLvm1h+VXd/bpHzwA409f5+/kKnAAAAAHYk4TQAAAAAAAAAAIAZlpZXzkzykCQXrH18SJLzkpyT2cGzsyJ8xs6xK6s/C+ccz4uXlle+lC8Pq82KrB22dmDvnrs2PTkAAAAAAAAAAAAA8EA2FYGpJOcmufk4nvnczP43XK+e8fX6cFqS7Mv2Dqdt9P/TPnn04VX1+CTvynSo5ye7+7Wj59jGrkzyQ0kuXHf/BVX1H7v7E4sfaW6+N8mDZ9y/NckbFjwL7ERT7//D3/sBAAAAhNMAAAAAAAAAAIAdYWl55bTcH0A7NIY29bUAGoxzcpKHrl1HbWl55WAmomoT9286sHfP7fMbGwAAAAAAAAAAAADY5mrAMy+fce+OJG879EZ3X19V1yX5hnV7/1VV/WB33zFgtnk4b4O1z488uKqelOTtSc6asdxJXtTd/2XkDNtdd99ZVT+T5Kp1S6ck+feZ/f15ovjuifu/1d1fXOgksDNNvf8Pfe8HAAAASITTAAAAAAAAAACAE9TS8squfHnw7EgxtN1bMykwR7vXrq882hcsLa98McmBJDce8vHGGV/ffGDvnnvnPTAAAAAAAAAAAAAAsFBTEZhOcuuxPqyqnpDk62cs/fZE2OnqHB5OOz3Js5K88VjPX5Cvmbh/V5LPjDq0qp6a1fjcGTOW70ny/O5+86jzTzBvTPKSJF+97v5zq+rnu/ujWzDTplTV7iRPnlj+nUXOAjvY1Pv/Jxc6BQAAALAjCacBAAAAAAAAAADbytLyyplJLkpy4SEfL8yXR9AekuTsJLVFYwInjtOTPGrt2sg9S8srN+XwoNphsbUDe/fcOW5cAAAAAAAAAAAAAGAT9kzc/1x333Mcz9s3cf/qifvXJLkih/+br/uyfcNpT5m4/+HuvmvEgVX1zCS/keTUGct3JXl2d4tnrenuu6tqf5JfW7d0UpJXJ/nuxU+1ad+Y5JQZ97+U5L0LngV2nKo6L7PDoEly3SJnAQAAAHYm4TQAAAAAAAAAAGAhlpZXKsn5+fIo2vpA2kVJztyqGYEd7UFJHrZ2bWhpeeXz2TiwdiDJjQf27vncsGkBAAAAAAAAAAAAgFmeNnH/w8f6oKo6OcmzZyzdkOQ9s17T3TdX1TuSXLpu6ZKqenR3f/xY5xipqnZnOg73e4POfE6S/57Z/y7uF5Nc1t3vGnH2Ce43kvx4Do8DPrOqntjdf7oFM23GEybuX9/dX1joJLAz/WBW44vr3ZHkjxY8CwAAALADCacBAAAAAAAAAACbtrS8siursaFZIbT7Pn94klO3akaAOTp77frajTYtLa/cmdWI2g1JPpnk79Z/PLB3j7/QDQAAAAAAAAAAAABzUFX/OMkzJpbffRyP/K4k58+4/5buvneD112dw8NpSXJ5kv3HMcdIP5fk3Bn3785q3GyuquoFSX4ls2M9tyW5tLvfO+9zHwi6u6vqp5JcO2P5NUmesuCRNuviifvXL3QK2IGq6uIkPzaxfE13/8Mi5wEAAAB2JuE0AAAAAAAAAABgQ0vLK6fn8Bja+ijaQzP7L60C7GSnJXnk2jXT0vLKrZkRVDvk400H9u7p0YMCAAAAAPD/2bv3KMmrwk7g38s4vFFB0RIfPCLyxlI0olGhfKEBo+IjklXhbNZETWJOgjGJibGVJGdj3DU5m3U3q8YEURRNooJiQqAkqBifpQEk8lRRCxQQRd7M3T9+Nemxp3pmuqerfv34fM65p5t7b9/7ZU7P9Jw59asvAAAAAAArWSllpyR/k/mfbTh3EceeMs/86Vv5uo+lKQG735z5V5RS3lRrbf31waWUdUnenOQ182x5R631miW+9mVJHj3P2g+SHFdr/fIS37mq1FrPLaVclOQpc5Z6pZRn1Vr/uY1ci/TweeavnWYI2EZvL6W8fYnPfEGt9SNLfOZWlVKOTPKPSe47ZvnWND8bAAAAACZOcRoAAAAAAAAAAKxxnf5gfZJ9k+yf5IDRx00/f0B76QBWvb1G4zHzrN/R6Q++nfmL1b497HXvmkZQAAAAAAAAAAAAAFiOSil7JXlfkifMs+WfFlrIVUp5UJLnjFn6Uq3161v62lrrHaWUDyX5b3OW9k3SS3LBQrIspVLKLkmem+R3kjxunm1fTfKGCVw/X2nad5M8Y2u/rvyn30/y6THzf1pKOW85FPNto33mmb9+qilgjSilHJzkVUl+NcnO82x7Za31e9NLBQAAAKxlitMAAAAAAAAAAGAN6PQHD8nmhWgbPz40ybr20gGwBTsnOXA0xqmd/mCY+YvVvjXsdW+eRlAAAAAAAAAAAAAAmKZSygOTvCLJqZm/hKlmcSVgL8v492197zZ+/enZvDgtSU7J0henPbSU8rdbWF+X5P5pfo2OzJbfj3aQ5IRa60+WLt5WvVRp2rartX6mlHJOkhPmLB2V5IVJPjz9VIuy+zzzt0w1Baxsry2lPH8L67sl2SvJ4UketIV99yZ5ba31A0sZDgAAAGBLFKcBAAAAAAAAAMAq0OkP9sjmhWgbP98vyS6thQNgkkqSh4zGE8Zt6PQHP05yTZKrklyZ5IrRxyuTXDfsdet0ogIAAAAAAAAAAADAVh28lRKw9Un2TPOsxMFpXk+7Jb9Va/3yInKcPGbuniRnbuPXfzrNa3j3nzN/YinlNbXWWxeRaT73z/i8C3F3kv+T5A1TLk1LkneXUo6ttX53yveuZH+Q5OeT7DBn/o9LKf9Ya723hUwLNd+zTndsz6GllKOTXLwdR7y41rpSyuegtwRnXJrk12qtFy7BWQAAAADbTHEaAAAAAAAAAACsAJ3+YH2SR2T+crQHtJcOgGVujyRHjsZct3f6g6vz02VqGz//tlI1AAAAAAAAAAAAAKbswdn+ErCN/qTW+pcL/aJSylEZ/9rbf6q13rAtZ9RaaynljCRvnLO0W5IXJ3nPQnNNyO1J3p7k3bXWqyd81z0Z/164Bybpj8rTvjfhDKtCrfVrpZQPJPmlOUsHJTklybunHmrh1s0zv2GqKWDbfCHJZUt85reW+LyF+nSSv0jykRVStggAAACsMorTAAAAAAAAAABgmRiVoz0yzUOKB6d58POA0Xho5n8gEAAWa5ckh43GXHeMStXmFqpdkaZUzQPpAAAAAAAAAAAAACxH30vyylrrxxf59afMM3/6As85PZsXp208f7kUp+2S5PgkZyeZdHHaW5M8O8ljx6w9KrPlacMJ51gt3pimhG/9nPk3lVLOqLXe2UKmhbhjnvmdppoCts37a61/0XaIJfa4JEclOSeJ4jQAAABg6hSnAQAAAAAAAADAlHX6gwdlthztoE0+3z/K0QBYPnZOcuhozHVnpz+4JrNlapsWq31TqRoAAAAAAAAAAAAALfiPJO9K8q5a6w8Xc0ApZcckJ41Z+lGSjy3krFrrlaWUzyU5es7SU0opB9RaJ11Utq0eneRfSyn/tdZ6xgTvuTnJM5Kcn+QxY9YPSnJBKaVXa71+gjlWhVrr1aWUdyV59Zylhyd5TZK3Tz/Vgtw2z/yuU00Ba9fOSX4/zc+kE2qtt7QdCAAAAFhbFKcBAAAAAAAAAMAEdPqDHZM8MpsXpB2UZM8WowHAUtgpzc+3g8es3TUqVdu0TG3j59cqVQMAAAAAAAAAAABgO9yTpsTsliQ3JbkkyReTfK7W+sUlOP+5SR4wZv5DtdY7FnHe6dm8OK0kOTnJmxZx3jiX1loPH7dQSlmXZI8k+yV5fJJfTPL0MVvXJ/nbUspPaq3/uES5NlNrvbmUsrE8rTtmyyGZLU+7YVI5VpHT0nwvzS0be0Mp5V211h+3kGlbfT/jX4/+oCU49++2Yd/jkhy2nXdB215Qa/3IuIVSyq5J9kpyeJLjkvyXJHuP2frkJGeXUp5Ra71rYkkBAAAA5lCcBgAAAAAAAAAA26HTHzw4s4Vomxak7Z9kXYvRAKAtO2b25+Fct3f6g/9IclmSS0cfL0ty1bDXvXd6EQEAAAAAAAAAAABYpi6stR7b4v2nzDN/+iLP+2CSv0jzGttNvaKUMlNrrYs8d5vUWu9N8sMkg9F4ZynlmCRnJnnInO3rkpxeSnl8rfXyCWa6aVSedkGSI8dsOTTJ+aWUp9Vavz+pHKtBrfV7pZT/leR35yw9MMmpSWamHmrbXTfP/D7bc2it9arM//v4P5VS3hbFaaxitdbbktyW5vfaJ0spb0ryP5L8tzHbn5LkL5O8enoJAQAAgLVOcRoAAAAAAAAAAGxFpz/YMcmBGV+Qdv8WowHASrNLku5obOqOTn/wjWxeqHblsNe9Z7oRAQAAAAAAAAAAAFiLSikPTvLsMUvXJrloMWeOSsI+nuQFc5b2S3Jskv5izt0etdYLSylHJ7k4m5dU7Z6mPO2Jo9K1SWW4sZTy9DTlaUeM2XJ4ZsvTfjCpHKvEnyX51Wz+jNNvl1L+ahn/+l09z/whU02xePOVHs4tSVwKOy0wA2ym1vqjJK8spfwgye+N2fKqUsrZtdZPTDkaAAAAsEYpTgMAAAAAAAAAgJFOf7BbksPSPHB5aGYL0vZLsq69ZACw6u2c5MjR2NRdmxSqbVqqdsWw1717uhEBAAAAAAAAAAAAWOVelvHv1XpvkveUUhZ77kPnmT8lLRSnJUmt9VullOcn+UyS9XOWH5/kN5L8xYQz/GBUntZP8zzPXEdktjztxklmWclqrTeXUt6a5E/nLO2R5A+S/Nb0U22TwTzzR5RSSq11uZeC3TXP/O4TuGu+M++cwF2sfm9I82fuc8es/d9SysG11tumnAkAAABYgxSnAQAAAAAAAACw5nT6g3VJHpnmAcojRx+PSHJAkkU/xQoALLkdkxw+Gpu6u9MfXJHNC9W+Mex153sAHQAAAAAAAAAAAAC25OR55n9mNJbaC0spv1ZrvXUCZ29VrfULpZT/nuSNY5bfVEo5o9b6gwln+H4p5WlpytMOHbPlyCT/Ukp5eq31pklmWeH+Mslrk3TmzL+6lPL2Wuu3Wsi0NV+YZ36vNK8f//cpZlmM2+eZn0Rx2h4LzADzqrXWUsork3w9yZ5zlh+e5PVJZqadCwAAAFh7FKcBAAAAAAAAALCqdfqDB+eny9GOTPMg5c5t5gIAtsv6ND/P5745wj2d/uDKbF6o9h/DXvfO6UYEAAAAAAAAAAAAYKUopRyV5rmTadotyYuTvGfK927qj5O8LMn+c+bvn+T3krxu0gFqrTdsUp52yJgt3cyWp9086TwrUa31tlLKaUn+95ylnZK8KckvTz/VltVav1lK+UaSR41Z/vks/+K0G+aZf+AE7prvzOsncBdrQK31+lLKHyR5x5jlU0spfzXp4kwAAAAAxWkAAAAAAAAAAKwKnf5g1ySH5adL0o5IsnebuQCAqbpPkoNH48RN5u/t9AdXpylS+/ckgySDYa979fQjAgAAAAAAAAAAALAMndLiva0Vp9Va7yqlvDHJGWOWX1NKeVutdTiFHNdvUp528Jgtj0lyXinlGbXWH046zwr1ziSnJjlgzvzJpZQ/r7Ve3kKmrTknyW+PmT8pyZ9NOctCXTfP/KETuGu+M78zgbtYO96Z5LeSHDhnfvckv5vkd6aeCAAAAFhTFKcBAAAAAAAAALCidPqDHZI8MrPFaBuL0g5IskOL0QCA5Wtdmod5D0zy/I2Tnf7gliRfS/KVjMrUklw67HXvaiMkAAAAAAAAAAAAANNXStkxTVFTG55SStm/1npNS/cnyfvTlOQcMWd+lySvz/hiqyVXax2OytM+leRRY7YcldnytFumkWklqbXeXUp5U5L3zllal+SPk7xo+qm26u8y/vvr0aWUp9Za/3XagRbgsnnmDy6lrKu13ruEdx02z/ylS3gHa0yt9Z5Syh8lOXPM8mtKKW+ttX5/2rkAAACAtUNxGgAAAAAAAAAAy1anP3hQfroc7YgkhybZtc1cAMCqcb8kTxmNje7u9AeXZbZIbZBkMOx1f9hCPgAAAAAAAAAAAAAm7xeSPGDM/P+ttb56qS4ppbw0mxfUlCQnJ5lZqnsWySEQawAAIABJREFUqtZaSymnJTlrzPKrSil/Vmu9fkpZvldK6aUpTztwzJbHJfnnUsoza60/mkamFeb9acru5pbgvbCU8rgkl08/0vxqrV8rpXwuydFjlt+cpDflSNus1nptKeXGbP5nx05JHp/kc0t43VPmmf/yEt7B2nRWkj9Kcsic+V2T/E6aP08AAAAAJkJxGgAAAAAAAAAArev0ByXJo9I8vPjYJI9O84Deg9rMBQCsSevT/F3k0WnehCJJ0ukPrs1skdpX0pSpfauNgAAAAAAAAAAAAAAsqVPmmZ9bcra9PpbkJ0l2mzP/ilLKm2utdYnvW4gPJ7kkyeFz5ndJU5xz6rSC1Fq/u0l52iPHbPnZJP9USjlOedpPq7VuKKX8QZrvtbn+NMmJU460LU5L8vEx88eWUl5ea33vtAMtwAVJXjxm/iVZouK0Usoh2bwIL0k2JOkvxR2sXaM/M05LU7o412tKKX9ea/3+tHMBAAAAa4PiNAAAAAAAAAAApmpOSdpRo/GYJHu0mQsAYCv2G43nb5zo9Ac3JflqRkVqo/H1Ya97Twv5AAAAAAAAAAAAAFigUsqDkxw3Zum6JBct5V211ttKKR9LctKcpf2THJOmKKwVtdZaSnlLkrPGLL+qlPJntdYbppjnO5uUp/3MmC1HJ/nkqDztx9PKtRLUWs8upVyc5Ilzlp6Z5GktRNqiWusnSimfSnLsmOV3lFK+VGu9bLqpttk/Znxx2ktLKX9Ya71tCe745XnmL6q13rgE58MHk7wxySFz5ndLU5r5e1NPBAAAAKwJitMAAAAAAAAAAJgYJWkAwCq3V5LeaGx0Z6c/uDQ/Xab21WGv6w0ZAAAAAAAAAAAAAJafl2f8+7OeVWutE7jvA9m8OC1JTkmLxWkjH05ySZLD58zvmuT1SV43zTC11us2KU87YMyWJyY5t5Ty7FrrrdPMtgL8fsZ/P/3JlHNsq19J87rrXefM757kvFJKr9b6jenH2qqPJLk5yZ5z5h+S5A+TvGF7Di+lHJzkN+ZZfvf2nA0b1Vo3lFJOS/L+Mcu/Vkp5W631B9POBQAAAKx+itMAAAAAAAAAAFgSStIAAJIkOyV57GhsVDv9wVWZLVL7cpLPD3vdG1vIBwAAAAAAAAAAAMCsk+eZP3NC930y44uWXlRK+fU2C8BqrbWU8pYkZ41ZfnUp5a211humnOnbo/K0C5PsN2bLz6UpT3uO8rRZtdYLSymfTPLsOUtzS/GWhVrrFaWU30zyzjHL+yT5XCnlFbXWc6YcbYtqrbeXUt6e5C1jlk8tpXy61vqJxZxdStkryfuS7Dhm+Zo0JYywVD6Y5I1JDpkzv3uSU9OUMQIAAAAsKcVpAAAAAAAAAAAsmJI0AIAFKUkeORov2jjZ6Q+uTvL5JP82+vjlYa97RysJAQAAAAAAAAAAANaYUsrjMr5I6spa6xcncWet9a5Syj8k+eU5S7uleZ3p307i3gX4cJJLsvmvy65JXpfk9dMOVGv9Vinl2DTlafuO2fLkJB8vpfx8rfUnUw23vL0hyXFpXsu87NVa31VKOSjN99lceyY5u5Ty4SR/VGv9+mLvKaXcN8lvZvPfg4v19tFZc783d0zykVLKryd5V611wwIyHpLkQ0kOm2fL62qtdy8mLIxTa91QSjktyfvHLP96KeVttdYbp50LAAAAWN0UpwEAAAAAAAAAsEVK0gAAJuaA0Xjp6L/v6fQH/57ZIrXPJ/n6sNfd5ofkAQAAAAAAAAAAANhmp8wz/4EJ3/uBjC9tOiUtF6fVWmsp5S1Jzhqz/JpSyp/XWr/fQq5vblKe9ogxW56a5JxSyvG11tumGm6ZqrV+pZTyoSQvaTvLArw+TeHYa+dZf1GSF5ZS+mlK/s5PckWttW7p0FLKPmkK9p6f5IQs4XNxtdZbSyknJ/mXbP5ez+uT/HVGxVNJzqu1fm+ejDsmeWKSk5O8Ism6ea48vdb6D0sSnoX4pVJKdwLnXl5r/e8TOHcxPpjkjUkOmTO/e5JT05QxAgAAACwZxWkAAAAAAAAAAPwnJWkAAK26T5q/ez0myatGcz/u9AdfzGyR2ueHve51LeUDAAAAAAAAAAAAWBVGJUUnzbN85oSv7ye5PsmD58w/tZSyf631mgnfvzUfTnJJksPnzO+W5HVJfnfqiZLUWq8tpfSSfCrJw8dsOTbJ2aWUE2qtt08z2zL2xiQnZoW8B/GoAO03SynfSfInGZ+7JHnaaCTJj0opVyf5TpJbk9yV5nt19yR7JjkoyX23McIgyZcXkfvCUsqvJHn3KN9cRyT5uyQppVyR5LtJbkxyR5K9kjwwyWFJdtnKVZ9K8isLzceSePxoLLULkyyL4rRa64ZSymlJ3j9m+ddLKW+rtd407VwAAADA6rUi/tESAAAAAAAAAIDJ6PQHeyY5OskTR+Nns+0PggEAMHl7JOmNRpKk0x98N5sUqSX5wrDX/VE78QAAAAAAAAAAAABWpF9IU1g019dqrZdN8uJa672llLOS/MacpZLk5CQzk7x/a2qttZTyliRnjVn+tVLKn9dafzDtXElSa716k/K0h43Z8rQ05WnPVZ6W1Fq/UUp5T5JXtp1lIWqtby2lfCbJe5IcuJXt903SHY3Fuj5NUds7aq33LuaAWut7Sil3pClP21IB2oHZ+v/TOP+Q5GW11jsXkw+20QfTFC4eMmd+jyS/neQPp54IAAAAWLUUpwEAAAAAAAAArBGd/qAkOTSzJWlPTHJwmocqAQBYOfZJ8vzRSJINnf7gPzJbpPZvSb427HXvbikfAAAAAAAAAAAAwHJ3yjzzH5jS/R/I5sVpSfKKUsqba611Sjnm8+EklyQ5fM78bklel+T3pp5opNZ61SblaQ8ds+XpST5aSvmFWusdUw23PL05ycuT7Nx2kIWotX6mlHJYktcm+Z0kD57ANVcmeUeSv6613ra9h9VazyylDJL8vyRP3t7zRm5K8oZa618v0Xkwr1rrhlLKaUneP2b5taWU/1lrvWnauQAAAIDVSXEaAAAAAAAAAMAq1ekP7pvk6MyWpD0hyf1bDQUAwCTskOSQ0Th5NHdHpz8YZLZI7fPDXvfKlvIBAAAAAAAAAAAALBullE6S4+ZZnlZx2sVJvplk3znz+yd5apILx3zNXWlKsOa6YWmjJbXWWkr51STPGrP846W+b6FqrVduUp62z5gtz0zykVLK89d6eVqt9TullP+d5NS2syxUrfXuJP+jlPJXSX4xyX9J0kuyfjuO/XaSs5N8KMmFS11SWGv9epKnlFKOT1OO+Mw0r/deqGuTvDPJO2qtP1y6hKxQn0wy7vvg8gnc9cEk+yXZaczafmnK/AAAAAC2W1nif5sDAAAAAAAAAKAFnf6gJHlUkidltijt0CzuoSoAAFanm5J8IU2Z2ueSfHbY63qIHgAAAAAAAAAAAFhTSilHJjlxzNLNtda/nGKO5yV5zJili2qt508rB6wkpZT7JXlykp9Ncnia8sF9kuyRZJfRtjvSFPx9L8l1Sb6e5JIkn621XjXlvA9IU9T4hCRHJHlEkr1HWdeNst6S5DtJvpHky0kuqLV+ZZo5AQAAAGDaFKcBAAAAAAAAAKxAnf5g9zQPd20sSjs6yV6thgIAYKXZkOTSJJ9OclGSi4a97nXtRgIAAAAAAAAAAAAAAAAAAABWM8VpAAAAAAAAAAArQKc/eGSagrSNRWmHJ1nXaigAAFajb6UpUfv0aFw67HW94BgAAAAAAAAAAAAAAAAAAABYEorTAAAAAAAAAACWmU5/sGuSx2e2KO3oJHu3GgoAgLXqpiSfzWyR2heGve5d7UYCAAAAAAAAAAAAAAAAAAAAVirFaQAAAAAAAAAALev0B3snOSbJU5P8XJIjk9yn1VAAADDeHUm+kKZE7aIknx32ure0GwkAAAAAAAAAAAAAAAAAAABYKRSnAQAAAAAAAABMWac/6KQpSjsmybFJDmk1EAAALN6GJJekKVH7dJKLhr3ud9qNBAAAAAAAAAAAAAAAAAAAACxXitMAAAAAAAAAACas0x/sk6YgbWNZ2kGtBgIAgMm6Nk2J2sZx2bDX9aJlAAAAAAAAAAAAAAAAAAAAQHEaAAAAAAAAAMBS6/QHD89sSdqxSR7ZaiAAAGjXjUk+m+SiNEVqXxz2une3GwkAAAAAAAAAAAAAAAAAAABog+I0AAAAAAAAAIDt1OkP9k1TkLaxKG3/NvMAAMAyd3uSLyS5MMkFSS4e9rp3thsJAAAAAAAAAAAAAAAAAAAAmAbFaQAAAAAAAAAAC9TpDw7IbEnaMUn2bTUQAACsbLcn+WyS89MUqX1x2Ove224kAAAAAAAAAAAAAAAAAAAAYBIUpwEAAAAAAAAAbEWnPzgwTUHaxvHwdhMBAMCqdkuSf81skdolw17Xi54BAAAAAAAAAAAAAAAAAABgFVCcBgAAAAAAAAAwR6c/OCjJsZktStun1UAAALC23ZCkn6ZE7fxhr3tVy3kAAAAAAAAAAAAAAAAAAACARVKcBgAAAAAAAACseZ3+4IAkz0zSS1OU1mk3EQAAsAXfTFOkdn6SC4a97ndbzgMAAAAAAAAAAAAAAAAAAABsI8VpAAAAAAAAAMCa0+kP7p/kaUmelaYw7YB2EwEAANvh8iQXpClS6w973ZtbzgMAAAAAAAAAAAAAAAAAAADMQ3EaAAAAAAAAALDqdfqD+yQ5OrNFaY9Psq7VUAAAwCRsSDJIU6R2QZJ/Hfa6P2k3EgAAAAAAAAAAAAAAAAAAALCR4jQAAAAAAAAAYFXq9AePymxR2rFJ7ttqIAAAoA13J/l8kvPTFKldPOx172o3EgAAAAAAAAAAAAAAAAAAAKxditMAAAAAAAAAgFWh0x/sleQZaYrSnplk33YTAQAAy9BtST6TpkTt/CRfGva6G9qNBAAAAAAAAAAAAAAAAAAAAGuH4jQAAAAAAAAAYEXq9Ac7JnlSmpK0ZyV5bJIdWg0FAACsNDcl+eck5yb5p2Gve33LeQAAAAAAAAAAAAAAAAAAAGBVU5wGAAAAAAAAAKwYnf7g0MwWpR2TZLd2EwEAAKtITfKVNCVqn0xy8bDXvbfdSAAAAAAAAAAAAAAAAAAAALC6KE4DAAAAAAAAAJatTn+wd5JnpClKe0aSh7WbCAAAWEN+mOS8NCVqnxz2ut9tOQ8AAAAAAAAAAAAAAAAAAACseIrTAAAAAAAAAIBlo9Mf7JTkyWmK0p6ZpJuktBoKAACg8dU0JWrnJvnMsNe9p+U8AAAAAAAAAAAAAAAAAAAAsOIoTgMAAAAAAAAAWtXpD34myQlJnp3kmCS7tJsIAABgq36U5Pw0JWrnDnvd61rOAwAAAAAAAAAAAAAAAAAAACuC4jQAAAAAAAAAYKo6/cF9kjwlyfFpCtMOajcRAADAdrs0TYnaJ5NcNOx172o5DwAAAAAAAAAAAAAAAAAAACxLitMAAAAAAAAAgInr9AcPTPKcNEVpxyW5X7uJAAAAJubWJBekKVE7d9jrXttuHAAAAAAAAAAAAAAAAAAAAFg+FKcBAAAAAAAAABPR6Q+OTFOUdkKSJyTZod1EAAAArbg8oxK1JBcOe907W84DAAAAAAAAAAAAAAAAAAAArVGcBgAAAAAAAAAsiU5/sEuSp6UpSjs+ycPbTQQAALDs3JbkU2lK1M4d9rpXtRsHAAAAAAAAAAAAAAAAAAAApktxGgAAAAAAAACwaJ3+4GFpitJOSFOatku7iQAAAFaUK5J8LMlHk3x22Ove23IeAAAAAAAAAAAAAAAAAAAAmCjFaQAAAAAAAADANuv0BzskeUKaorTjkzy63UQAAACrxg+SnJOmRO2fh73ubS3nAQAAAAAAAAAAAAAAAAAAgCWnOA0AAAAAAAAA2KJOf3C/JMelKUp7TpK9200EAACw6t2e5F/SlKidPex1b2g5DwAAAAAAAAAAAAAAAAAAACwJxWkAAAAAAAAAwGY6/cFBSU5IU5b25CTr200EAACwZm1I8m9pStQ+Oux1L285DwAAAAAAAAAAAAAAAAAAACya4jQAAAAAAAAAIJ3+YH2SY9IUpR2f5MB2EwEAADCPb2RUopbk4mGvu6HlPAAAAAAAAAAAAAAAAAAAALDNFKcBAAAAAAAAwBrV6Q92TfKcJCemKUu7X7uJAAAAWKAbkpyTpkTtvGGve3vLeQAAAAAAAAAAAAAAAAAAAGCLFKcBAAAAAAAAwBrS6Q/un+S5acrSjkuyS7uJAAAAWCK3JTkvTYnaOcNe9/st5wEAAAAAAAAAAAAAAAAAAIDNKE4DAAAAAAAAgFWu0x88OMnz05Sl9ZKsbzcRAAAAE7YhyWeTfCzJR4e97jdazgMAAAAAAAAAAAAAAAAAAABJFKcBAAAAAAAAwKrU6Q/2TVOUdmKSJyXZod1EAAAAtOjyJB8djc8Ne10vIgcAAAAAAAAAAAAAAAAAAKAVitMAAAAAAAAAYJXo9AcHJ3lhmrK0x7YcBwAAgOXp+iRnpylR+5dhr3tHy3kAAAAAAAAAAAAAAAAAAABYQxSnAQAAAAAAAMAK1ukPHpumKO2FSQ5uOQ4AAAAry0+SnJvkrCQfH/a6t7WcBwAAAAAAAAAAAAAAAAAAgFVOcRoAAAAAAAAArCCd/mCHJE9KU5b2giT7tRoIAACA1eK2JJ+IEjUAAAAAAAAAAAAAAAAAAAAmSHEaAAAAAAAAACxznf5gfZJemrK05yXptJsIAACAVU6JGgAAAAAAAAAAAAAAAAAAABOhOA0AAAAAAAAAlqFOf7BLkuPSlKWdkGTPdhMBAACwRilRAwAAAAAAAAAAAAAAAAAAYMkoTgMAAAAAAACAZaLTH9w3TUnaiUmenWS3dhMBAADAT1GiBgAAAAAAAAAAAAAAAAAAwHZRnAYAAAAAAAAALer0B3skeUGSlyR5RpKd2k0EAAAA20SJGgAAAAAAAAAAAAAAAAAAAAumOA0AAAAAAAAApqzTH+yc5IQkJyX5+SQ7t5sIAAAAtosSNQAAAAAAAAAAAAAAAAAAALaJ4jQAAAAAAAAAmIJOf7A+ybOSvDTJ85Ls0W4iAAAAmAglagAAAAAAAAAAAAAAAAAAAMxLcRoAAAAAAAAATEinP9ghyTFJTkpyYpIHtJsIAAAApkqJGgAAAAAAAAAAAAAAAAAAAD9FcRoAAAAAAAAALLFOf3B0kpcmeUmSh7QcBwAAAJYDJWoAAAAAAAAAAAAAAAAAAAAoTgMAAAAAAACApdDpD45MclKSX0yyf8txAAAAYDnbWKL2oSTnKFEDAAAAAAAAAAAAAAAAAABYOxSnAQAAAAAAAMAidfqDA5O8dDQObTkOAAAArES3JvlokvclOW/Y697Tch4AAAAAAAAAAAAAAAAAAAAmSHEaAAAAAAAAACxApz94WGbL0o5qOQ4AAACsJjckOSvJ+4e97sVthwEAAAAAAAAAAAAAAAAAAGDpKU4DAAAAAAAAgK3o9Ad7J3lxkpOS/FyS0m4iAAAAWPWuTnJmkvcNe92vtx0GAAAAAAAAAAAAAAAAAACApaE4DQAAAAAAAADG6PQH90tyYpKXJnl6knXtJgIAAIA16ytJ3pfkzGGv+922wwAAAAAAAAAAAAAAAAAAALB4itMAAAAAAAAAYKTTH+ya5LlJTkry7CQ7tZsIAAAA2MSGJBemKVH7+2Gv+8OW8wAAAAAAAAAAAAAAAAAAALBAitMAAAAAAAAAWNM6/cG6JM9M8vIkz0uyW7uJAAAAgG1wZ5JPJDkjyTnDXveulvMAAAAAAAAAAAAAAAAAAACwDRSnAQAAAAAAALAmdfqDw5KcnORlSR7SchwAAABg8W5OclaSM4a97qfbDgMAAAAAAAAAAAAAAAAAAMD8FKcBAAAAAAAAsGZ0+oMHJPmlNIVpR7UcBwAAAFh61yQ5I8l7h73uFW2HAQAAAAAAAACAtWpmZqbMzMx4w0sAAAAAAAA2ozgNAAAAAAAAgFWt0x+sT3J8mrK045OsbzcRAAAAMCX/luS9ST4w7HVvbDsMAAAAAAAAAACsFTMzM4cn2SPJ55SnAQAAAAAAMJfiNAAAAAAAAABWpU5/cFSasrSTkjyw5TgAAABAe+5Ocm6SM5J8bNjr3tlyHgAAAAAAAAAAWJVmZmYOSLJPkq/NzMz8qO08AAAAAAAALE+K0wAAAAAAAABYNTr9QSfJy9IUph3echwAAABg+bklyYeSvDfJRcNe1wvqAQAAAAAAAABgO83MzHSS/EySq2ZmZoZt5wEAAAAAAGB5U5wGAAAAAAAAwIrW6Q92TvK8NGVpz0qyrt1EAAAAwApxbZLTk/ztsNe9puUsAAAAAAAAAACw4szMzOyR5Mgk35uZmbm67TwAAAAAAACsDIrTAAAAAAAAAFiROv3Bk9KUpb0kyf1bjgMAAACsXDVJP8nfJPn7Ya97R8t5AAAAAAAAAABgWZuZmVmf5HFJbp2Zmfn3tvMAAAAAAACwsihOAwAAAAAAAGDF6PQHj0jyitE4sOU4AAAAwOrzwyRnJnn3sNf9UtthAAAAAAAAAABguZmZmXlckpLkizMzM97QEgAAAAAAgAVTnAYAAAAAAADAstbpD3ZL8qIkJyc5Ns2DlQAAAACT9tUk70lyxrDXvbHtMAAAAAAAAAAA0KaZmZlDkuyZ5EszMzN3tp0HAAAAAACAlUtxGgAAAAAAAADLTqc/KEl6acrSXphkt3YTAQAAAGvYnUk+luTdSc4b9robWs4DAAAAAAAAAABTMzMzs2+ShyW5bGZm5ua28wAAAAAAALDyKU4DAAAAAAAAYNno9AcHpilLe3mSR7QcBwAAAGCubyf5uyR/M+x1r2k7DAAAAAAAAAAATMrMzMzeSQ5M8s2ZmZnvtJ0HAAAAAACA1UNxGgAAAAAAAACt6vQHuyb5xSS/nOTnWo4DAAAAsC1qkk8leXeSvx/2une0GwcAAADg/7N332GSlWXex783zJAzqIXiiqIW4qINiLxmWzFgZs0uypizrmlNKI8Js8IaMKGjYs5iTmVWFLQAAyWCgAiNiICLgKT7/eMU69icM9PhdFWH7+e6+oI5z+n7uae7+qSpfn6SJEmSJElSO0opWwITwJ9LKaeMux9JkiRJkiRJkiQtPwanSZIkSZIkSZIkSZLGotPr7wM8EXgksM2Y25EkSZIkSZqrC4GPA0dNTU4cN+5mJEmSJEmSJEmSJEmSpLkopWwM7AtcWko5Ydz9SJIkSZIkSZIkafkyOE2SJEmSJEmSJEmSNDKdXn9b4D+BJwB7jbkdSZIkSZKktp0IvB84empy4vxxNyNJkiRJkiRJkiRJkiTNRCllL2A1cFwp5epx9yNJkiRJkiRJkqTlzeA0SZIkSZIkSZIkSdKC6/T6d6IKS3sosPmY25EkSZIkSVpolwNfBI4CvjE1OeFiUpIkSZIkSZIkSZIkSVp0Sik3B3YE+qWUS8fdjyRJkiRJkiRJklYGg9MkSZIkSZIkSZIkSQui0+tfBzgYeDyw+5jbkSRJkiRJGpezgLXAB6YmJ04bcy+SJEmSJEmSJEmSJEkSpZRdgBsBg1LKX8bdjyRJkiRJkiRJklYWg9MkSZIkSZIkSZIkSa3p9PoB3AN4IvAAYJPxdiRJkiRJkrRoJPA94CjgM1OTE5eOuR9JkiRJkiRJkiRJkiStMKWUHYDdgbNKKWeOux9JkiRJkiRJkiStTAanSZIkSZIkSZIkSZLmrdPr7ww8fvix63i7kSRJkiRJWvQuAj4GvGtqcuKEcTcjSZIkSZIkSZIkSZKk5a2UshmwN/DXUsrJ4+5HkiRJkiRJkiRJK5vBaZIkSZIkSZIkSZKkOen0+hsB9wSeDNwPWDXejiRJkiRJkpaknwBHAp+cmpz4x7ibkSRJkiRJkiRJkiRJ0vJRStkIuA1wRSnll+PuR5IkSZIkSZIkSQKD0yRJkiRJkiRJkiRJs9Tp9TvA44EnALuOtxtJkiRJkqRl43zgA8C7piYnTh13M5IkSZIkSZIkSZIkSVraSil7AlsAx5dSrhx3P5IkSZIkSZIkSdI1DE6TJEmSJEmSJEmSJG1Qp9cP4B7Ak4EHAKvG25EkSZIkSdKylcA3gSOBY6YmJ64acz+SJEmSJEmSJEmSJElaQkopuwHXA04spVw87n4kSZIkSZIkSZKk6QxOkyRJkiRJkiRJkiQ16vT61wMeBzwBuMmY25EkSZIkSVppzgLeA7xvanLinHE3I0mSJEmSJEmSJEmSpMWrlLIzcGPg96WUP4+7H0mSJEmSJEmSJKmJwWmSJEmSJEmSJEmSpH/R6fUDuDvwZOCBwOrxdiRJkiRJkrTiXQl8HjhyanLiO+NuRpIkSZIkSZIkSZIkSYtHKWVb4JbA2aWU08fcjiRJkiRJkiRJkrRBBqdJkiRJkiRJkiRJkgDo9Po7AY8DngTsNuZ2JEmSJEmSVG8AvAtYOzU5ceG4m5EkSZIkSZIkSZIkSdJ4lFI2AfYBLiql/Gbc/UiSJEmSJEmSJEkzZXCaJEmSJEmSJEmSJK1wnV7/NsAzgYcDm465HUmSJEmSJM3MpcDHgSOnJid+Pu5mJEmSJEmSJEmSJEmSNBqllAD2Hv7/8WNuR5IkSZIkSZIkSZo1g9MkSZIkSZIkSZIkaQXq9PqbAA+lCkzbb8ztSJIkSZIkaX6OA44EPjY1OXHpuJuRJEmSJEmSJEmSJEnSwiil7AFsA/yilHL5uPuRJEmSJEmSJEmS5sLgNEmSJEmSJEmSJElaQTq9/vWBpwBPAq435nYkSZIkSZLUrguBDwLvmpqcOHnczUiSJEmSJEmSJEmSJKkdpZRdgZ2B35RSLhpzO5IkSZIkSZIkSdK8GJwmSZIkSZIkSZIkSStAp9e/E/BM4EBg1ZjbkSRJkiRJ0sLrAUcCn5+anLhi3M1IkiRJkiRJkiRJkiRp9kop1wV2A/5QSplURbjlAAAgAElEQVQadz+SJEmSJEmSJElSGwxOkyRJkiRJkiRJkqRlqtPrbw78J/AM4NZjbkeSJEmSJEnjMQW8D3jP1OTEH8fdjCRJkiRJkiRJkiRJkjaslLIVsCdwbinltHH3I0mSJEmSJEmSJLXJ4DRJkiRJkiRJkiRJWmY6vf6NgacBjwe2H3M7kiRJkiRJWhyuAr4EHAl8Y2pywl8mkCRJkiRJkiRJkiRJWmRKKauAfYC/l1J+Ne5+JEmSJEmSJEmSpIVgcJokSZIkSZIkSZIkLQOdXj+AewDPAO4LbDTejiRJkiRJkrSInQq8EzhqanLionE3I0mSJEmSJEmSJEmSJCil7AWsAo4rpbhQpCRJkiRJkiRJkpYtg9MkSZIkSZIkSZIkaQnr9PpbA2uApwPd8XYjSZIkSZKkJeZiYC1wxNTkxO/H3IskSZIkSZIkSZIkSdKKVErpAtsDvyyl/KPN2t1udyPg/wF/GAwG57RZW5IkSZIkSZIkSZorg9MkSZIkSZIkSZIkaQnq9Pq7A88AHgNsPeZ2JEmSJEmStLRdDXwFOHxqcuLb425GkiRJkiRJkiRJkiRpJSil3BDYBTi5lHJBm7W73W4AewGPBDYG3jEYDE5tcw5JkiRJkiRJkiRprgxOkyRJkiRJkiRJkqQlotPrbwTcnyowbf8xtyNJkiRJkqTl6STgCOAjU5MTl427GUmSJEmSJEmSJEmSpOWmlLIjcHPgzFLKn9qu3+12dwWeCmwCnA68ezAY+D4QSZIkSZIkSZIkLRoGp0mSJEmSJEmSJEnSItfp9XcAnkD1C4u7jrcbSZIkSZIkrRDnAe8G3jk1OXHOuJuRJEmSJEmSJEmSJEla6kopmwMTwF9KKae0Xb/b7e4IPA/YHLgUeONgMLig7XkkSZIkSZIkSZKk+TI4TZIkSZIkSZIkSZIWqU6vPwE8E3gk1S8sSpIkSZIkSaN2OfBJ4PCpyYnjx92MJEmSJEmSJEmSJEnSUlNK2Qi4DXBZKeXEtut3u90tgKcCuwD/AN45GAzObHseSZIkSZIkSZIkqS0Gp0mSJEmSJEmSJEnSItLp9VcDDwaeAdxhzO1IkiRJkiRJ6/oRcDjwuanJiavG3YwkSZIkSZIkSZIkSdJiV0q5FbAp8ItSSqvvt+h2u6uAhwL7AlcBRw8GgxPanEOSJEmSJEmSJElaCAanSZIkSZIkSZIkSdIi0On1twWeDDwLuMGY25EkSZIkSZLW5wzg7cB7pyYnLhp3M5IkSZIkSZIkSZIkSYtNKeWmwE7AiaWUS9qs3e12A7grcL/hpq8C3xkMBle3OY8kSZIkSZIkSZK0UAxOkyRJkiRJkiRJkqQx6vT6NwL+C3g8sPWY25EkSZIkSZJm42Lgg8ARU5MTp4y7GUmSJEmSJEmSJEmSpHErpVwfuBFwSinlL23X73a7ewKPATYGjgc+ORgMrmh7HkmSJEmSJEmSJGkhGZwmSZIkSZIkSZIkSWPQ6fX3BZ4PPJjqFxUlSZIkSZKkpSqBrwCHT01OfGvczUiSJEmSJEmSJEmSJI1aKWU7YHfgT6WUP7Zdv9vt7gI8A9gUOAd4+2AwuKTteSRJkiRJkiRJkqRRMDhNkiRJkiRJkiRJkkak0+sH8ADgecCdxtyOJEmSJEmStBB+BRwBHD01OXHZuJuRJEmSJEmSJEmSJElaSKWUTYG9gAtKKYO263e73e2AFwBbAJcCbxkMBn9pex5JkiRJkiRJkiRplAxOkyRJkiRJkiRJkqQF1un1NwcOBp4D3HzM7UiSJEmSJEmj8BfgPcA7piYnzh53M5IkSZIkSZIkSZIkSW0qpQSwD3BlKaXfdv1ut7sZ8ARgN+By4N2DweC0tueRJEmSJEmSJEmSxsHgNEmSJEmSJEmSJElaIJ1e/7rA04GnATuNuR1JkiRJkiRpHK4APgW8dWpy4rhxNyNJkiRJkiRJkiRJkjRfpZRbAlsCvyilXNlm7W63uzHwQOCOwFXAJ4DjB4OBC0dKkiRJkiRJkiRp2TA4TZIkSZIkSZIkSZJa1un1dweeCzwa2GzM7UiSJEmSJEmLxY+Bw4HPTk1OXDXuZiRJkiRJkiRJkiRJkmajlHJj4HrAr0opF7dZu9vtBnAH4EFAAN8Cvj4YDK5ucx5JkiRJkiRJkiRpMTA4TZIkSZIkSZIkSZJa0un1J4HnAfeh+gVFSZIkSZIkSdf2B+DNwPunJicuHXczkiRJkiRJkiRJkiRJ61NKuR5wY+C0Usqf267f7XZ3Bx4HrAJ+BRw9GAwub3seSZIkSZIkSZIkabEwOE2SJEmSJEmSJEmS5qHT668CHkYVmLb3mNuRJEmSJEmSlpLzgLcB75ianPjruJuRJEmSJEmSJEmSJElaVylla+CWwFQp5fS263e73Q7wbGBT4ALg8MFg8L9tzyNJkiRJkiRJkiQtNganSZIkSZIkSZIkSdIcdHr9bYAnUv1y4g3H3I4kSZIkSZK0lP0deC/wlqnJiT+OuxlJkiRJkiRJkiRJkrSylVJWA3sBF5dSftN2/W63uzXwPGBb4DLgiMFgMNX2PJIkSZIkSZIkSdJiZXCaJEmSJEmSJEmSJM1Cp9e/IVVY2hOBbcbcjiRJkiRJkrScXAF8HHjD1OTEr8bdjCRJkiRJkiRJkiRJWnlKKXsBAfyylNLqYo3dbncT4GDgFsCVwFGDwWDQ5hySJEmSJEmSJEnSUmBwmiRJkiRJkiRJkiTNQKfX3xt4PvBQYNWY25EkSZIkSZKWswS+Arx+anLiB+NuRpIkSZIkSZIkSZIkLX+llN2BbakC0y5vs3a3290IOAC4G9X7Ij4L/GQwGLgYpCRJkiRJkiRJklYkg9MkSZIkSZIkSZIkqUGn1w/gvsDzgLuOtxtJkiRJkiRpRfoJ8Hrgi1OTE/4ChCRJkiRJkiRJkiRJalUp5d+A6wO/LaVc1GbtbrcbwL7Aw4CNgO8DxwwGg6vanEeSJEmSJEmSJElaagxOkyRJkiRJkiRJkqRpOr3+psBjgOcCu4+5HUmSJEmSJEnwW+BNwNFTkxOXj7sZSZIkSZIkSZIkSZK0tJVSdgJuCpxRSjmn7frdbnc34EnAauD3wFGDweAfbc8zExGxBfDfNUNnZ+Z7Rt2PKhGxGpgAusBNgO2BLYEE/g6cD5xK9b6ZkzLz6jG1OisRcXvgnjVDX8nMn426n5mKiG2A21AdF24EbA1sAVxO9f04m+r7cUJmnjGuPptExA7AXsCNgX8DtqHq/0rgQuAC4K/Ab4B+Zl46plYlDUXE/YEHz/LTErgU+BtwEXAecAJwYmaO5TpD4xEROwH7ALsBNwS2AjYHLqM6b51Fdd46PjPPbWnO3YFH1AxdkJlHtDHHDPu4D3DbmqFjM/Oro+pDS0dEPBy4Rc3QbzPzEws4737AATVDfwfelCskHCAiHgQ8aJafds357iKqc96fqc53Jy2W811EbEJ1/X3N/dy2VPdzV1N9j/9CdRz+DfDrlfL91j9FxHZU9/y7Ut2jbUd1j7Yx1Wv7Qv55PXciMMjMq8bSrJatiNgYuBXV2km7ATtQHauC6lj1V+A04GSq5x1XjqnVZWc9184nZeZnWqi/FfD8huFfZ+anWpij6ZnyJZn5hvnWl6RrGJwmSZIkSZIkSZIkSUOdXn8r4KlUgWmdMbcjSZIkSZIk6dr+BBwOvHtqcuJ/x92MJEmSJEmSJEmSJEmanYjYFfjDQs+TmVG3vZSyJfDvwHmllNNmWi8i3k0VhFbnkMx8DUC3270O8BxgM+AS4I2DweCi2fQ+bd4vAfetGdozM381wxo7US3EPd3xmXmbufY2ChFxELD/uPuY5sOZ+e25fGJEbE0VkvMI4E5Ui6bPxEXAd4CPAcdk5mVzmX8UIuL5wBtrhp6ZmW8fdT/rExE3Ah4FPIRqQfuNZvipZwJfBj6SmT9aoPY2KCJuR9X7fagCG2qPezWuBE4CfkD1d5hToF1EXEm16P+6/pSZu8ylXk393YBvUQUN1Hkv8JTFFCoYEa8AXt4w/PbMfOYCzfs+4PHr2aW1uSPijlSvnelekJlvmkWdbwF3n8XUCfxj+HEpVRjJuVShhgOqkMnjF2OwYZOIOAR4VUvlrgSOBz4IfDQz53ztMV1E/J4qZGEUfp2Z/z6THRuOQeu6ENi57XNmRGwGnEMVfrI+q9sOnoiIPYD/pAogugUzP+6fAnwBODozT5jH/NtR/d03qxnuZubv5lp7ln38DrhZzdD9MvPLDZ8zykXYv5CZsw2JmreGv+MZmblrS/VvRnVe/reGXY4Enl4XDhUR3wXu0kYfM3BRZv7Lz2dE7AP8FFg1bd8rgf0y8xdtNzEMM/kVVSDvdM/OzP9pe86aHkbxur9xZp6+gT4KcGhL813Bv57v/tZS3RkZHgcfQnU/d3uqwMqZuIDq5+ejVIHSl7fc11rg4A3s9pA2gnpq5j4KeNwGdntsZq5te+6ZWM/xZ4Ov3TnMFcCdgQOBezG7ezSornFPojpefQb44XzvdWbw2jg8M58znznWmeuuQK9m6DmZefgs6nyXGX7Phs+7ZnwPMiJ/ycxrhVlFxBrgAzX7vyIzS5sNDMOuHgg8ErgrVTD8TFwMfJ/q2dPnMvPvLfdVWP/54POZeWBLc+1K/fPnIzLzv9qYYwY93JgqlG6632bmHi3UvxfwtYbhUzLz5i3McXeq89d0387Mxue16/n6fy8z7zrfvmrmW0v9sW4yM787izqL7p5hBv+Wcglw08w8p42mGo7B17q+HpV5/FvSlfwzpPQCquvyn1OFbR8/z56W033X9Gdt51EFFv+J6lnbycBxmXnmLGrOyfQbNUmSJEmSJEmSJElacTq9/g7As4BnAjuMuR1JkiRJkiRJzW5AtbDSSzu9/pHAEVOTE+eOuSdJkiRJkiRJkiRJkrTIlVI2BvYBLimlHDubzx0GZDxsPbsc3O12D6f63aTrApcDbx4MBn+aa7/6P/+PDS8AP2rHAbMKThsusP88qtfItnOYc1uqxdcPBKYi4o3AOxdzgNpiFhG3AF4GPJyZh6Wt69+ApwJPjYjjqRY6P6bFFhtFxEZUi5+/ALj1HMusAvYafjwrIgZU4RPvGHX4RJOIuCXwTWDnhl3eXLcY/TgNgxIes55dHhkRz2s7KGOGnhQRb247HGLEgiqsaTOqY2KHKgj1X3eKOIsqsOFTwNfH9PUeh1XAfsOPN0fE64DD2g7uWmK2owqM+ETLdQ9kw6FprYqI/ahCJg6YY4mbAc8Hnh8R3wFKZtYFIK5XZl4YEV+gOn9OdzDw0jn2N2MRcXvqQ9POBb6+0POvVBGxJ9V5+XoNu7w+M180wpZmJTOPj4g3AC+ZNrQKWBsR+2TmFS1P+wbqQ9N+ALyt5blWktVU94j/j+p8dxjV629Bz3fDcKYXAE8DtppDie2Bhw4/zhq+Ht+1AK+79VlDFcbVmmE400PbrLkURcSmwBOAZ1N/jpqpzYHbDj+eBZwTEZ8B3pOZJ8270XpPjYi3jiIQZYFsxeJ7ZnQG1XXXyEXEllSvnecCO82hxFZUwez3Af4aEW+lCte7uL0u1+tBEbFfZs7que1ilZl/iIg/AjecNnSLiLhOZp43zynuvJ6xm0XEzi2EaTXN8b151lV7tqB6xvm0cTeyyKwCdhx+ANyG6lqIiDgZeDfwgTZD59swhvuuumdtdX39kX8+a/vGQjxrm8sDekmSJEmSJEmSJElaFjq9fqfT67+R6o1Hh2JomiRJkiRJkrRUbAe8GDi90+u/q9Pr33TcDUmSJEmSJEmSJEmSpMWplHIrYAI4rpTyqzmU2FBAxs3+9re/HUX1u0nvHwwGLzI0TdeIiIcAJwOHMLfQtOk6wJuBEyJifYska5qI2CQiXgWcQBU+1saarPsAX4yIYyJilxbqNYqIfYFjgaOZe2hanS5wGHBqRDwrIla3WHvWImIfqkW4m0LTymILTRu6K7DresZ3BO4/kk6ubRPgFWOae9R2AR4NfJEqaPK1EdH0WlquNqf6fv8sIupCe1aShQjSWLMANWtFxDYR8S7gJ8w9NG26uwHfj4gPRMT2c/j8tQ3bDxoGSC60pu/p0Ss8KHDBDK8/vkvz4v2HLObQtHW8Avh1zfY9qcImWhMRdwGeUjN0CfC4zMw251vBtgBeDfw0IqaH0rQmIg6iup/7b+YWmjbdLsD/AL8cBmOOyr0j4rot13wwsHXLNZeUiHgg8Bvg7cwvNK3OzsAzqO79PzkMl27bplRr7WiJi4h7U53nDmNuoWnT7QC8CvhNRNynhXozddgI5xqFpoCxNp7n3WUD4ws5x3dbqK32PCEidht3E0vI7sBbqY5v9xp3M9dY5PddNwQeAxxDFez6moioDVmbK4PTJEmSJEmSJEmSJK04nV5/106v/07gD8DzaecNipIkSZIkSZJGbzPgycCg0+t/qtPr32bcDUmSJEmSJEmSJEmSpMWhlHKzUsp+wO9KKceXUq6eY6k1G9rh/PPP3xJ44WAwmEswm5ahiFgVEW8DPkXzgqfzcXOgFxEvWIDay84wOOl7VAF2CxEMdj+q8IMNLVw9JxHxPODHwEK+P2on4AjgRws4x3pFxB2B71CFjE2XwHMyc7EGgK1paZ+FctAChS0sZtsDLwJOi4hDI2KzcTc0YnsBX4+INoITlqp7thmcFxE3APZvq94G5tod+DnVe2QXIpBsDXBcRPz7LD/vm8DZNdv/DZicb1PrExGbAg9rGF67kHOvVMPrmm9ThadMl8AzM/M1o+1qbjLzcqrX/VU1wy+OiIk25omILYCjqP+5fWlm/r6NefQv9qE639W9TucsIjaNiPcDH6b+2nS+bgn8MCKevgC166wCDmq55pqW6y0ZEbF5RLwH+Dxwk4WeDngocFJEPG4B6h88vO7QEhSVVwFfBRYiNPmGwJeHITmjyLW5W0TcYwTzjEpTcNq8nh0N72333cBu851jE6Au4PMy4Gfzqa3WrQZeOe4mlqDrA1+LiDLuRpbYfdcOwEuonrW9bHifPm+r2igiSZIkSZIkSZIkSUtBp9e/BfBi4JH476WSJEmSJEnScrIR8BDgIZ1e/zvA66cmJ74x5p4kSZIkSZIkSZIkSdLMnQt8rY1Cm2666RbrBKadMp9aMw3IuOKKK+78u9/9bjPg0vnMp+VhuGDo54AD1rPbVVSv+a8CxwGnAn+jWhR9O+CmwG2pArkmqQ9f2Ah4Q0TsmpmjWnB/yYmI3YAe1YLfTS4CPksVCHMS8EfgYmAzqkCx3akWnT5w+P91dgK+GRGPyMzPttT7RsB7gQ0tkH82cAxV6NnJwBnA/wKXA1tRhT3clCpIaXL4sUlDrevPu/E5iIh7Uv3cbFEzfDXwpMw8arRdzUxEbAU8eAa73jsirpeZ5y50TzU2Al4DPGgMc8/GZ6leu3U2ovqZ3JwqkPIGzOz1uhlQgIdHxIMz87ct9LmQnpiZ72sajIgtqc4TewB3BB5L8/GtSxXguRCBVh+iWsC7TWe1XG9j4NHAG1qq9xiq1+GCioh9gW9QfZ+bnAt8mips8tdU54FL+OfPxx5U3/eH0Pz6uAnw44g4IDNnFJqZmVdFxIeBF9YMHzzsZ6E8kPqvyfGZOZfw4r9TfQ3b9osFqDlyEXEA8Bmq19R0VwGPz8wPznOaz1Bdb7XpkqaBzDwuIt5IFaq5rlXA2ojYNzOvmOf8hwG71Wz/EfA/86zdhrZf9/P5/j02M9c2DQ7Pd9vzr+e7XRp2vwXwCaCVsJ1hAN6XWP/58wrgK1T3dL/gn/dzG/PP+7nbU93P3amhxirg7RHxb5lZd1xt28HAW9ooFBELHpi5WA1D+r5CfaDQus6iut8/FvgtcCZwIdVzo02o7tN24Z/3/nca/rcpMDVYmHu1jYFXU10zaAmJiI2pwh0fuZ7dkiqM58tUobynUD3/SGBbqnPWbYD7Uh1DN26o8xLgJhFxUGbWhZC26TCqZzPLQVNw2p3nWfd2ND/TaWuO/ajupaf7aWb+Y561l5Klcs/wyIh4fWae2HLdxWpD/5a0mirga1ean+Ne49CIOC8z39FSb7OyCO67rnnWtgXVs4TrM7Prjc2pAvseERH/kZmD+TToQoCSJEmSJEmSJEmSlr1Or7838FKqX+hY8DekS5IkSZIkSRqruwF36/T6v6Ra7OJTU5MTC/2LeZIkSZIkSZIkSZIkaX5Ozsw18ylQStkBuBlwVinlT610NfOAjG2A/wA+0tK8AjLzGcAz5vK5EbETcF7N0PmZudO8Glv/vBtTLUbaFJp2FfB+4JWZ2RQQc+7w40fAWyPiZsCrgIc37P+0iLg8M58z986Xp4i4IesPTbuA6mv77sysC9r4+/DjDODrwEsi4h5U70uaqNl/NfDx4YKxX5pn7wF8EDhoPbv9gCoM65uZeXXDPhcNP06jCuJ5fURsT7W4+nOpD/cYqYg4EPg49Qt/XwEclJmfHG1Xs/JQYMsZ7LeK6vv55oVtp9EDI2K/zDx2TPPPxAsz8/cz3TkitqX6WZwE7g/svZ7dbwH8LCIelJnfnl+b45OZ1xyX/kQV1vgq4L+oAgZW13zKXSPi/pl5TMutPD4zr2y55nydTxUUua6DaS847eAZzjlnETHB+kPT/gQcAnykIeDp4uHHqcAxEfF8qmDH11EFpU23NfDViLh7Zv58hm2upT447cER8bTha3Qh1H39r+lnLv4y3/uP5SoiHkJ1X1N3Xr4ceFRmfqaFqZ6fmae3UGc2CvAAqjCudd2aaj2KMtfCEXEH4Jk1Q5dShYQ1XauN0pJ53a9zvjsL+EZEvBJ4HlXAU122wv7DIMivzmfeiNiEKpC4KRTsSuBdwGsyc6pm/ApgavjxQ6qg61tQnaebAmz/e3g/97L59F5j+jnqVhGxV2b+soXaB3PtgK9Wz4mLUURsRxWE9O/r2e1zwFsy84fr2efS4cd5wC+pgm6JiOtT3fc/jSpQbVQeHBG3yczjRjjnvA3PIU1BcxsUEWupv75Yb7DjIrKW5tC0BD4KvDwzT2vY57zhx08ZhjhSnQcPpv5Z6COojnGPmXvLM3KbYeB1G9caY5WZp0TEOcDO04ZuFRHbZ+YFcyxdF4o2BXTW+fMeEbFTZv6lxTmgOQxuuVoq105B9Xzw/uNuZERm/G9JEXEdYA3VM9BOw27/ExE/ysx+O+3NzGK97xpe71zzrO0B1D8Dv8YeVM/aHpiZ351rgy4IKEmSJEmSJEmSJGnZ6vT6d+r0+l8Djqf6xUP/jVSSJEmSJElaOfYCPgac0un1n97p9Tcfd0OSJEmSJEmSJEmSJKl9pZTNSin7ATuWUo5tMTQN6hdQPhuoC1ha0+K8WrreCNy3Yexs4G6Z+aT1hKZdS2aekpmPAA6kCsCq818R8fjZtbq8RcRmVIvWN4WmfQ/498x8a0NoWq3M/CawL1X4QZ3VwEeHAQnz8QqaQ9MuogoTu3Nmfn22QRyZeUFmvhPoAk8E5rqQ9rxFxEHAJ6lfJPgy4EGLPDQN6o//f6MKQJyuKfhnVF475vlblZkXZeb3MrNk5j5UwTcfA5p+JrYCvhgRdxpZkwssM6/MzDcBD6MKSKhTRtfRWB1LFRK5rj0iYt/5Fo6I21MdM9f1W6C1hdWHoa+fpzk07dPALTNzbUNo2rVk5tWZ+SlgT+ADDbttDXwuIq43w5onU32tp9uSKqStdcPe7lkzdDlVKIhaEhEH0xxmeinwgKUcZJKZ/wAeSxVmPN1LIuLWc6k7vO58P/XrWRySmafMpa7+aXi+ez1VSNBCnu/eBtytYewM4I6Z+cyG0LRamfnbzDwQeBRVuGWdQyLiEbNrdYM+VrNtTUu1665pl/XxOCJWA5+lOTTtd8CdM/M/NhCa1igzz87Mt1JdczwMGOWxo+n+VotQRLyE5ucF5wP3y8yD1hOadi2ZeWZmPo7qmuvPDbs9OiJeNLtu5+TVEbHxCOYZhbqgsQDmc086PdTsauCImjmaws/mMsc1Vlpw2lJyv2GQr9aRmedl5hupzt/fbNhtI0b8vGwx33dl5oWZ+d3MPDQz96IKTvsEzc/atgG+NHxuMicuCihJkiRJkiRJkiRp2en0+gd0ev0fAN8H7jXufiRJkiRJkiSN1Y2BtwNndHr9F3V6/a3G3ZAkSZIkSZIkSZIkSZq/UspGpZTbADcfBqa1uqD06tWr78K1AzIA1gJfqNl+t4hoCmjSChARDwCe0zD8e+D2mfn9udbPzM8DdwHOa9jlHRGxx1zrL0NvAfZpGPsMcM/MPHsuhYfBDS8FnkB9cMPWwKcjom7x2w2KiHsCL2sYPh3YLzM/Mpfa68rMqzLzfVTHus/Nt95sRcRTgA8Bq2qG/xc4IDO/MtquZicibkL9guefpj48Ys+IaHpdtu1XNdsmh6+vZSkzT8zMRwG3B05u2G0Lqp/PnUfX2cIbniOObBjeOyKuP8p+xiSpjinTtRFYuKZm29oW6q7rg8CNGsb+B3hYZjYFqK5XZl4yDMJ4ZcMuNwCOnkXJtQ3bFyoc8iDqzxXHZOZfF2jOFScink4VsFcXVPI34F6Z+fXRdtW+zPwZ1XXidKuBtRFR91rbkFcCN6/Z/hPg8DnUU4PM/DTw3obhfWcaAlknIh4FPKlh+DfA7TKzLjhyRjLzY8D+wIUNuxw1vLZsy9qabY8aBoDNWUTcGdht2uaTgF/Mp+4ScBgw2TD2VWDfzPxBGxOtE3x6S+DFwD/aqLuOuvuEe0REU2igFpGIuCPwqobhs4E7zec+OjO/DdwBOLNhl9fMJxynRt3rcXfGHzrelqagsTmFmg2P4f9v2uaTgC+2OMcqqnvq6S4HfjqXmmpd3c8NGILZKDPPBx4AHNewy70jYu9R9LLU7rsy84TMfARwR6qg2DpbAp+NiM5c5jA4TZIkSZIkSZIkSdKy0On1N+r0+g/p9PrHA1+h+lv/jB0AACAASURBVIdWSZIkSZIkSbrGdYDXAqd3ev1DOr3+NuNuSJIkSZIkSZIkSZIkzU0p5ZbA3sAvSykntlm72+2u6na7D99kk03e1rDLh6gP5dgIeEybvWjpiIhtgHc2DP8FuHdmnjHfeTLzBOD+wGU1w5sC74uIFb/WaETcAXhKw/D3gEdl5uXznSczjwJe1DC8B/CS2daMiK2B9zUMTwF3y8zBbOuuT2b+NTP/A3gecFWbtZtExAuoQp6iZvivwP6Z+d1R9DJPB1P/d2g6V0B9ANNCOKRh+2ERUdfzsjEMNdkP+FbDLtel+fuzlL0WuLphbP9RNjJGH+LagZaPnGuQJUBEbA48bNrmq4APz7VmzRyPAu7TMPzRzHx2ZtYFdc5KZh5Kc8De/hGxZoalPk79tchdFyhIuOkae+0CzLUiRcSLgbdTf047n+r6o5VAoEXi5dQHbE4wy+u3iLgt8NyaocuAx2Zm03FZc3cY9eHFAdx9LgUjYkeaQ+7OpgqwOGcutdc1vEY5ELiiZngL4N3znWMdpwI/mrZtJ+C+86y7pmbb2nnWXNQi4nbU/5wDfAM4MDP/1va8mXlFZr6O6vnXb1os3Xif0OIcWgARsSlVeGTdc5+Lgftk5m/nO09m/h44AKgL7d0IeO98rq+nKdQfE8vw77vUNQWn3WWO9falOl+s6/vAb6mu2dqYY29gq5rtx2bmpXOsqXZ9G+jVbL9zRBww6maWisy8jOo6puneesG/dkv5viszfwLcFvhOwy7XowqEm7UV/48ZkiRJkiRJkiRJkpa2Tq+/qtPrHwz8GvgU1ZsvJEmSJEmSJKnJjsCrgDM6vX7p9PrbjbshSZIkSZIkSZIkSZI0M6WUm5RS9gP+UEo5rpTSWsBPt9uNbrd7F+B1V1111e0uueSSm9Ts9vNhYNE3qQKMpju4rX605LwAuEHD2NMz89S2Jhoutv+KhuHbAQ9va64l7K3UL0D7v8B/thGado3MfAPw3YbhF0bEzrMs+QKgLnTmKuARmfmHWdabscx8CyMIgIyIVwJvaBieAu6amT9b6D7maxg+Vvf1OgP4fmb2gZNqxucV4jQLPwK+VLN9H+DBI5h/rIbhFQ8Eml5L+0fEg0bY0oLLzLOof80B7DXKXsZleIz8/rTNOwAPmEfZA4Ftp237ZhsBOvB/ARivbxj+I/DkNuZZx38BTQGcrx0Gxa1XZl4IfKFmaCPg0fPo7VoiYgK4Vc3QucDX2pxrpYqIw2gOyzkHuEtmHj/ClhbcMDThsdSHTR4SEXWvuWsZns/fD2xcM/zytsNuVRkGUjeFSM31fHcIcJ2GsScOz7GtGIYDN10L7x8R929rLuoDzdbMtVhEbAE8ZNrmK4GPzLXmEvFW6jM9Tqe6R/vHQk6emb+hCgX+dkslv0f9OXS/5XZ9vAw9Bdi9YeyFmXlCWxMNX3fPbxjeg/auUU8FjqrZfkPgqS3NMTbDILs/1wztFRFbz6FkXRjaD4Yhyz+ctv1WETGX35lrClxrCoHTeLy4Yfthw+dVqpGZvwa+3DB8j4Wcezncd2XmRVTPV45r2OXeEXG/2dY1OE2SJEmSJEmSJEnSktTp9Tfr9PpPA35P9Wa9pjf2SJIkSZIkSVKd7YBDqQLUXt3p9XcYd0OSJEmSJEmSJEmSJKleKaVTSrkt8LdSyrGllEvarN/tdm9JFVjxQODE00477Xhgy5pdPwSQmVcBH60Zv1lE3L7N3rT4RcT2wLMahr+amZ9cgGnfDPy6YexlEbFi1xuNiPsC+zYMH5KZf1qAaZ8K1IWxbQa8aKZFImJHqkCbOu/MzAVfpHoh54jK4cDLGnY5E7hzZjYFPy02k8CuNduPHi5aDvDhmvEdgVkvIjxHLwWyZvurI6Iu5GVZycxLgIcCf2vY5dUjbGdUmhavbgqDWY7W1mybT7jtmhnOMVdPAHZpGHtGZl7c4lwMw0Of1jDcoQrkmIm1DdvbDhJuqnd0Zl7Z8lwryvC8/DaaQxdOB+40DBdYdjLzp1RhSNOtBj4QEatmUOZQ4JY1248F3jKP9rRhrZ3vIqJDcwDQpzLzK7OtOQOvpgoLqnNoi/N8Epj+/OQ+EbHTHOs9BJge9PO1zDx3jvUWvWGQ3X4Nw0/JzAtG0UdmXpyZP2mx5Euov094zUp+nrCYRcT6ni8cC7xrAaY9iiqQu86LhgHAbXgVcGnN9pfMMVxssZke7AxV6Ood5lDrzuupP32ejYA7tjQHGJy2qGTmsdSHWU8ADx9xO0vN1xu277kQky23+67M/DvwMKDpWcWsn7V54SFJkiRJkiRJkiRpSen0+lt3ev3/Bv4AvAO40ZhbkiRJkiRJkrS0bUO1OMzpnV7/dZ1ef66/BCxJkiRJkiRJkiRJklpWStm2lLIfsLqU8rNSyl/arN/tdm/Q7XZfCzwe+CvwssFg8KHMfHTN7lcAH1/nzx9qKLumzR61JKyheg/KdFfSHEwyL5l5BfDMhuFbAPsvxLxLRFOI3YnA2xdiwsw8GTi8YfixEVEXxFhnDdcOIoBqIdo2AxRGbrj4/nuBZzfs8jvgjpl5yui6mrc1DdvXDUv7CHD1LD63VZl5IvCxmqHuqHoYt8w8EygNw7eMiMkRtjMKTddKK+m9kZ8G/j5t270j4nqzLRQRuwB3n7b5QuoXqJ+rpvP5lzPziy3O838y8ztUYTp1nhERMYMy3wDqwkhvHhFNATOzMgyuelTD8No25liphuGZHwCe0bDLyVTn5aZgp+XiEKprkOn2ZgPhtxGxF/DfNUP/AB47DNvWwmnzfPdEYPOa7ZfRfO06L5l5GfCchuF92gpkz8y/AZ+btnk18J9zLLmmZtvaOdZaKprO09/IzKbglUUvM38JfKpmaA+g7pmYxu+hVCG3dZ6SmXX3nfMyDARveq51feDBLc1zNvC2mqHrAM9tY44xawocu8tsigyv36afH363TnjlD1qYoyls7Qrgx7OppZF4KfXPnF45wxDgleqEhu3bD3/OWrNc77sy8w/AKxuGbx0Rd5pNPYPTJEmSJEmSJEmSJC0JnV5/h06v/wrgDOD1NL+ZR5IkSZIkSZLmYmvghVQBam/q9PqzXiBDkiRJkiRJkiRJkiS1o5SySSnltkCnlHJsKeWPbdbvdrvbdrvdVwPPAxJ47WAweN1gMPh7Q0AGwNcy8/8WZ8/ME6iCmKZ7eETULbqu5euxDdu/kpmnL9SkmdkDftsw/PiFmncxG/78NoXGvWshFhJfx5FUx5PptgYeNsMaT2jY/r7MvGBOXS0CEbEa+CjNr8sTgTtlZqvH+oUUEVsB/1Ez9PPMHFzzh+EC8N+u2e+AiLjuQvU3zcuoFjmf7tCI2HREPYzbkcC5DWNrRtjHKFzesH31SLsYo8y8mCo8bV2rmFtIzGO49hreHx8G3szbMBin2zD8jjbmWI93Nmy/CXDXDX3y8Jz64Ybhg+fY03T3BuqOlb/IzF+1NMeKMzwvf5zm79MvgTtnZl0w3rIy/Fl+LPWBEy+LiD3rPm/4NfwA1bFlukMzs+kaXe1p83y3pmH7ZzPznDnUm6kvAWc2jLV5P7e2Ztusj9MRcSOufX44Hzhm9i0tDRGxK833l28YXScL5hCqwPfpXhERm4y6GW1Q07OnH2dmf6EmHYZx/7BhuM1j1euoAoqne15ELPUQ6KbgtDvPss5ewDbTtq0blvZLrh0gPds5bgVsV7P9uMy8ZJa1tMAy89fA0TVDNwMeN+J2lpKmAN4AdmhrkhVw3/UOmr+Wa2ZTyOA0SZIkSZIkSZIkSYtap9ffudPrv4kqMO3lwPZjbkmSJEmSJEnS8rYl1aJof+j0+od3ev2dx92QJEmSJEmSJEmSJEkrRSklSil7AXuUUn5WShls8JNmodvtbtrtdp8KHEq1oPo7B4PBSwaDwXnr7FYXkAHwoZptdWER2wAHzrtZLQkRsRtQG6gAvH8ELaxt2H7fFbrQ+YOo//m9DPjYQk48DMn7bsNwXcDWv4iIWwC7NwyvnVNTi0BEbAZ8Fnh4wy4/Be6amX8eXVeteBjVe82mqztX1G1bBRzUakcNMvM04H01QzcEnjaKHsZtGIxT930AuE9ELKc1mnds2F4XQrCcfbBm25o51Klb4HztHOo0aTo//An4Rovz1Pk+cGrD2AbPW0NrG7Y/oqVgxqYF5pvm1QYMA56/ADykYZcfA5OZeV7D+LKTmT8GjqgZ2gT4QETUhaO9BLh1zfafA29qsT01a+V8FxETVIGRdRb0fi4zk/rzFcADW7w++Q4wPaB4r4i41SzrrKEKFFnXxzKzKcRuOXgg1/47A5xF9XVd0jLzFKoQyOluBDx5xO1oPSJiB+AuDcOjePZU9zoBuMuwt3kbhsW/sWZoa+DFbcwxRr+iCpqcbt+I2GIWdepC0L5/zf9k5pXAT6aN7z0Mfp/PHND8vEvjdyj1gbIvHz6T07XVndvbnWAF3HcNwxSbwtTvGxEz/jovp4dykiRJkiRJkiRJkpaRTq9/w06v/07gD1SLFM/mTRiSJEmSJEmSNF+bA88GTuv0+m/v9Pq7jLshSZIkSZIkSZIkSZKWs1LKLYB9gJNKKf02a3e73Y273e6DgMOoFkX/OPCiwWDw+5rd6wIaLgSOqdn+EeCqmu1r5tiqlp57N2w/H/jyCOb/EJA127cE7jiC+RebezVs/0JmjiI0qCn4YHIGQXb3adh+amaeMI+exma4OPeXgfs17PId4B7DBdKXmjU1266gOr9M9zng4hnWWCivAi6p2f6SiNh6hH2M0ycatu8E7D3KRhbYzRu2nznSLsbvu8Dp07btGREz/l5HxB249tfz5Mw8dn6t/Yum89bRmVl3jdmaYWBP0yLnTX1NrzGgCsCcbnvg/nNsDYCIaKpxOfDR+dReqYbH+68CBzTs8i3gnpl50ei6WjReCpxSs30f4IXrboiIPYf7T3c5sGahf3b1f9o63zUd70YVjNV0/7AjcJs2JsjMq6k/3q+ZaY1h8MVjaoaa+l8umu7RPj88jy4Hr6AKGp/ukFmGLWlh3YPmkPhPjmD+TwKX1mzfGNi/xXmOAM6t2f60iLhhi/OM1PB48YOaodXA7WZRqi487/vT/jx9nlXAHeY5B8D3ZlFDI5SZpwPvqRm6AfDM0XazZDQF8Cbw1/kWX2H3XU3P2q5HfdB0LYPTJEmSJEmSJEmSJC0qnV7/Bp1e/x3A74GnApuOuSVJkiRJkiRJK9tmwNOBUzu9/rs6vf6Nxt2Q9P/Zu+84SYryj+Of5xJHPCQOOcqAiJyCooDAoaigIIKgPxDuBBVFRJEgIKHBI4kiRlBBFk4kSlBEEHGIkgQGBGSIiiBHkJwvPL8/ek6W2arZCT09M7vf9+u1L6Wqp+q529nurr6d+oqIiIiIiIiIiIiIiIiIjDQTJ05cGHg0SZK/JUkyO6txi8WiFYvFDwDHAR8k3fj8W5VK5eZKpTJkk2sz25DwBuznufvrtY3u/jhwZeD4D5nZ8u1VL33ig5H2G9w9s/dyjLvPJP0sXshoDE6L/ZlDG1R3QmyeBYHJw7w2tpF1qfVyusfMFgWuADaPHHIJ8HF3DwWK9TQzW5Xwe+0yd3+6ttHdXwYuCBzfVIhTO6rXqx8HupYA9s2jhh5wO2moZUgmwSTdZmbzARtGum/Ns5Zuq4YTnBHoCgXkxkwLtGUWEFM9T74z0t3t69bbzWypBscYiLSHAnaa8VnC+wxc4u6xn2WJMLPFSDfoj4VhXAR8onrNGnXc/VVgN2BuoPswM1sbwMzGAqeRBp3UOsLd7+lclTKPmc0PvD/S3ez1Lraeuy6PYCx3fxB4PNKd5XpuINC2s5mNa/D1m5CG0A92t7v/ra2qelg1LC4WaNSXa7QQd38M+GmgayngGzmXI3Gxc1XZ3V/s9OTVdXs50p3Zuap6HzI90DURODyrebokFjy2SSMvrp6Tav+uH62GZg1WG6TW8BxVoffabOD6JsaQ/E0HQvfxB5rZpLyL6QOxZ7TPthuCPArXXX8Dnov0NfysTcFpIiIiIiIiIiIiIiIiItITCqXyMoVS+UfAg8CewIQulyQiIiIiIiIiIiIy2ARgD+D+Qql8SqFUrv3gr4iIiIiIiIiIiIiIiIiIiLTotddeezFJkkw3+i0Wi2sAxwI7APcBB1UqlT9UKpXQZvjzTIu0h4I36vWNof2wCOkPsY1W89xA/rZI+3BBXSOKma0MLBrpzuX74e4PEd8sdrjvRyxA68bWK+qOatjOVcQDLc4GPuXur+VWVLamARZob/ZaMW+svBxH+P35TTNbIsc6usLd5xIPU8klwC4HuwMLBNpnA5fnXEsvOB2oDb3ZycxCgUdvUQ3l2bGmeS4wI6PaoP51Ia/7iNg9BDR+H3E2EDqfb9lE+FpILORuoI0xRyUzW5r0uvy+yCFnAjuEgqJHE3e/DvhJoGsCMFANTTsAWC9wzK3AdztYnrzVF0lDdGq9AfypybFGxXrO3e8H/lrTvBSwZYNDTAu0DbRRUj94O7BwpO/mPAvJwTHAC4H2/aoBMNJ9o+JcVfVz4OFA+zQzK2Y8V55iwWmxcKVa6wC1P4+hkLSbSK+HTc9hZu8Algx03daPofejibs/AZwY6FoM2C/ncvrBRyLtf29n0NG47qoGzcWuDw0/a1NwmoiIiIiIiIiIiIiIiIh0VaFUXrpQKv8AeAj4GjBfl0sSERERERERERERqWc86eYilUKpPFAold/e7YJERERERERERERERERERETkTcVicelisXgM8GXgVeDwSqXyi0qlUrtp7FtEAjIg3az3+jovvRAIbR4bC3uQEaIavBL73ZFYOE8nxOZ6R4419ILYn3c2cEeOdcQ2i41+P8xsAWClSPc9bVeUIzNbnnTz7nUjh/wS2NndZ+dXVXbMzAgHYz4H/L7OS0vAo4H2ncxsQha1DcfdnyUc6rIw8O08augBsU2wV8m1ig6o/uwdFum+2N2fyrOeXlANs7y2pnkJ4BMNvHw7YJGativc/bEsaquKXRceq25833Hu/hzpZ/xDGrqPcPfngYsCXeOAnVqpy8zWADYIdD0B/LGVMUcrM1uR9OdgncghJwO79ut1uQMOAh4MtK9P+nd1eKDvDWCa/g7zUX1PHxLpvtDdn2lirEWA5SLdI3E9NxBoG/a5hZktCHy6pnkO8OsMaupla0baX3T30H1933L3/wLfC3RNIj0vSvfFzgcj7lzl7rMIX2/HAtOznCtndxAOMt/AzBrZa2uTQNuQ4DR3f5Wh36v3Vp97tzIHxEPfpLccD4Tug/ZpM9B6RKkGBG4V6b6ijXFH87qr7Wdt4zIqRERERERERERERERERESkKYVSeUngW8BXgAW6XI6IiIiIiIiIiIhIs8aRflD4c4VS+Wxg+swpk+/tck0iIiIiIiIiIiIiIiIiIiI9K0mScVtttdU6l156aah7TTMbaGd8Mxu30kor/XvChAnzAa8Dx1cqlcebGOJTpJtC15rh7h57kbu/Yma/ZeiG42uY2Ybu/tcmapD+sgwwJtKX5++RxOZaPscaekHsz/svd38txzruBTYPtNf7fqxQpy8WaNOLFiLdJHjlSP8J7r5vfuV0xBTCIXfnuvvrsRe5+1wzO5P0c7WDLU4a4nRBdiXW9UNgb6BQ0/4VMzvB3f+dUx3d8q9Ie1+fL81sddIg16UD3bPoTDDerDRHMDOPuXsnvg+nMzQAYCrp31c90wJtAxnUM1jsz5v376LeC6waaG/m+zEAfDbQvitwYgs1xYJ8zsxwo/mVzCx6j9+iq919s4zHbMcipNflFSP933X32utSnh7O+DyCu7c1YHVttxtwFVA71hciL/uOu9/Vzrw5WqLddXfVse6e++/NV0MVLwSWDHS/QTxQLabeeW4krufOIb0XHByes7WZLTZM4NynSe/zB7vM3WdmXF+via3R/plnETn6AbAXUBuus5eZnZhxeKw0oRq0/rZIdy+cqxY3s/mrgV1ZORM4AHhnTfv2Zraeu+cZGJeJ6jOB6xga4jwReB9DA59rbRpoGxKcVnUt8IFB/z0BeD9poHuzc0B6X5SFTTtw/91pfbNmcPfnzew44LiargVJ75H2znrOflMNKfwV8ef5rYZ09/q6q9Paftam4DQRERERERERERERERERyVWhVF6c9JdTvkr6D+siIiIiIiIiIiIi/WwssDPwf4VS+TzgOzOnTL67yzWJiIiIiIiIiIiIiIiIiIj0lCRJ1gXGXH755X+PHLI08YCEhrg7c+bMORn4YaVSaWXj4GmR9l838NoZhOufBig4beRatk7fc7lVEZ9rQTOb5O7P51hLN8W+H3l+L+rNt1yd18Rqnws83V45uZpEOIAS4Ah3T3KspVOmRdpnNPDaGQwNTps3Zi7BadVAmOnAT2q65gMSYPc86uiiWKBqbUBEXzCzVYAvkX5me+HIYfu4eyW/qnrOucCPeOtn2rcysyXd/anQC8xsBYYGYD4PXJRxbf183ap1BfBY4DXvNrN13D22BhjCzMYAu0S6B5qoSdKQlVjQyqHuPj3PYvqFu19jZj8lDRAazm3AsR0uKUsL0ua6u2qAHMN6zGw10uvdngwN8Jpnb3d/oMmhe309t5SZjXf3WVlM4u4vmNlFwP8Nap4A7MTQe8PBpgXaTs+iph4Xe388kWsVOXH3l8zsaIYGnk4EDgP2yL8qqer1cxWkNT6Y1UTVkLFDGHr/bcDRwEezmitnVzM0OA3SwLLhgtM+WPPfT7v7PyLHXku6t1ftHMMFp9XOATAHuG6Y10nv+DHwdYaeN/YwsxPc/Z/5l9QbzGwx0lDGDSKHXO7ut7U4/Ghfd7X9rE3BaSIiIiIiIiIiIiIiIiKSi0KpvBiwH/A14r+MKCIiIiIiIiIiItKvxgCfAXYslMoXkAao3dHlmkRERERERERERERERERERLoqSZI1SEN07kiS5I0jjjhi5U7O9+ijjx43d+7cfzb7OjNbHvhQoOtGd7+/gSFKwKPA8jXtO5rZ19391WZrkr4QC6mBNGAlL/XmWniY/pEk9v3I+88fm6/e+yXW94K7z2mznl5wwUgITTOzhYDtAl0PA9cP93p3v9vMbgPeU9O1pZkt5e5PZlBmI34BfBNYtaZ9qpkd7+65BaF0wUuR9vlzraK+z5vZxnX6FwAWBd5B/WArBw5z959mWVy/qYaAXMBbg7jGk4bE/DDysqmkvxM62Dnu/lrG5fXzdestquEWM4ADA91TSfcYaNQUYIVA+23NBLBJXeeOgs3723UgsBVDr5WDzQI+7+6z8ylpxPmCmW1Wp38B0gCKd1A/NMiBg9395y3UEDvPvdGBc349sfOwkYbdZRmMNMBbg9MgPU8Hg9PMbGXSsJ3BngV+l2FNvSq2L85IXl+fBOwDrFTTvpuZfa/B52OSvX559pQpd7/YzG4E3l/T9REz28zdr8p6zhxcHWnfFIjem5lZEVi6prle0Np1wFzeuqapPZfXzrEa4fVl2d1fqPda6R3u/qqZHQmcXNM1AUgIh6GOaGa2BLArsC/xe0oHDu7A9KNl3dX2szYFp4mIiIiIiIiIiIiIiIhIRxVK5UVJ/+F4b2CRLpcjIiIiIiIiIiIi0mkGbA9sVyiVfw8cOXPK5Fu7XJOIiIiIiIiIiIiIiIiIiEiukiRZnnQjykqSJPflNa+7t/rSXRkakAFwRoPzzjWzM4Fv1XRNArYFzmq1MOlpsc0/X3X3WTnWUW/z6l4KA+q02J+1VwJo6n0vJkbaX2+zll7xKTP7krv/otuFtGlH0vCKWjO88QvQDIYGp40DdgZ+0EZtDXP3WWZ2eLWWwcaSbtb+6Tzq6JJYkOlEM7Mmvo+dtGH1qx0PAnu7+6UZ1DMSDPDW4DRIN4yPBaftGhkja/183QoZIByctrOZfauJINCpdcaXbOxgZpe7+6+6XUivcveXzWx34C+kvxseMt3d78yxrJFmo+pXO+4nvd5d1uLre/08DGmNWQan/Zmhoe/rm9na7n534PhpDP0ZOMvdR8o6pZ7Y+6PtUD0zexpYvMWXn+7u09qtIcTd3zCzBDitpmsc8B3gs52YV4ZV756sV4LTOvXs6SCgFGg/BvhAh+bspNuAFxkaNPcBMxtf51liKPTsmtgk7v6cmd0FvGtQ8wZmNsHd32hiDoiHvUnvOpU0uHr1mvZdzOz4yPW+36xpZgN1+seTBvCuDKxJ/H5+nn3c/bZsSnuL0bLuij1rU3CaiIiIiIiIiIiIiIiIiHRXoVSeBOwDfIP0A34iIiIiIiIiIiIio4kB2wDbFErl3wGHzJwy+e9drklERERERERERERERERERKSjkiRZHFgVeDRJkpu7XU8TQgENbwDnNDHGGQwNToN0o3EFp41MYyPtsU2IO6XefLEaR6Je/37U+17E+ua2WUve5hD+sxhwspnNdfdTcq4pS5+PtP+6iTF+AxzP0D2Bp5FTcNqgOg4A1qlp397M1nf3v+VYS55CIakA9EhoWrtuA04AzquzIX5WzgCy/Dt7JsOxapWAfwErDWqbbGbruvsdgw80s42Bt9e8/j53v6EDdfXzdWsId6+Y2Q0MDbEoAB8B/jjcGGa2ELBdoGsW6XkrSy8D52c85r0Zj9euetflU6p5kbXhOHn6LfBSF+evy92vMrNfAHsEuu8iDW2R7vgb6fXu/DYDq3v9PAwZr+eqoe8zSMOIBpsG7D+4wcyM/MJEe9FIWaM1awbpe+EdNe07mtmx7l7uQk2jXb3zQJ7nq9yfPVWvxX8ivZcc7P1m9kl3v7gT83aKu88xs+uBj9V0LQisB9wYeekmgbZocFrVtbw1OG1+4H3AdU3MAdkGpz0BtBp2Ws/GwGodGBf6cM3g7rPN7DCGrp/GANOBT3Vy/pwsTTxwu1lHuXssVL1Rvb7u6rTYs7aGnxkpOE1ERERERERERERERERE6yzgWAAAIABJREFUMlUolRcmDUvbB3hbl8sRERERERERERER6QXbAFsXSuVzgMNmTpl8f7cLEhERERERERERERERERERyVKSJPOThq88nSTJLS0McbW7bxbrLBaLiwP7AhOBV4HjK5XKc63UWsvMNgLWCHT9wd0bDvFw93vM7FbSjW4H+7CZLe/uj7ZTp/Sk1yLtC1t1R9Sc6phUp+/VnGroBbHvR72/n06IzVfvexGrfUKbteRtJvBdILThsAG/MLM5/bhZsJmtRroZd60b3L3h3wdz9yfN7HLg4zVd7zKzd7v77e3U2UQdc83s28DvAt1HM3Rj+pFivkh77Gew36wDbABcROdDFHZ399kdniMT7u7VkJhDarqmAt+saZsWGGKgA2VBf1+3YgYYGpwG6d/1sMFpwPakwRG1LnH3/7ZQTz1Pu/u0jMfsNY8CPwK+H+ibt4n/HHc/I9+y/mc/d/9nl+Zu1I2Eg9NubTOwq1v+5e4rd7uIDLyL9Hp3MWmwYqt6/TwMnVnPnc7Q4LTPmdmB7j5nUNumwCo1x93j7q088+lHsfdH7H5yRKgGOx0CXFDTZaTrhK3yr2rUq7dWmQRkfY9Ub66YTj57OgjYgvQ9ONhRZvZ7d++3MMOrGRqcBuk5t9HgtBeAO0IHDnIt8NXAHLHgtE0DbXOr42Tl3k7cf5vZAJ0LTuvXNcPZwAHA5Jr2bc1sA3e/qQs19ZrHgS+6+x8yGKvX112d1vaztljymoiIiIiIiIiIiIiIiIhIUwql8kKFUvlg4J/AkSg0TURERERERERERGQwAz4L3FMolU8plMordrsgERERERERERERERERERGRdiVJMiZJkvWAVZMkuTlJkoeyHL9YLC5QLBb3B75Nun/iCZVK5dtZhaZVTYu0z2hhrNBrxgC7tDCW9L5XIu1jgIVzrEPBaanY96NXgg/qfS9ifaHwmJ7m7j8C9ol0z9sseFp+FWVmWqQ9q2tFvTk6wt1/D9wQ6NrCzKbkWUuOFom0x84f/WY88DXgWjNbutvF9JiBQNvOZjZu3n+Y2fzADjXHzKW1n/NG9PN1K+acyOs+aWaN/LmmRtoHWqhFAHc/Adg/0j0GOM3MPpdjSSJZmAB8HbjGzJZsY5zYeXghMxvbxrjNynU95+4VhobzFICP1rRNC7z89Kzr6WGx98cCuVbRBe5+IXBzoGtLM/tg3vVI3bVKnveNXXn25O63AecHutYGdu7UvB10daS9NhwNADNbBVihpvmvNUGXIaHAs9gcKwArB7rudPdnh5lHepC7O+m/p4QcnWctPahCuj56R0ahacCoX3e1/axNwWkiIiIiIiIiIiIiIiIi0pZCqbxgoVT+FvAwcBSwWJdLEhEREREREREREell44DdgfsKpfKPCqWyNicREREREREREREREREREZG+lCTJOsBk4PYkSe7OcuxisTiuWCzuDEwHlgROq1QqB1YqlUeznKcakLFjoOsZoJWNM38DzA60x0IgpL89Vacvz82rF420zwH+m2Md3Rb7fuQdQBP7fjxR5zVPRtonmlls89me5e4nAvtGuscAp5pZ3wRKmpkRDsB8gzQkqFkXA88H2ncys/EtjNeOgyLtx+RaRX6WibTX+/nM2xfd3UJfpEEdywEfAY4D/hMZ493A5WaWZ4hnT3P3B4HrapqXArYc9N/bM3TD7yvdPdP7z0H6+boV5O7PAxcFuiYSvuf+HzNbEdgs0PUkcGmztcib3P17wLci3WOAATPbKceSRAA+3+D17njg8cgY65Fe71oNG663nsvzHjx2Hn7J3TsV7joQaPvfc4vq3+n2Nf1z6FyYaC+KvT+WymDss0hD6Op9XZ7BPO04ONI+UtcJvazXnz1B59dTh5Keg2odYWYTOjx31v4GvBxo3zgS2rlpoO2a4SZx9/8AD9Y0bzg4OHqYOSAe8iZ9wN0vZegaGGBzM9si73pyNpv033ceBm4lva5+DXivu6/p7t9z9+eynnQUr7vaftYWOjGJiIiIiIiIiIiIiIiIiAyrUCrPD3wVOID0w4ciIiIiIiIiIiIi0rj5SD90s3uhVP4R8N2ZUyY/2+WaREREREREREREREREREREhpUkyarA4sDfkyR5Lcuxi8WiAZvzZojF74GrKpWKZznPINsR3hD9HHd/o9nB3P0pM7sc+HhNV9HMPuDuN7RSpPSsekEqywH/zqmOZSPtM909tLH0SBX7fsT+fjolNt9jdV5T7720PHBP6+V0h7ufUN30+7uB7nmbBc919zNzLq0VmwMrBdr/4O7PNDuYu79mZucDu9d0LQF8Ariw+RJb4+5XV69bH63p2sDMtnX3UABSPwt9H6H+z2DPcPdXgVdJA9OuMLMjgO8QDipcF/gVsEN+Ffa8AWDjmrZppPeb8/5/6DWdEnvfLdfBOUNauW7VMwD8X6B9KvDLOq/bFbBA+5nuHgomlia4+3er1+WjA91jgTOq1+Wzcy5NZIjA9S4BjgK+ETj83cAphM87wxluPZfX7/ZnfR5uxNnAiaTBlvN80sze5u7Pkt4/LFTzmj+5eyzEbiTq2PrS3b823DFmthlD79Fz4+5XmtmVwIdqujYys0+4+yXdqGuUeoo0tDsUELYccHtOdcTe+6+5+387ObG7V8xsgKFr6FWALwE/6eT8WXL3WWZ2A/Dhmq5FgMmkIU+DbRIYZtjgtKprgdUG/fdCpKGjNzUwByg4bSQ4iPR9UOto4Iqca8nS1e6+WbeLCBml6662n7WNyagQERERERERERERERERERklCqXyxEKpvA/wMHA8Ck0TERERERERERERaccCwIHAw4VS+dBCqVz7AWMREREREREREREREREREZGekCTJMkmSvBd4LkmSWzoQmvYu4DjS0LFbgQMrlUqpg6FpEA7IAJjRxphnNDmX9Cl3fwF4OtK9Xo6lxOZ6MMcaekHsz7uoma0W6euEpr8f7v4k8EKke622K+oSdz+e9HejQsYAp5vZTjmW1KppkfaRcq04CAhda6eb2Ujbu3idSHtfni/d/VV33w/YP3LIp81s1zxr6nHnAq/UtH3CzBY3sxWBKTV9L9DZIMPY+25tM5sY6cuUmY0D3hXpbvXn4s+EN0jfaJjr8S6R9oEW65Aa7n4McEikeyzwazPbMceSRBri7q+4+z6k9ywhn23xnnImQ68L84zo9Zy7Pw/UBuTOB3y2+v8/H3jZQKfq6VEPRdqXN7OFc62ke2I/c0eNwHVCz3J3J/5+7IVzVay2rCVA6Fn0IWa2YE41ZCUWSBYKMKttew24pcF5QoFZjcwB6TOCRgPapEe5+3XAHwJd65vZ9nnXM1qMwnVX28/axmVUiIiIiIiIiIiIiIiIiIiMcIVSeT5gD9IPqSzT5XJERERERERERERERppJwJHA1wql8rHAz2ZOmZzpBnMiIiIiIiIiIiIiIiIiIiKtSJJkUWAN4LEkSRrdmLUp48ePX5U0LOYx4GeVSuXVTswzmJmtAGwe6JoD7GFme7Q4dCzo4jNm9nV31+8DjCxl4MOB9vVzrCG2efXtOdbQC+4CZhPea3V9cghGMrNJwKqR7uG+H3cAHwy0TwZ+205d3eTux1U31T860D0WOMPM5rj7OTmX1pBqKMJ2ke4dzOyTrQ4NzCUNkBtsKzNbqhqmlwt3v93MzgNqN21emzTI6PS8aumk6vswdm7u6/Olu3/PzN4JTA10/8DMLnH3Z/Kuq9e4+4tmdiGw86DmCcD/AW9j6M/jOe7eyXvScqR9HLAucFMH555nbeL3ri39XLj7XDObQThsZVfg8NpGM/sA6XpjSA3ufmcrdUiYu88Luzky0D0WONPM5rr7+TmXJjIsdz+2er3bOdD9QzO71N2fa2K8uWZ2J/D+QPf65HcP1K313Om8GZQ2z1Qzu4yh65LngIs7XE+vuZPw/TqkASF/zbec/Ln7LWZ2AUPXQ+8ivX86M/+qRq0ysGagfdQ8e3L3R83sZ8A3a7qWBr4BHJVHHRmJBadtCvxg3n+Y2bJAbfDwTe7+RoPzhILTNgWOHzTH0kAxcNxd7v7fBueR3vZtYCvS51CDTTezi9x9ThdqGvFGy7qrGsb+nkh3w9cHBaeJiIiIiIiIiIiIiIiISF2FUnk88AXSfwRfrsvliIiIiIiIiIiIiIx0SwLfB75ZKJWnA6fOnDJ5VpdrEhERERERERERERERERGRUShJkvlIN0N+NkmSmzs8nQNHVSqVPDdk3ZXwBthjCQePtGsS8CngrA6MLd1zC+HgtPfmMbmZjSf9OQ35Wx419Ap3f93M/g68O9D9XiCPYK71GboRMaTnuFuHee0thIPTNm23qG5z92PMbCzwnUD3vM2C3d3Pzbm0RuwILBDp+78OzDeONAzkB8MdmLFDSQMRavcqPsLMzmpiY/Zetj6waKRvJJwv9ya9HtV+Fnwx0o2698q9ot40wNDAnWmk92m1Oh2Y8xDwDOn3qNZ7ySc4LRa28QJwXxvjDhAJTjOzxN29pj127z3QRg0S4e7fqV6Xh4TYkV4Hzqpu4n9BzqWJNGIv0gD0ZWralwAS0vCcZtxCODgtr/XcgsBake5O35/8iTS8fvC9wwbAsQxd05zt7q93uJ6e4u6vmNk9wDsD3ZsyCoLTqg4BPkm6bhvsSDM71931WZd83MLQoEPojeC0PNdSx5DugbVITfv+ZnZSH4VF3wS8xtAA4w9a9eFI9b9Dz4OuaXQSd7/fzGYChUHNG5vZGHefW/3vTSIvj4W7SZ9x9zvM7GyGPsNak3Qd9qv8qxodRsm6630MPSfP0/D1IfSPdCIiIiIiIiIiIiIiIiIiFEplK5TKOwMV4GcoNE1EREREREREREQkT8sBJwH3FkrlXQqlsj4DIiIiIiIiIiIiIiIiIiIiuUiSxJIkeTewRpIktyRJ8kCn55w1a9bDOYemQWfC0YYzrQtzSmddEWlf28xiG+Bn6eOEQ52ceG0jWezP/GkzCwWaZW2HSHvZ3Z8a5rWXR9o/YGaLt1FTT3D36YQ3CoY3w9O2z7GkRk0bDXO6+33AaYGulYA9ci6nU0JBAwBPAOU8C+kEd38B2CfS/SUzWyXPenrYX4BHatrWA1avabvf3a/vZCHVQIQ/R7pj15Osxea5clCYQtOq55QbAl0rUxPOYGbzAZ8JHDsL+E2rNUh97p6QhiqGjAPONrNt86tIpDHu/hywb6T7K2a2YpNDxtYP7zOzlZocqxWfYmggFcBs0mtWx1TP878OdO0YaBvoZC097E+R9q1yraKL3P0fwBmBrlVJA6wkH7FzVcHMQgHsmTKzjRkaWDlP7Ockc+7+NPD9QNck4Ft51dGuajD5jYGuxXhrWGMoOO3aJqerPX4SsO4wc4CC00aaQ0nXV7WS6npMOmQUrLtiz9oec/e/NzqIPjQrIiIiIiIiIiIiIiIiIkMUSuUtgdtJf8lNvwgvIiIiIiIiIiIi0j2rkn7Q9O+FUnn7QqmcxwZOIiIiIiIiIiIiIiIiIiIySiVJshbwHuDOJEka3tiwEcViceyyyy67ZZZjtsrMNgLe3oWpP2xmy3VhXumc64DnI3275TD/5yPtt7r7EznM32suibSvBGzeyYnNbCLxzWL/0MAQVwMvBtrHkV+ATke5+5HAEZHueZsFb5djSXWZ2WrAxl2Y+l1m9u4uzHsE8Fqg/RAzWzDvYrJkZgsAn4t0X1INsOp77n4ecEugazxwWM7l9KRqSMyMBg49vdO1VMWuW5uYWW2YW6bMbHlgi0h3I9et4QxE2net+e9PAosGjrukGo4hHeLuhwPTI93jgXPNbJscSxJp1NnAbYH2CaTBIM34C/BqoN3IJ8w2tp67rhqK2mkDDRxzr7vf1OlCelTsOr1RCyF9/SwBXg+0H1q9z5YOq4bP1Ib/ztPNZ0//dPd7cph/sBOAUDD918xs2ZxraUcsmGxwkNkmNX2zgb82OU8oaK3eHPNc0+Q80sPc/UHg1EDXCsBXci5n1Bmp667qs8KdIt2xe6ggBaeJiIiIiIiIiIiIiIiIyP8USuUNCqXyVcClwLpdLkdERERERERERERE3vQO4HzglkKp/LFuFyMiIiIiIiIiIiIiIiIiIiNLkiQrJUmyPvBIkiS3JkkyJ6uxi8WiFYvFDwLHjRs37j1ZjdumaV2adwywS5fmlg5w91nAWZHuXcxsfKfmNrOlga0i3QOdmrfHXQc8FOnr9Gbi2wOTIn3DBvC4++ukIRAhe5uZtVpYL3H3BPhOpHteeNq2+VVU17Quzj017wnd/THgp4GupYB9ci4na18Floz0nZZnITk4ONL+OTNbNddKetfAMP1zgTNyqAPgQuClSF8soCIrUwnvT/4KcF4G459NOIxoh5qQldogtXkGMqhBhuHuhwLHRLrHA+eZ2dY5liQyrGrg6bcj3VPNbKUmxnoZ+G2ke5qZdSzHwcxWBqZEugc6Ne9g7n4vMFwo2kAOpfSqq4F/BdoN2CvnWrrG3R8BTg50LQPsnXM5o1ns/nQHM1u4U5Oa2ULAjpHugU7NG+PuLwFHB7rmp7/ComPBaZsAmNmSwFo1fbdVr1vNCAWnzZtjMeCdgf5/uPuTTc4jve9Iwuuzgzt5DpHUCF137Q0sHulr6lmbgtNEREREREREREREREREhEKpvGahVL4AuBHYtNv1iIiIiIiIiIiIiEjUesAfC6XytYVSeZNuFyMiIiIiIiIiIiIiIiIiIv0tSZKlkyR5L/BykiR/S5Kk2c1X6yoWi2sBxwLbAnf95z//OS7L8VthZvMT3vD3aWC8u1sWX8BCQOjvM/cwHOm4X0balwb27eC8R5EGTdV6GfhNB+ftWdUQhVMj3Z8xs/U6Ma+ZTQSSSPdf3P2BBof6eaR9LWCnZuvqVe5+GOn7N2Q8cK6ZbZNjSUNUg+pCYT6vA4tmeK0YC/wnMM9OnQxerOMY4IVA+37VTdX7TjWUJLaB/u3ufn1+1XSeu/8ZCP2ZxgGH5FxOT6qek+t93//i7v/OqZaXiAew7m1my3di3moQQ+we5Wx3D50HmlId48JA18LAp6p1LA18NHDMU8Cl7dYgjXH3g4HYOm0CcL6ZfTzHkkSG5e6XEQ78Gk88VC0mtp5bGdizybGacSxpAFet58gmwLJR9UKe5wIz8iqk17j7XOLvjy+b2TJ51tNlRxEOez3AzBbNu5hR6lfAnED7gsDhHZz3ENJnnLVm070Q6pOARwLtu5vZ6nkX06IbgDcC7ZvU/O9g17Qwz53A87VzVJ95fJDwdSgW6iZ9zN0fB34c6FoS+GbO5YxKI2ndZWarEb/nvsXdhwvmfQsFp4mIiIiIiIiIiIiIiIiMYoVSeflCqXwKcBfVXzAWERERERERERERkb6wMXB1oVS+vFAqr9/tYkREREREREREREREREREpL8kSbJwNTBtQpIktyRJ8nSW4xeLxWWKxeIxwBdJA1gOr1QqA7Nnz56d5Twt2h5YJNB+nrtnVp+7vwz8PtC1ppm9P6t5pPvc/Tbgj5Huw8xslaznNLONgN0i3T9192eznrOP/BQI/fnHAj83s7EdmPNgILY59/RGB3H3W4kHxXzXzN7WbGHNMrMFOz0HgLsfQhrSFTIeOM/MPpFHLREfAlYMtF/q7rWbjresGsZwbqBrSSD3zZLd/b/A9wJdk4ADcy6nbdX383mEN/qH5oNV+sURkfZdzGzVXCvpXfVCYur1dcKxpMETtRYCftKhOb8PhK4pc6r1ZGUg0j4vmHJnwiGwZ2Z5Xy7Dc/cDgeMj3ROA35rZljmWJNKI2PVumpmt1Ogg7n4NcG2k+ygzW7bpyoZhZh8BPhPpPsHdX8l6zjrOIg0HDrnC3UMhv6NJbH25MHBizrV0jbs/BZwQ6HobcEDO5YxK7v4w8JtI99fNbN2s5zSztYkHKp3h7qHwso5z99cJh9ePA47Mt5rWuPtrwM2BrqXNbE3CwWmxa1W9eeYCf61pXhxYOzIHwFXNziN941jSgNZa+5rZEnkXMxqNhHWXmS1E+iwz9gy56WdtCk4TERERERERERERERERGYUKpfJihVL5eOB+YHfSD/yIiIiIiIiIiIiISP/5CHBLoVS+oFAqr93tYkREREREREREREREREREpLclSTI+SZL1gGWqgWn/znL8YrG4SLFYPALYH3Dg2EqlclSlUnkpy3naNC3SflYH5oqNGatB+tchwNxA+/zAL7MM66oGAf0csED3s8Q3Xx0VqqFWx0W61wP2y3I+M3sX8Y3ir3D3UpNDHkwaXFNrWeAMM+vYXrJmtjpwSafGr+XuBxP/Xs3bLHirvOqpMS3SPhquFT8Angy07wUsl3MtLTOzScDvgPUjh/zB3WOhl33N3a8Arg90jSM9xwicQxoeVvv1PeCCPAtx94eAUyLdnzSzWLBOS8zsY8Auke5fufv9GU53JRBab3zYzJYDpkZeN5BhDdIgdz+A9OcgZD7gQjP7aI4lidRVvY7fFOgaDxzU5HAHkz7DqLUIcJKZhdZeLaneo/ws0v0E8MOs5mqEuz8HfIPwdbHhEOiRqvr3c3Ske0cz2zPPerrs+8B/A+1fBwo51zJaHUE46HAccIqZzZfVRGY2Hvgl6Tm11qvAd7Kaq0VnAP8ItH8WyDxErkOujrRvAmxa0+bAdS3Oc02Dc9Q7XkYAd489N14YPSvITT+vu8xsUdJnx++JHHJx9ZlUUxScJiIiIiIiIiIiIiIiIjKKFErlBQql8kHAg6Qf7pnY5ZJEREREREREREREJBufAu4slMozCqXyat0uRkREREREREREREREREREek+SJOsC70iS5NYkSe7LcuxisTihWCzuASSkn1k6qVKpHFypVELBK11jZisAUwJdj9L65rP1XAY8F2j/jJnps10jiLvfBvw40v0h4CdZzFPduPosYO3IIfu5+9NZzNXnTgD+Huk72sy2y2KS6jnlEtJNbWu9Cnyl2THd/Q7i4XefIA3iy3w/WTP7JGnwxNuzHrsedz+QNKgoZAJwQTXkJzdmtjDp72PVeokOBMu5+83AQ4Gurcxsyazna6CelwiHQ8xPGhLZ88zs/aTv580jhzwO7JZfRV1xRKR9qpmtkmslPcjdX3D3/QJf+7v7K10o6SBgZqTvNDPbMItJzGxd4OxI9xPAt7KYZx53nwvMCHSNIT33vyvQV65eC6UL3H0/4MRI93zARWa2RY4liQwndr37vJmt2Ogg7n4d8KtI9zZkFE5dDTX6LRD7ff+93f2FLOZqhrufHLkuduI5ST86Ebgl0vcjM9s5z2K6pfrePCbQtQDw7ZzLGZXc/UHigYbrA6eb2dh256k+czgF+EDkkMTd/9nuPO1w9znAoYEuo39CH2PBadsC69S03eXuz7Q4z7WBtq2ByYH2+9z98Rbnkf7wQ8Jrzz2B5XKuZdTqx3VX9bnEzcRDFx8DvtDK2ApOExERERERERERERERERkFCqXyuEKpvAfwAOmHFRbtckkiIiIiIiIiIiIikr0xwOeAewul8s8LpfKy3S5IRERERERERERERERERES6L0mSNZIkWQ+4J0mSTEMIisXimGKxuDXpxsmrA+cCB1YqlfuznCdDUwnvw3iOu3vWk7n7G8AFga5FSTfBlZHl28Bdkb4vm9lAdaP8lpjZIsDFpJsbh1zk7rHN/kcVd58F7EoaXlZrDHCOme3ezhxmtjZp4OIKkUO+Wd3UvBUJ8Y35dwN+Z2Zva3HstzCzJc3sVOAiYLEsxmyWu+9PGnYXMm+z4I/mWNJnSDf/r3Wxu4feU1kIBRmNB7oVwnAS8K9A+zvzLqQZZvYuMzsTuB4oRg57CdjO3Xsq3DVr7n4F6d9DrXHAwTmXI8Nw9+eAzwNzA93zA38ys4+3M4eZbQKUgEmB7rnAbu7+bDtzRAxE2j/b5PGSE3ffB/hRpHsicLGZfTjHkkSi3P2PpGGptSaQhlI2Y18g9ixjXzP7WTXIuiVmthhpuPqHIoec6e7ntjq+dI67zwZ2AZ4PdI8FZpjZdDMbl29lXfFT4NFAe0+vE0aY4wjf50O6lj3fzBZqdXAzmx84k/SZSsjVwPdbHT9L7v5bws9O+uX9+FdgVqB9S4Y+v76mjXluAV6rafsY6fmrVizMTUYId3+ZcLjgfKT/viM56Zd1l5mta2ZnkYYwvj1y2IvAp9z96VbmUHCaiIiIiIiIiIiIiIiIyAhWKJWtUCrvANwNnAws0+WSRERERERERERERKTzxgFfAu4vlMrTC6Xywt0uSERERERERERERERERERE8pckyQpJkrwXeDxJkluTJAltxNqSYrFoxWJxA9LNejcDrgK+ValUbqxUKpkHkGUotunvWR2cMzb2tA7OKV1Q3Xj2k8AzkUOmAjeZ2QbNjm1mHwHKpJsnh9xD/P09Krl7mTRkLHROGgecYmZnmtmyzYxrZuPN7BukG0+vGDnsFHc/uamCB3H310nfS/+OHPJx4B9mNq3VzfnNbDEzOxy4j/TvqavcfV/gxEj3vPC0LXIqZ1qkfdRcK6rBn0k35m6GmS1iZpuYWWJmtwJ3ADsR33P5eWArd78xtyK764hI+1QzWynXSmRY7n4Z8VC7BYHfm9kPzWzRZsY1swXNbDrwFyAWunmYu1/azLiNcvf7SUMhGjGLNKhDuszdvw78JNI9P2mI6+Y5liRST+x6t5uZxUKOh3D350kDzl+IHPIV4Doze0+T9WFmW5Pep2wWOeQ24IvNjiv5cfcK8GnCIUdGGqReNrOPm5m1Oo+ZjTGzz5AGlPUcd3+N+M+c5KAaFP9pwgF2kJ7Hbm3lOm1mG5E+64gF3D4C7Ojuc5odu4P6NhS6+hzx1gYPv7aNed4Abm7wcAWnjQ6/AB7udhHSm+suM5tUfdZ2hJndTvpvEp8l/qztOWBLdw8FWTZkNCTPioiIiIiIiIiIiIiIiIxKhVL5Q8CxwPrdrkVERESlUJZzAAAgAElEQVREREREREREumIB0g/gfrFQKh8J/HzmlMmzu1yTiIiIiIiIiIiIiIiIiIh0WJIkSwArA48kSdLyZoUxxWJxddINvccB9wOnVSqV17OeJ2tmtjHw9kDXA+7e6Ca1rSgBTwBL17RvYWbLuftjHZy7npXNbKAD4+7j7s92YNy+4O4PVUPO/gyEgk3WBW40sz8CpwBXuPuLobHMbDHSoLQ9gA/WmfYBYIvYOD3ic2aW9Wcd73b34+sd4O5nm9nixDeg3QnY1sxmADOAm9w9+Ps1ZrYasD3wZWCVOtOeVz2mLe7+eHVj3CsJB7QtDZwGHFmt/2Lg9uom6kFmtjRpWMP2wNbAxHbrzJK772NmY4C9A90TgYvNbGt3v7JTNZjZ6sBGga5ngD91al53v8vM7gbWrula18wmV4MA8zYDOABYK8c5jzOz2LnMSEP0FgCWApYHlmti7LuA7aohTqOCu19hZtcz9D09nvR3C7/UxvCnmlknwnJ/4u5/68C4fcHdj6tet/YPdBvp+XEXMzuVNHDxdncPfh/M7J3AZ0jv22vvQwf7gbsf1V7lwxoANmzguD+4+9MdrmWeJTp0LwxpEN0jHRo7N+7+tep1ec9A9/ykYX4fd/erWpzie2b2UssFxv3G3Tt2zZbe4+5/NLObgNqA6gnAQYTfw7Gx7jGzrYDLgIUCh7wP+JuZ/R44FbiyGnwzhJktCWxFujZ4f51p7wY+5u6vNlqndIe7/9nMPg2cS3pfWmtt4BLgPjM7G7gUKFeDsaPMbBHgPaTh2duSPtPrZaeR3qus0e1CRit3n2lmHwauAgqBQ9YArjSzq0gDki6LPaurvv8+QnrP+JE60/4H+LC7P9lG6Zmr/lz+BejXQNerqX+NmOeaNue5FtikgeMUnPZWI3LN4O6zzOxw4IxuzC9v1eV11+BnbUuTPmdr5lnbnaTP2h5ssTZAwWkiIiIiIiIiIiIiIiIiI06hVH4PaWDaFt2uRURERERERERERER6wlKkmz/tXSiVD5w5ZfKF3S5IRERERERERERERERERESylyTJgqThJk8nSZJ54ESxWFwK+AZpeM1LwFGVSuWFrOfpoGmR9rM6Oam7zzGz84C9arrGALuQfhasGxYHpnZg3EOAURucBuDut1YDry4GVogctmX1a7aZ3Qc8BLxAulnpJGD16teYYaa7DdjG3f+TRe0dtAFDgwzadSVQNzgNwN1/amavAieRhifUWoA0nG4P4CUz+wfwKPBy9fglgTWBZRqo6VTgy+4+p6E/wfC1P2BmHwQuJN1IP2QF4ODq12tm9gDwCPAi8AawILAE6ftp2Uambbfudrj7181sLPDVQPfgzYJLHSphWqT9t/VC6TJyFjA90D6N9Pqbq+r16xDgtzlOu10HxnwFOAY4frjQihHqCMKhf9PM7Ch3/1eL4+7aRk31XAKM2uA0AHc/wMxeAI4kvS+o9TZgv+rXc2Z2D/A46Xt9ftLNztciPffXnQqY7u6HZVV7HecAPyStr56BzpfyPwvSmXthgBNJr8UjwV6k96OhUNgFgEvMbCt3byXMY/u2Kosr08GwU+lZR5CGVNXa3cyOdvdHGx3I3a83sy1I78FDgUQGbFP9mlWznhtLup57O7Aa4fP4YDcA27r7U43WJ93l7r8zs4+SXttiwaRrAIdVv94ws4dJrwvPAa+RBpQsBCwMrErjASXPkD5n6KrqOuFQ0r8D6RJ3r5jZpsDviYfYbVb9mlt9VvAA8DzpfeAipOepNUjPXfVUgK17OIT6IOCmbhfRoquBbw1zzAPu/nib81xDGp5dz4PNXC9HiZG8ZjgTOAB4ZxdrkDf127rrZeAo4Pvu/ka7gyk4TURERERERERERERERGSEKJTKq5N+IGJHhv/lOREREREREREREREZfdYALiiUytcD+8+cMvmGbhckIiIiIiIiIiIiIiIiIiLtS5JkLLAu8EqHAtMWBL5OGrT1BvC9SqXS6yFNb2Fm8wM7RLo7Gpw2aI7a4DRIN17tVnCadJC7325m6wOnAx+rc+g44B3Vr2b9CtjL3V9t4bWjirv/qhoscybpxvQxCwHvrX4142Vgf3c/qcUSo9z9ETPbkDQk7qvUD9ObSLrhcaubHpeA/Vt8bWbcfS8zM2DPQPf8vLlZ8NVZzmtm8wItQ/K4VpxNODhtJzPbP4fgtiHc/QIzuxl4X95zZ+AZ4GTgR+7+RLeL6RZ3v8LMrgc2qukaTxowENqUW7rM3aebWZk0kHOpOocuCmzYwhRPA19y9wtbqa9Z7v6CmV0I7FTnsKcIhx5JF7m7m9mepPcfXwocsiBwqZlt6e7X5ludyJvc/Y9mdhNDw5onAAcSXo/XG+9GM1uPdP2wWZ1DxwNrV7+amgL4GfDNLMImJF/ufrWZrQv8Eth6mMMnAMXqV6tmkd4THOruT7cxTpbOIw17igV8Sw7c/T4zex/pezH23BPS6/gaxAPW6jkf+IK7P9/Ca3Ph7jdX7zU/1e1aWnAdMIf64XVZ3GP9tYF5Mn3GIr3N3eea2bfpgUBO6at113+Bk4Afu/uTWQ1a72G3iIiIiIiIiIiIiIiIiPSBQqlcKJTKJwH/AD6DQtNEREREREREREREpL6NgL8WSuXzC6Xy6t0uRkREREREREREREREREREWpckyTrAOsDtSZLcm+XYxWJxfLFYnAocCUwCTq1UKgf1W2ha1fbAIoH2O939HznMfwPwr0D7mmb2/hzmly5w9yfdfUvSIKZHMhz678CH3X13haY1zt1vJA0UO5Y06CyTYYGLgHd2IjTtf5O4v+7ue5MGuv2lA1PcBmzt7pu7+60dGL8Ve5GGXoUsAPzBzDbJeM7NgRUD7Y+Twwbi7v4gcEuga0ng452ev46Duzh3s/5NGli5NbCMu397NIemDXJEpP3zZhZ6z0sPcPdLgLWAX5AGpmRhNmnw6lp5haYNMjBM/5ndCIiU4bm7k4YsnhI5ZN4m/rUBjSJ5i13vvmBmyzU7mLv/h/T+8AtAls9BbgM2dfe9FJrWv9z9CXffBtgSuL1D0zwP/BhYw92/0kOhafOuDf20Thix3P15d98R2Ba4L8Oh7we2dfcdejk0bZBDgLndLqJZ7v4iw59DrslgnpeA8jCHKThtlHH33wE3drsOSfXwuusR0vX8J0iftR2aZWgawLgsBxMRERERERERERERERGR/BRK5UnAAcA3SD/kISIiIiIiIiIiIiLSjO2BbQql8snAkTOnTO6ZD9KKiIiIiIiIiIiIiIiIiEh9SZKsBiwK3JUkyetZjl0sFscAW1S/IA0Fuq5SqXiW8+RsWqT9rDwmd3c3s3NIPw9WayraoHREc/dfV7//OwO7ARsD1uQws4E/Az8HLq5upCpNqgbNHWRm3wf2JA21W72FoZ4Hzgd+7O53ZFhiXe5+G/AhM3sPsAewHbBEi8M9CfwGOM3d78yoxMxUz5t7AmOBLwYOWZA0PG1Ld78uo2mnRdrPdfe8NmA/izQgr9ZU0utx7tz9SjO7EvhQN+Yf5A3gdeBV4CnS9/BjQAX4B3Cru/+za9U17xrCAS+3ZT2Ru19hZvsSDpFdkWzDPSVD7v4MsIeZHQV8DdgJWLaFoZ4kPb/8yN0fyrDEZlxJGm64QqR/IL9SpFnV6/KXgDGk97O1FgL+aGYfc/e/5lud9LirIu3Dhbc0zd3/aGb7AQsHulcivW9odkwHTjWzXwO7kr7/Wwk/nwVcBpzs7pe28HrpUe5+GXBZNdR5N9IA38XaGPJF4Argt6Rr/6xCvzPn7peb2VXAZl0uRQB3v9jMfg/sQBr4uDnpdbsZc0nDs35Jug6ek22VnePu95jZDNK1c7+5Gli/Tn/bwWlV1wLrDVOHjD4HAaVuFyGpnNddTnqP+jrwCvA08ATpPfN9pM/abnH3jj8zMv1bh4iIiIiIiIiIiIiIiEh/KZTK8wF7AQfT3i9LiYiIiIiIiIiIiIjM8wJwLHDizCmTX+12MSIiIiIiIiIiIiIiIiIiEpYkybKkYQkPJEnyXJZjF4tFA94NfJY0qOZG4IJKpdI3m+SGmNk40g1Axwa6f+nuTW+e3mIdq5GGNNV61t1/mEcN0hvMbHnSjcU3BNYEVgXeBixAumHpvI1KHwLuAa4HrnL3p7pR70hnZusCmwDvA95OGqqwMDA/aVDTy8DjwIPAHaQbTV/n7q91peBBzGwsad0bkp6/VyUNpJlEWv9s4Nnq1zPA3cDN1a97cgwD6wtmtj9pIFuts9y9klMNSwNfCXS9ARyj0ESR0c3MxpCGK25CGnqwOul5fyFgIumG5y+RbnT+AGkQ37XAje4+uxs1i4iMNGa2Em+u54rAKqTB9vPWcy+TruceJF3PXUe6nnumG/VKvqrPoN4HbEC6RluZNKh2UdI12jjeXGfOCwK+nzfXarf1U1iV9K7q2nIzYCNgLdLnBYvz5pr3ZdJnBQ8B95I+eyq5++O5FysiIqOagtNERERERERERERERERE+kShVB4D7AocSfoLzCIiIiIiIiIiIiIiWXsUOBQ4Y+aUydoYSURERERERERERERERESkRyRJ8jZgNeCxJEky38C2WCyuDHwZGA88Avy8Uql0PRRIREREREREREREREREREYeBaeJiIiIiIiIiIiIiIiI9IFCqTwFOAGY3O1aRERERERERERERGRUuAM4YOaUyX/qdiEiIiIiIiIiIiIiIiIiIqNZkiQTgXcCzyRJ8lDW4xeLxcWA/YD5gNeA71UqlWeznkdEREREREREREREREREZB4Fp4mIiIiIiIiIiIiIiIj0sEKpvAZwPLBNt2sRERERERERERERkVHpCmD/mVMm39HtQkRERERERERERERERERERpMkScYAk4HXkyS5O+vxi8Xi/MCewLLALOBnlUrlkaznERERERERERERERERERGppeA0ERERERERERERERERkR5UKJUXAw4HvgKM73I5IiIiIiIiIiIiIjK6zQV+DRwyc8rkf3e7GBERERGR/2fvvqMkK+v8j7+/MwNDBkGkBERR9JKERnRBQdcWw6q4JnR3jaOiGH4qKuoICg+CgKiIOees64ouu4qpUMwoFEHWi2DAkW0WRUBymO/vj2pWtqnq6XCrqnvm/TqnztHnufV9PjM9delzuqs+kiRJkiRJ0tqulLIrsBw4p5SyusnZVVUtAw4CHgDcCnymrutzmjxDkiRJkiRJkiRJkqZjcZokSZIkSZIkSZK0gLTanfWAlwBHAncacRxJkiRJkiRJkm7vBuBk4PiJ8bGrRx1GkiRJkiRJkiRJktY2pZR7AFsBF5RSrm9ydlVVATwUeOzk0teB79Z17QcSSpIkSZIkSZIkSRoqi9MkSZIkSZIkSZKkBaLV7jweeAtw71FnkSRJkiRJkiRpGn8CjgHeNzE+dvOow0iSJEmSJEmSJEnSYldK2QbYHvhtKeWKpudXVbU78CxgKXAW8IW6rm9p+hxJkiRJkiRJkiRJmgmL0yRJkiRJkiRJkqQRa7U7Y8BJwPios0iSJEmSJEmSNAsXAYdPjI99adRBJEmSJEmSJEmSJGkxKqVsDuwETJRS/tj0/KqqtgdeAqwPTADvqev6uqbPkSRJkiRJkiRJkqTZsDhNkiRJkiRJkiRJGpFWu3NX4E3As4ElI44jSZIkSZIkSdJc/QQ4bGJ87IejDiJJkiRJkiRJkiRJi0EpZX3gvsBVpZSLmp5fVdXmwGuADYAbgZPquv5T0+dIkiRJkiRJkiRJ0lxYnCZJkiRJkiRJkiQNWavd2RA4jO6bDzcZcRxJkiRJkiRJkppyCvDaifGxC0cdRJIkSZIkSZIkSZIWolJKAHsAt5ZSzm96flVVy4GDgXsCNwMfrOv6N02fI0mSJEmSJEmSJEnzYXGaJEmSJEmSJEmSNCStdieApwPHA9uPOI4kSZIkSZIkSYNwC/Bu4OiJ8bErRx1GkiRJkiRJkiRJkhaKUkoFbAScW0q5tcnZVVUtBR4P7AesBr4A/KKuaz9sUJIkSZIkSZIkSdKCY3GaJEmSJEmSJEmSNAStdmd/4CTgAaPOIkmSJEmSJEnSEFwOvAH40MT42OpRh5EkSZIkSZIkSZKkUSml7ABsDfyqlHJtk7OrqgrgQcATgAC+A5xW17U/p5UkSZIkSZIkSZK0YFmcJkmSJEmSJEmSJA1Qq93ZETgROGjUWSRJkiRJkiRJGoEO8PKJ8bHvjzqIJEmSJEmSJEmSJA1TKWVrYAfg96WUPzU9v6qqCngusAy4APhUXdc3NX2OJEmSJEmSJEmSJDXN4jRJkiRJkiRJkiRpAFrtzubAEcDLgOUjjiNJkiRJkiRJ0qh9CThsYnzsklEHkSRJkiRJkiRJkqRBKqVsAlTA/5RS/tD0/KqqWvztPUtXAm+v6/qaps+RJEmSJEmSJEmSpEGxOE2SJEmSJEmSJElqUKvdWQocAhRg69GmkSRJkiRJkiRpQbkeeCtwwsT42HWjDiNJkiRJkiRJkiRJTSqlLAP2AK4ppVzY9PyqqjYFXglsBtwIvKOu68uaPkeSJEmSJEmSJEmSBs3iNEmSJEmSJEmSJKkhrXbn0XQ/8HXXUWeRJEmSJEmSJGkB+wPw2onxsc+NOogkSZIkSZIkSZIkNaGUsjsQpZTzmp5dVdX6wLOAXYBbgI/Udd14MZskSZIkSZIkSZIkDYvFaZIkSZIkSZIkSdI8tdqd3YC3AY8adRZJkiRJkiRJkhaRHwIvmxgfO2vUQSRJkiRJkiRJkiRpLkopOwGbAeeVUm5ucnZVVUuAfwAeBiTwb8BP6rr2AwQlSZIkSZIkSZIkLWoWp0mSJEmSJEmSJElz1Gp3tgbeCDwfWDriOJIkSZIkSZIkLUargY8Dh0+Mj1024iySJEmSJEmSJEmSNCOllO2AbYCLSilXNzm7qqoA7g88he57ln4AfK2u61ubPEeSJEmSJEmSJEmSRsXiNEmSJEmSJEmSJGmWWu3OesDLgCOBzUYcR5IkSZIkSZKktcHVwDHAOybGx24edRhJkiRJkiRJkiRJ6qWUsiVwD2BVKeV/mp5fVdW9gOcD6wEXAR+t6/rGps+RJEmSJEmSJEmSpFGyOE2SJEmSJEmSJEmahVa7cwDwLmCXUWeRJEmSJEmSJGktdCHwqonxsVNHHUSSJEmSJEmSJEmSblNK2ZDu+4n+XEr5fdPzq6q6M/BKYDlwA3BiXddXNX2OJEmSJEmSJEmSJC0EFqdJkiRJkiRJkiRJM9Bqd3YATgKePOoskiRJkiRJkiStA74BvGJifOxXow4iSZIkSZIkSZIkad1VSlkC7AHcUEpp/OeXVVVtBLwUuAtwE/Duuq7/2PQ5kiRJkiRJkiRJkrSQWJwmSZIkSZIkSZIkTaPV7iwHDgMOBzYacRxJkiRJkiRJktYlNwPvAcrE+NhVow4jSZIkSZIkSZIkad1SStkVWAacV0pp9EP7qqpaBvwzsBdwC/DJuq5/2eQZkiRJkiRJkiRJkrRQWZwmSZIkSZIkSZIk9dFqdx4DvAPYadRZJEmSJEmSJElah10OvAH40MT42OpRh5EkSZIkSZIkSZK0diul7AhsAVxQSrmxydlVVQXwcOBRQAKnAt+v69oPBZQkSZIkSZIkSZK0zrA4TZIkSZIkSZIkSZqi1e7ck25h2oGjziJJkiRJkiRJkv5XB3j5xPjY90cdRJIkSZIkSZIkSdLap5TSArYFflNKubLp+VVVjQFPA5YCPwO+XNf1LU2fI0mSJEmSJEmSJEkLncVpkiRJkiRJkiRJ0qRWu7MhcDhwGLDBiONIkiRJkiRJkqTevgQcNjE+dsmog0iSJEmSJEmSJEla/EopWwD3BC4tpUw0Pb+qqh2AFwHrA6uA99d1fX3T50iSJEmSJEmSJEnSYmFxmiRJkiRJkiRJkgS02p0nAScBdx91FkmSJEmSJEmStEbXA28FTpgYH7tu1GEkSZIkSZIkSZIkLT6llOXArsCVpZTfNj2/qqo7AYcBGwA3AG+r6/qKps+RJEmSJEmSJEmSpMXG4jRJkiRJkiRJkiSt01rtTgW8E3jkqLNIkiRJkiRJkqRZ+wPwmonxsc+POogkSZIkSZIkSZKkxaGUEsAewE2llP9qen5VVRsALwTuBtwEvL+u6983fY4kSZIkSZIkSZIkLVYWp0mSJEmSJEmSJGmd1Gp3NgGOBA4F1htxHEmSJEmSJEmSND+nAy+eGB9r/EMNJUmSJEmSJEmSJK09Sik7A8uB80opq5ucXVXVUuDJwD7ArcDn6ro+u8kzJEmSJEmSJEmSJGltYHGaJEmSJEmSJEmS1jmtdudpwFuAbUedRZIkSZIkSZIkNeZm4CTgjRPjY9eNOowkSZIkSZIkSZKkhaOUcndgK+BXpZRGf55YVVUADwEOBAI4Dfh2Xdd+0J+kBSMi1gP2BO4N3IPuPXFjYBlwFfCXycclwJmZedloko5eRGwE7A3cF9gS2ALYnO7vplw7+bgU+A3wW+B3mXnrEHItp/s1HAPufLtcCVwzmeuyyUy/AX6bmTcNOtdCEBGPo1teOhsJXA9cTfc1cDlwDnBuZt44zzxPp/tam+q8zPzyfGav4dz9gEf02Lo6M08a1LnrkojYArg/cC/g7sCmwIbAjfzt3nAR0MnMVaPK2aSI2Al4ALA93fvOFsD6/O1++Bfgd3TvPRdn5pWjSSpJkiRJkqTFxuI0SZIkSZIkSZIkrTNa7c59gXcBfz/qLJIkSZIkSZIkaWAuAV4+MT52yqiDSJIkSZIkSZIkSRqtUspdgO2A35dSrmh6flVVuwLPpls8dA7wubqub276HA1eRJxO7/edjWfm6Q2f9VCg3WPre5n50BnOuAfdgpJ+rgN2ysz/nmW8fuedzh3/fq7KzC1mMeOh9P5z3+ZSupmvn3XA3uf9jm6pze2dk5ljs5ixAvhYE3lm6ImZ2djvO0TEdsBBwBOBfYANZvH0S4CfAV8GvjqXr0tEfJzuPXJY7jTXwp6IuDPdrM+gW5i2dBZPvw44C/g58EPg200VB0XEJsDTgBV0y9zWn8XTb6L736YzgR8D3xp0IV5EPAf4aJ/tUzPzcQM69/XAMQ2NuwX4BfAJ4LOZedUc8jwQ+AGwZMrWTcDemXn+vFPe8czNgV/S/b5nqkMy84NNnznl/A3oFtH1cyuwR2Ze0NB5nwf+qcfWhpl5QxNn3O6sewFPB55E9/4w9evaz2+BU4HPZOZPm8w0mWsC2GbK8o2ZOZt7fa+5ATwMeAHwcLoFkrNxMd37zpl074fnziHDzsB/zfZ58/DmzFw5xPMkSZIkSZJE9weskiRJkiRJkiRJ0lqt1e5sDrwReDH+jEySJEmSJEmSpLXdDsBXWu3OqcDLJsbHpvugOEmSJEmSJEmSJElroVLKpsBOwGWllLObnl9V1bbAS+kW2FwOvKuu62ubPkeah42AN9B9T91icdvr6sRRB1nsImJPYCXwFGZXAHZ7O0w+DgKujogvAe+cSwHOQhYRmwEnAM8Fls9xzEbA/pOPQ4FbI+KnwLGZ+fU55lqf7mv4UGCTOeZaH3jA5OPFQEZEBzg5Mz85x5lrsmKavX+IiG0GXd7WgGV0iwb3Ad4WEScAx2XmLTMdkJk/joiTgVdO2Vof+HhE7DubeTP0dnqXpn170KVpM7QUOJZu+diiEBF7AEfSzRxzGLEj3f+uvTQifgKUzDytwYiNi4jHACcD957HmHtNPv55cualwNcz8+D5J5QkSZIkSdLaxA+FlCRJkiRJkiRJ0lqr1e4E3TdZnADcZbRpJEmSJEmSJEnSkB0IHNBqd44DTpwYH7tp1IEkSZIkSZIkSZIkDVYpZT1gd+CvAypM2wx4Nd2SnBuBE+q6vrzpc6SGHBwRb8vMi0cdZBZeGxEfyMyrRh1kMYqILYDjgEOAJQ2O3gx4HvCciPgU8IbM/EOD80ciIh4OfBS4W8OjlwIPAvYDZl2cFhH3Az4J7NZwrgD2Ah45Ob/Z4RE7Ag+e5pJlwDOAtzV99gBtCBwNPCEinpiZv5/Fc19P9/eX7jNlfW/gNXRfq42IiEcCz+mx9VdgIZVVPTEi/i4zfzbqINOJiA2BNwKvYO7lk1PtC3wjIr4M/L/MnGhobiMmSyTfBTxrAOO3pft+/4X0b1GSJEmSJEkLQJM/yJAkSZIkSZIkSZIWjFa7szfwI7pvWrE0TZIkSZIkSZKkddOGwDHAua1254BRh5EkSZIkSZIkSZI0OKWU+wL3KaWcXUq5qMnZVVWtX1XVi4CjgPWA99Z1fbilaVrg1qNb/LKYbEm3UEizFBH3B84GXsTgPmt0CfBs4MKI2HNAZwxFRDwD+AbNl6bNS0QcAHyf5kvThmEF3XK2NV2zGO0FnBYRd57pEzLzeuC5wOoe20dGRCNf44jYFPhQn+3XzLLsbRiOH3WA6UTEDsAPgcNorjTt9p4MnBUR+w5g9pxExJbA6QymNE2SJEmSJEnqa9moA0iSJEmSJEmSJElNarU7WwHHAQczuDf3SJIkSZIkSZKkxaUCvt1qdz4PvHJifOy/Rx1IkiRJkiRJkiRJUjNKKTsBmwDnl1JuaXJ2VVVLgAOBh9AtPvkCcGZd19nkOdIA/UtEvDkzzx11kFl4eUS8MzMvG3WQaZwDdAYw95K5PCkiDgT+FVg+zWU3AqfRLeX6BfBb4ArgusnnbQbsCOxK9573SKDVZ9YGwJ3mknXSacDEPJ7fz00zuSgixoGP0b8U6Wbgm8DXgXOBi4G/AtcDW9At+NsOuP/k48HAXecTfDLXrsBXgI37XLKa7tfv3+n+G7wQuBq4lu7Xb0u6X7P7AQ8A9qP7NR24iAhmVrq0e0TsnZm/GHSmSc/PzA/324yIjel+TXcF9geeQ/8yvQr4EjA+08Mz84cR8U7g0Clby4GPRcQDM/PWmc7r4y3ADj3Wvwt8YJ6zB7DyQRAAACAASURBVOFhEfHwzPz2qINMFRG7AG1gm2kuuwL4MvBt4HxgFd3X4AbAXYCdgYcCTwJ26jPjrsDpEfHEzPx6I+HnKCKW0r3v7DXNZb+h+2//Z8AvgT/RvfesD2xF996zO937zt9NPgb1Hv9LgW8NYO6w7kmSJEmSJEm6HYvTJEmSJEmSJEmStFZotTtLgEOAY+n+grUkSZIkSZIkSdJU/ww8ptXuHAm8e2J8bL4fPCRJkiRJkiRJkiRpREop2wNbA78upVzT5OyqqgLYl27pRQCnA/9Z1/XqJs+RhiCANwGPG3WQWdgYeD3w0lEHmcYpmVlGHQIgIv6Rbmnaen0umQDeCnwoM6/uc811k48J4MfARybLdA4AXgY8ttHQcEJmnt7wzBmJiE2AT9D781gT+Cjw+szsV+z2p8nHhXQLlm4rDdsPOAh4KnMoUYuIJcAngU37XHIKcFhmXtxn/4rJx0XAD243936Tuf4JuOdsc83CQ4F7zPDaFSyQkqLMvJZu6dUfgW9FxDF0S86Oo/dr6qER8bjM/PdZHHM43RLWqSVaDwBeDZww6+CTIuJhwAt6bF0DPC8zF2rR63F0i8cWjIjYiW7ZXL/StMuBo4GPZOYNPfavpVtI+Vvg6xGxEngMcCLdYr6plgNfiYjHZuZ35pt/Hg6jW5bZy0XAqzLza332b6b7576EbpnopwEiYhu630MfRLdoMBrMe15mrmhwniRJkiRJkkZoyagDSJIkSZIkSZIkSfPVanf2Ac4E3oulaZIkSZIkSZIkaXqbAScDP2+1O/uOOowkSZIkSZIkSZKk2SmlbFVKGQNuKKWcPYDStHsDx9Mte7gQOLyu61MtTdMidmBE7DfqELP0goi4x6hDLHQRMQZ8lv6laR8Cqsx82zSlaT1l5q2Z+c3MPBDYG/jR/NIuGC8F7tZj/WbgGZl58DSlaT1l1w8y81Dg7sAzgbNmmeuf6P4997IyM584TWnadNnOyszDgXsDj6dbBDqIMq0VPdZWA70y/0tErD+ADPOWmbdk5lvpFuD1+3sqs5x5PfDcPvNKROwyq5CTImJj4MP0LqV6bWb+bi5zh+QBEfGkUYe4zWSh4ilAq88l3wR2z8z39ClNu4PJ+8J/AHsBb+9z2XLgixExyFLDviJiC7rFfr2cDuw9TWlaX5l5WWa+LzMPoFsa9wG65ZySJEmSJEnS/7Fs1AEkSZIkSZIkSZKkuWq1O5vRfRPiC4ElI44jSZIkSZIkSZIWlzHgR6125yPAayfGx64YdSBJkiRJkiRJkiRJ/ZVSNgbuA/yplNJpen5VVXcBDqVbYnE18Ka6rv/a9DnSgJ0P7N5j/Tjg74ecZaZ6ZV4feCPwrOHHWRwmS5O+DGzcY3s18MLM/FATZ2XmWRGxP/Bi4G1075OLTkQE3fej9nJ0Zn52vmdk5s3Ap4FPR8SWs3jqi/usfzgz39xArtXA14CvzTLXGk2WTj25x9bpwFeBd0xZ3wp4HN1/vwtSZp4SEe+j99flfhGxbWZeOot5Z0TEu+kW993ecuBjEbFfZt46y5jHAzv2WD8deN8sZw3SBcAu3LHg7diI+Ooc/tyD8F5gtz57nwaek5m3zGVwZt4EvDIifscdXwsAW9ItT9tnBH8XTwc267H+R+AJsy3c7CUzfwW8MCL6FbRJkiRJkiRpHeaHR0qSJEmSJEmSJGlRarU7TwF+RfdNB/7cS5IkSZIkSZIkzUUABwN1q915XqvdmfoBPZIkSZIkSZIkSZJGrJSytJQyBmxbSjm7lPKHJudXVbVJVVWvB147ufSWuq6PtjRNi9R3gHaP9YdExKOHHWaGPgH8usf60yOiVwmcut4M3LPP3iFNlabdJrveA+xLt1RnMdoL2KHH+mV0/z4blZlXzOS6iNgK2K/H1s3AykZDMfNcs/AUehf4fRL4HN0/x1QrGs4wCMfTLSHs5eFzmLcSuLjH+j7Aq2YzKCIeDPy/HlvXAs/LzJx9vIE5D/hCj/VdWADlmBHxSOCZfba/AayYa2na7WXmO4Fj+mzvDbxivmfMweP7rB+dmVc1edAA7juSJEmSJElaC/gBkpIkSZIkSZIkSVpUWu3O3VvtzqnAF4G7jjqPJEmSJEmSJElaK9wZ+DDwg1a7s8eow0iSJEmSJEmSJEnqKqXsBuxSSumUUnoVK81ZVVXrVVX1XOBoYFPgQ3VdH17X9UST50gj8Lo+68dFRAw1yczcAryhx/oS4NghZ1kUImIX4IV9tt+fmR8e1NmZ2aFbntZoieWQ7NNn/atNFCPNw98BvV6b7cz887DDzMGKHmvXAf+WmZfTLZ+a6h8iYpuBppqnzFxFt/Srl73mMO864HlAr1KzoyNi55nMiYgNgY/Q+9/M6zLzN7PNNgRvoHuvn6pExPJhh7lNRCwBTuqzfQXwrMy8tcEjC/CzPntHRsSWDZ41E3/XYy2BLw85hyRJkiRJktZRFqdJkiRJkiRJkiRpUWi1O8ta7c6rgQuAx446jyRJkiRJkiRJWis9CPhFq905qdXubDrqMJIkSZIkSZIkSdK6qpRyz1LKGPDrUsr5Tc6uqmpJVVX/ABwP7AJ8BVhZ1/WvmjxHGpXM/Cnw1R5bY8A/DTnOTH0R6PRYf3xE7DvsMItAAZb2WF8FHDbowzNzVWZePOhzBuCefdYvHGqKO1qoudYoIu4JPLjH1lcy86+T//tTPfaXAU8fWLDm/LzP+tZzGZaZ3wPe22NrA+Bjk0Vea3IscO8e698H3j2XXIOWmRfRLXubagfgRUOOc3tPAXbrs/fqyeK/xmTmarqll73K2DYFXtXkedOJiK2AzXts/TkzrxhWDkmSJEmSJK3bLE6TJEmSJEmSJEnSgtdqd/ah++aCE4GNRhxHkiRJkiRJkiSt3ZYBrwD+q9XuPHXUYSRJkiRJkiRJkqR1SSnlrqWUvYA/lVI6pZSbmppdVVVUVbU3cALwcOBHdAvTflDXdTZ1jrRAHAGs7rH+xohYNuwwa5KZCRzeZ/v4YWZZ6CJiW+DJfbbfkJnXDjPPItOrJAjgr33Wh2Wh5pqJFUD0WL99WdrXgCv7PHeh+1Of9TvPY+Zrgd/2WN8XeOV0T5wskjy0x9Z1wHMn76UL1RuB63usHx4Rmww7zKSX9Vn/CfCxQRyYmWcDH+izfUhErD+Ic3tYzPcdSZIkSZIkrSUsTpMkSZIkSZIkSdKC1Wp3Nmu1O++h+ybEPUedR5IkSZIkSZIkrVO2A77QandOa7U79x51GEmSJEmSJEmSJGltVkq502Rh2q2llLNLKVc3Ob+qqh3pli89Dfg9cERd1/9W1/WtTZ4jLRSZ+Uvg0z227g08d8hxZiQzvw58v8fWQyPikcPOs4A9B1jaY/1S4DNDzrLY3NJnfT4lWE1YqLmmFREBPLPH1n8D377t/2TmjcCXelx334i434DiNaVfget6cx04WW74PKBXydkxEVH1el5ELAc+Su/PEj48My+ea6ZhyMxLgXf12NqaNRTGDUJE3Ad4UJ/t9w64hO69fda3Ah4/wHNvr999Z6shnS9JkiRJkiSxbNQBJEmSJEmSJEmSpF5a7c5TgHcAdx11FkmSJEmSJEmStE57JHBeq905EThuYnzshlEHkiRJkiRJkiRJktYWpZQNgJ2Bv5RSzm56flVVW9Et49gAuAE4oa7rK5s+R1qgjgL+GVh/yvqREfHJzFyIP/9+HfDDHuvHRcS3Blxks1g8qc/6ZzPz5qEmWXz+3Gf9wUNNcUcLNdeajAP36LH+2cycWkz6SeD5Pa5dAZzVbKxG9SuRmtf3EpnZjoj3Ay+asrUB8LGI2D8zV0/ZK8AuPcb9gN6FZAvRm4FDgM2nrL8qIt6Tmf1eC4PQ7156NfDlQR6cmb+MiDOBB/TYfhK9iwab1u/verOI2DMzzxlCBkmSJEmSJK3jlow6gCRJkiRJkiRJknR7rXbn7q1251Tgi1iaJkmSJEmSJEmSFoblwBuAX7banUePOowkSZIkSZIkSZK02JVSlpRS9gDuXkrplFJ+3+T8qqo2rKrqMOBwup+59/a6ro+wNE3rksz8HfDBHlvbAS8dbpqZycwfAaf22NobOGjIcRaciGgBe/XZHmjRz1rikj7rj4iI3Yaa5P/ql2vniHjUUJPMzoo+65+aupCZPwB+0+Pap0XE1HLHheQ+fdb7fc1m4zXA73qsPxB4xe0XImJv4NU9rr0eeG6PkrUFKTOvAN7SY2szut+zDVO/19aXMvO6IZz/iT7rj4iIgX9edGZeC1zRZ/vQQZ8vSZIkSZIkgcVpkiRJkiRJkiRJWiBa7c6yVrvzauAC4LGjziNJkiRJkiRJktTDPYH/bLU7X261O9uOOowkSZIkSZIkSZK0GJVSdgZ2A84rpdRNzq6qallVVU8DjgG2Bj5e1/Xr6rpe1eQ50iJyLHBtj/WVEbH5sMPM0BFArxKgYyJi6bDDLDAPAqLH+jXAz4ecZTH6Xp/1pcC/RsSofhfkR8DNffY+ERG7DjPMTETEJsCTemydl5nn9Hnap3usbQUc2FiwBkXEcrqvuV5+Md/5mXkNcHCf7WMi4j6TOdYDPkb33+lUr8/MX883y5CdDFzWY/3FEbH9MAJExDJg3z7bZwwjwzTnbAXsPKQM/e6JKyLiJUPKIEmSJEmSpHWYxWmSJEmSJEmSJEkauVa7sw/dN+WcCGw04jiSJEmSJEmSJElr8iTggla788JWu9PrA8kkSZIkSZIkSZIkTVFKuXspZQz4bSnlvFJKNjW7qqqoquphwPHAXsB/ACvruj6vqTOkxSgzL6NbUjPVlsBhQ44zI5l5LvC5HlsVsGK4aRac+/VZ/3lm3jLUJItQZl4I9CuZ2hk4PyIOjYhNhxiLzLwWOL3P9jbAzyOiRMTWw0u1Rk8FNu6x/slpnvOpPusr5p1mMJ5H7/c83wKc1sQBmfkd4IM9tjYEPhoRS4DXA/ftcc2P6H1/X9Am/70f22NrA+CoIcXYefK8XoZVQnkBcEOfvbEhZTh1mr13R8QpEdHvvzuSJEmSJEnSvFmcJkmSJEmSJEmSpJFptTubtdqd99D95fw9R51HkiRJkiRJkiRpFjYH3gd8r9XuVKMOI0mSJEmSJEmSJC1UpZRtJgvTriqldEopNzY5v6qqPYATgMcAZwGvq+u6Xdd1Y8Vs0iL3FuCKHuuviIi7DDvMDB0J3Nxj/aiI6Fd2sy7Ytc/6BUNNsbidMM3enYC3A5dGxBcj4lkRca8FkGtDuoVSf4iIUyPikIjYNSJiSNl6WdFjbTXw2X5PyMyLgB/32Hr0QrsXRcT2dO9DvXw1My9v8LjDgEt6rO9H93eTXtdj7wbguZm5usEcw/RB4Hc91p8TEcP4Pax+99LrgF8N4Xwmyy7P7bPdL1/TPg2smmb/8cAvIqIzWd744IjYcEjZJEmSJEmStA5YNuoAkiRJkiRJkiRJWje12p2nACcD2446iyRJkiRJkiRJ0jw8GDin1e4cC7x5Ynys1we3SZIkSZIkSZIkSeucUspmwI7AZaWUTtPzq6q6G/BiYH3gUuC9dV1f3/Q50mKXmVdFxJuBN0/Z2hh4PfCy4aeaXmb+JiI+DLxoytZtr/uThp/q/zgqIo5qeOZzMvPja7jmbn3Wf9NwlkFrD6Dza8fM/N0Mrvsk8ELgAdNcswnwlMkHEXE58DPgTODnwE8z80/zSjtFZn43Ik4BnjDNZcuBx04+AK6KiDMnc50J/Cwz/9hkrl4i4p7A/j22vp2Zl67h6Z8EHjhlbRnwDEb/ugYgInYCvgJs02P7ZuCIJs/LzL9GxMHAN3tsv6DP096QmXWTOYYpM2+avId+YsrWUuAY4KkDjrB9n/VfZ+atAz779n4F/F2P9X75GjX5dTgM+PwaLt1z8nEUcEtEnMvf7jtnAucPscTvURHRdDnyBzLzhQ3PlCRJkiRJ0gxYnCZJkiRJkiRJkqSharU7dwfew9/emCFJkiRJkiRJkrTYLaf7oT1PabU7B0+Mj5056kCSJEmSJEmSJEnSqJRS1gd2Ba4qpZzT9PyqqrYAXk3353Q3AsfVdf3nps+R1jLvAl4ObDtl/ZCIOGmGhVPDdgzwbGCjKeuvi4gPZeZfR5Bp1KZ+/W5z2VBTLGKZeUtEPIFuEdp2M3za1vzfwrKMiAuA7wGnAV/PzJsbiPdM4IfAHjO8fnPg4ZMPACLi4slc3wK+lpnXNZBrqhVAr+a7T83guV8A3kG39PT2ns2Ii9MiYke6RWUvATbtc9krBlFYlpnfmiyLPHgGl/+EBVIyN0+fBl4D7DZl/aCIuF9mnjXAs/vdS68c4JmzOW+m96Z5y8wvRMSewOtm+JRlwP0mH4dMrl0ZEWcApwP/mpmXNB5UkiRJkiRJayWL0yRJkiRJkiRJkjQUrXZnGfAK4Chg4xHHkSRJkiRJkiRJGoQ9gJ+02p13Aq+fGB+7dtSBJEmSJEmSJEmSpGEppQSwO3BLKaXT9PyqqpbTLTS5O3AL8O66rn/X9DnS2igzr4+INwLvn7K1PlDoFiEtKJn53xHxTmDllK07A6+im3td06/M6S9DTbHIZealEbEv8CVg3zmMCLplT7sBLwYuj4jPAG+fT2FQZl4TEX8PfBJ43BzH3Gvy8Vzg6oj4InByZv5yrrluLyICeFaPrWuAr6zp+Zn5l4g4FXjSlK09BlSW9ZyI2H+a/Y2ALegWvk5XVpXAkZn5nibDTfEq4FHA3aa55gbgOZm5eoA5hiIzV0fEEcApU7YCOA74hwEe3+9eetUAz5zNef3yDURmHh4R/wOcCKw3hxFb0L1nPQ54a0R8l+73G1/OzGwuqSRJkiRJktY2S0YdQJIkSZIkSZIkSWu/VruzD/Bzur8wbWmaJEmSJEmSJElamy0BDgXOb7U7jxp1GEmSJEmSJEmSJGkYSin3Bu4LXFBK+a8mZ1dVtbSqqoOAN9EtE/lsXdcrLU2TZu0jwEU91p8ZEbsNO8wMnQhc2WP9lRGx9bDDLAAb9Fm/cagp1gKZuQp4CPBq4M/zHLc13d8VqSPiuIjYZB65rgQeDxwM/GGeuTabnHNORLy/odfMw+gWmE71b5l57QxnfKrP+rPnFmlaD5qc2+/xFOARTF+adjFwYGYeO4B8/yszrwaev4bLjsrMXw0yxzBl5leBn/TYelREPHSAR2/YZ32hFKf1yzcwmXky8EDgO/McFcABdIspfxwRD5xvNkmSJEmSJK29lo06gCRJkiRJkiRJktZerXZnM+B44IV0PyRUkiRJkiRJkiRpXXEP4ButdufTwKET42Pz/ZAtSZIkSZIkSZIkacEppdwN2Aq4sJRyXZOzq6oKYD+6BTIA3wa+Wdf16ibPkdYVmXlLRBwJfHbK1hLgWOCJw081vcz8S0ScCBw3ZWtT4HDgFcNPBcA5QKfhmb1K7aZa2md9sd0XTwMmGp55zWyfkJk3A2+NiA8ALwCeBewxjwwbAK8D/jEiHpeZv53LkMxM4CMR8Wn+VvD1oHnkWgocAjw2Ih6fmWfNY9aKPuv9ytB6+Q+6ZXVbTVl/WkQcNvl1WQjOAk4CvpSZNw3jwMw8LSI+Qe8SuV8AbxtGjiE7HPhuj/Xj6RZ5DUK/e+lQvs4zOK9fvoHKzF8AD4+Iv6d7T3wCsNE8Ru4DnBERr87MtzeREbgU+FZDs27z44bnSZIkSZIkaYYsTpMkSZIkSZIkSdJAtNqdpwAnA9uOOoskSZIkSZIkSdIIPQN4VKvdecXE+NhnRh1GkiRJkiRJkiRJakIp5c7AdsAfSil/WLXyjN1XrTyj3v6EBzdSdlJV1c50y1mWAecDn6nreqEUqUiL2eeB1wBjU9afEBH7ZOZPR5BpTd4BvAxoTVl/UUS8PTMvGUGmUzKzjODcG+hdYrP+sIPM0wmZefqoQ9wmM/9Kt5DqbRFxX+AxwN/TLe/cbA4jdwPOjIj9M/NX88h1I/BB4IMRcS/gwMlcD+GOpWMzsT3dEqNHZ+b3Z/vkiNgUeFKPrT/Su/iqp8y8OSI+D7xkytad6f4ZvzLbbANyX7rFT6cw3EKtn9C7OO3nmXnrEHMMRWa2I+KbwCOnbO0bEf+YmV8bwLE39FnffABnTaffedcPNcUUmfk94HsRsQnd1+Q43XtPNYdxS4GTImK7zDysgXjnZeaKBuZIkiRJkiRpAVgy6gCSJEmSJEmSJElau7Tanbu12p1/B76IpWmSJEmSJEmSJEkAWwOfbrU7/9lqd3YYdRhJkiRJkiRJkiRprkopm5RSxoD1SynnHHzDARutWnnGx4BzgEPmO7+qqlZVVccBBwN/BY6q6/rjlqZJzcjMBI7os33cMLPMVGZeBxzTY2s5cNSQ44xavzKdjYeaYi2Wmedl5psz8zHAlsAedIs83wn8ELhxhqO2Ar4yWTbWRK6LM/Mdmfkkur+HUgFPA95Kt7Ts2hmO2gj4UkRsN4cYT6V3cd9nMnP1LGd9qs/6ilnOGaT1gJfSLZvbZtRh1nKHA9lj/U0RMYjPTr6uz7rFabeTmddk5ucz85DM3Bm4C/Bout9HfBlYNYtxr4qIZwwipyRJkiRJkhYvi9MkSZIkSZIkSZLUmFa78wLgfODAUWeRJEmSJEmSJElagB4N/LLV7ry81e74vh5JkiRJkiRJkiQtGqWUZaWUPYG7lFI6B99wwDWrVp5xPHAh3ZKTJcCRq1aeMaeCmKqqNq2q6mjgsMmlE+u6flNd1zMtgpE0Q5n5n8APemw9LCIeMew8M/Qh4Dc91p8dETsPO8wI/U+fdUudBiAzb50sUvtEZr48M/cHtgAeDnwA+MsaRuwMHD2AXJmZF2bm5zLz1Zl5AHAnYD/gJOC/1zDiLsC75nD0ij7r/UrQ+srMn9L9HmKqx0TEXWY7bxrPz8zo9aBbArcd8EjgzcClfWbsBZzWVAme7igzf0G3iGuq3YGnD+DIy/usD7s4bYs+65cNNcUMZeblmfmNzDwuMw/KzLsBOwEvB342gxHvi4itBptSkiRJkiRJi4lvsJQkSZIkSZIkSdK8tdqdHVvtzrfpvtFjs1HnkSRJkiRJkiRJWsA2AU4Gfthqd3YbdRhJkiRJkiRJkiRpTUopuwJVKeWcg2844A+rVp7xMuBiYCWw4e0u3Rp4zWxmV1W1flVVLwCOApYDH6jr+vC6rvuVA0lqxuv6rB831BQzlJk3071PTLUUOHbIcUZpVZ/17YeaYh2WmTdk5ncy84XADsARwPXTPOWQiNh6CLluzswfZeargHsALwGumOYpT4iI+850fkTcC9i/x9bZmXn+rML+Ta/CtWUMpijrDjLz+sy8NDO/lZkr6RZAva3P5XsCHx1GrnXY64Fbe6wfHRHrNXxWv3vpdg2fsybb9ln/41BTzENmXpyZ78zMfYCHMH2B2ibAocNJJkmSJEmSpMXA4jRJkiRJkiRJkiTNWavdiVa78zLgPOCAUeeRJEmSJEmSJElaRPYFzm61O29stTvLRx1GkiRJkiRJkiRJmqqUcs9Syh7AhaWUX65aecZTgf8C3gHcuc/TXrlq5Rl3XdPsqqqWVFV1IN2Spp2AfwVeV9f1rxuKL81W9llffwBn9fsZcb8MjcvMHwD/0WPr/hHx5GHlmKXP0n0v41RPjoj7DzvMiFzUZ32XoaYQAJl5TWYeB+wDXNrnso0YUhHYbTLzpsx8L7AXcEGfywJ43izGruiz3qv8bKY+Re/7Xr+zBmqySO0w4NV9LjkoIp41zEzrksysgY/32NoReEHDx13cZ327iNim4bOmc78+6/3yLWiZeQawH/D+aS57/pDiSJIkSZIkaRFYNuoAkiRJkiRJkiRJWpxa7c59gI8A+486iyRJkiRJkiRJ0iK1HvAG4KBWu/P8ifGxH446kCRJkiRJkiRJklRK2RbYGri4lPKbVSvPePCqlWe8hW4xzJr8BNi432ZVVQE8ADgIWAJ8D/iPuq5Xzz+5NC839VnfZABn9Zt54wDOms4RwGPoFijd3rERcUpm3jrkPNPKzNURcQTwtR7bxwOPGHKkUej0WR8bagr9H5l5XkT8I/BTYGmPSx4GnDzcVJCZl0TEo4Fzgc17XPKwmcyJiACe2Wd7PCL2nGNEgGu54z1xj4jYKzPPnsfcOcvMt0bE7sCze2y/PSJOzcwrhp1rHXE08AzuWDD6+oj4eGZe29A550yzd396F4s2KiK2A1p9tkfyb78JmXlLRLwY2IHu9xhTbRMRu2Zmv1JHSZIkSZIkrUMsTpMkSZIkSZIkSdKstNqdpcAr6f7y+YYjjiNJkiRJkiRJkrQ22AU4o9XuvB9YOTE+dvWoA0mSJEmSJEmSJGndU0rZErgb8MdSyjmrVp6x86qVZ7wZ+McZPP1c4LXbn/Dgb/S7oKqqnYCD6X4G3kXAR+u67ldWJQ3b9X3WB1GctuksMwxEZp4TEZ8H/mXK1s50C4M+Osw8M5GZ/x4RPwIeNGXr4RHxsMz87ihyDdGZfdbvERE7ZOYlQ02j/5WZv4iITwEremw/cMhx/tdkedrbgdJje/eI2CQzr1nDmIcBd++z97j55JvGCkZbHvUy4OHAdlPWtwTeCPy/oSdaB2TmHyLivcArpmy1gJcDxzV0zpUR8Wvg3j22H8AQitPoFrT1cgv9SzIXhczMiHgV8GjuWM4K3XuixWmSJEmSJEliyagDSJIkSZIkSZIkafFotTu7AT8CTsTSNEmSJEmSJEmSpCYF8CLgl612Z1AfKiVJkiRJkiRJkiTdQSllo1LKnsBGpZRzDr7hgGWrVp7xAeB8/j97dx4n2XT/f/z1mcXYRjCGRltiK8Qytvj+QmMyEZKQxZIIQksmviEkYh1iucTSQSKJkES+llhCxBIJkRBpNJFYm7EVMrbB2HeGWT6/P84dWs09td6q3t7Px6MeyZxz7zmf7q576lbpPu/KoWlPEcJNNoiFphUKhfGFQuFE4DvA+8BxhYUhiQAAIABJREFUxWLx1wpNkwHmhUj7Uk2YKzbm802Yq5KjgFkZ7YmZjWl1MVU6PNKeS6DOANdL/HmyXSsLkUyXRtrHmdmollbyUbG6DFimivM78yularua2eh+mBcAd3+D+cO75tnbzD7eynqGmROBNzPaDzGzJXKc5/pI+845zlFObJ7bqggzHPDc/WFgaqS7rZW1iIiIiIiIiIjIwKXgNBEREREREREREREREamorbt3VFt371HA3cAn+7seERERERERERERERGRIawd+HNbd++lbd291WxOJSIiIiIiIiIiIiIiIlKXJElGJEmyLrB8Gpj26vQpPQnwKLA3MLLM6a8ChwCF9q6O37V3dcwtPaBQKCxSKBQOBw5Lm35SLBaPLhaLb+T7lYjkYnqkfe0mzBUb85kmzFWWu/8XODujawVgnxaXUxV3vxnICmrc1My+3Op6WsndHbgm0r1rK2uRTHdH2g1YspWF9OXuDwEzI93jyp1rZmOBHXIvqrKl6OcwQHf/I3BHRtdo4OgWlzNsuPtLwE8yuhbnw3vKPFwdaV/bzDbNcZ75mNlixK+r2Bo/GMXWxLLrjoiIiIiIiIiIDB8KThMREREREREREREREZGy2rp7NyD8Yv9xwAL9XI6IiIiIiIiIiIiIiMhwsTPwUFt37zf7uxAREREREREREREREREZepIkWRNYC7h/8sxJj0+f0vMd4DHgGGDRMqe+B5wKrNre1XFqe1fHfEEshUJhVKFQ2AM4FvgYcE6xWDyiWCw+l/sXIpKfByPtn2jCXLExH2jCXNU4Dng3o/2INDRpIDoC8Iz2E8xsqO+z+btI+2ZmtnFLK5FSr5TpKxdG2gqx2irV9VVg4Zxrqdae/TRvX0dE2nc3s1VaWsnw8lPgpYz275nZcjnNcT0wI9LX7N/X+jqwUEb7HODCJs/dSvWuOyIiIiIiIiIiMkwM9f+gIyIiIiIiIiIiIiIiInVq6+5doK2793jgdmBCf9cjIiIiIiIiIiIiIiIyDC0BnN3W3fuPtu5ebbYkIiIiIiIiIiIiIiIiDUuSZOUkSdYDpiVJ8sDkmZO+CEwFfgW0lTl1LnA+sEZ7V8ch7V0dr5YeUCgUrFAofBY4CVgXuAo4vFgsxgKpRAaSuyLtE8ysXJhgTcxsMWC9SPfdec1TC3d/Djg9o2s8cGCLy6mKu98D/DGja23gGy0up6Xc/WbgoUj3j1pZi8xnyTJ9b7SsimxLRNpfr3DeXpH2Nd3d8noA/8mY4/NmNr7qr7AJ3P0fwK0ZXaOAI1tczrDh7m8CJ2Z0LQQcldMcs4FzI92dZrZWHvOUSu8pYs+da9z9mWbM209ia2KldUdERERERERERIaJUf1dgIiIiIiIiIiIiIiIiAw8bd29nyT8svfa/V2LiIiIiIiIiIiIiIiIMAm4r6279zDgzBkTJ3h/FyQiIiIiIiIiIiIiIiKDS5IkbcAywONJkjwxfUrPptOn9JwCdFRx+t+Aw9q7Ou6LHVAoFDYAdgFGEsJPrigWi3NyKF0aZGZjgN/UcepsQtDP6+njUeDuNGRryHH3x81sGrBKSdeCwBeB3+c01ZfTMUtNc/cncpqjHl3A3sDiJe0HmdkZkXNGmdl+wArAIoRAm3eBt4CngceAu9z9peaUzJHADsy/r+axZnZxPQOa2enA2D5Nq0UO/bKZrZz+/znAm4Tr5A1gGuFaebKeGqr0I7Kfk9ua2Y7ufnkT5wbAzBZ293eaPc8gs3qk/UV3f7ullfRhZu2E6zPLPmb2IvAqMINwzU5Lz1sN2CzjnHvcvZhzmRcDm5a0jQZ2A36W81y1Oha4LqN9jzQM860axnJgJh++vr4E3Afc6+7vNlpoHsxsFLA+sCbhNXFJwhrvwNvAK8B/gYeB+9y9Wfd7ZwIHACuWtH/LzE7NaY7TgO8Rvr6+FgB+Y2Zbunvev6d1HNAe6Tsh57k+kL5mdWZ0PeruF+Uw/ijgh4D1aZ4UOfyJBqZa1cySkrbZwAlN+FnlzsxGAocCYzK6r0qDYZs19zeAVTO6et39T82adygxs9UJAeGrEt5bL0J4rXqbsK4/TnjPdNdguUcys6WBfTO6HnH3vN7/DFlmtgSwCeE1cwnCe6mxhNf6t/nwfdHjhPd7T7eorkWBjYFPEF7HFwcWA2b1qeuZtK7HgSfcfW4rahOR2pnZUoS1Zn2yP0+6zt3/1eKalgS2B7YG1iF8LjSWcF827zPEu4C/Av9s4nsGERERGQIUnCYiIiIiIiIiIiIiIiIfaOvuXYjwBzMHEP5IUURERERERERERERERAaGRYBfAl9p6+791oyJE5q5wZqIiIiIiIiIiIiIiIgMEUmSfAxYCZiRJMm906f0rDZ9Ss/ZwE5VnH4XcGh7V8c/YwcUCoWVgO8QNox/GvhNsVicmUPpmdLQh8frOHXexr2vEcJh7gfuAP7j7nflVV85ZjaasDn5+Mghq7v7Y02YejSwZ16DmdlzwJXA/+UZ7pAGcJ2e0XWIu+cSkGJmBwOnRLpfB65l/uA0gG9RY3BamcC6bSOnvGtm59UwxaKR9s+WGWemu38nq8PdXzWzU5g/tGUscERkvEXI/pl9hJk9CPwJeKTSsbVw90fN7Fzg2yVd89alenwdGFfFceunjygzexm4Bjjb3W+us56scbej/PPxMjMr012zb7v7//WZfzRwFvA74MY+7bFrOEt3WuMsQrDEe4S1+fn08ShpKBPNDWbCzF4i+2c+vo7Qv69E2u9J54p9j85w9/1qnKssM/sY8CVgR8Jm9jHzzZs+d+8oc07FYMIanw/lnGZmp1Vx3Hk5zJXJ3a83s1uZP0RuJOH7m4c5ZnYvcD79sFdwGrDyFUII7hbEX2NKvWFmNxLWpL/nWZO7v2dmxwJnl3SNJvwtfMy7GWvgee6+V8YcL6bPryMzxukghAnFwkMBMLOfAd8vd0yVpgPbmdmqwL3AQzkHgb0BHM1Hg80AngMaDk4DNgKSKo9t5P5xNeCYkra73P34Bsb8QHotzGD+MD0I7yfa3f35esd39zlmNoL5vwaAXcxsgrvn/l7KzDYjrJMjSrreAzbIcZ71gR/kNV5Oet29rgDONOhuEiHEcxtCWFo1ZpnZ7cClwCXu/kI987fI0mQ/H68hv+DoiszsTsI60grPuHsswLKi9DOJbwM7Ew/NjZ37KnBn+rgZuCmv4FQzWwbYC9iVEJhWer2X85aZ3U24/7sVuMHd38ijrkrM7GvA51oxVw0ucfe/lTaWeZ7W876hrPQ9318yunJ/39Bnzp8TAmWzHO/uRzVp3ssof0+d29xlvq8fec/bn9J7kY0IQWnzHh+vcNpbQEuC08xsPCFYupPscO7RaXsb4X76AOBxM+sifI44YEIa0+/1my2YquIakQZDH9SCWuap6jPoKq7PvI1299l95j+Gys//Vkvc/Yn+LkJEZKhRcJqIiIiIiIiIiIiIiIgA0Nbd20H45fGafjlPREREREREREREREREWmoSMLWtu/fgGRMnnNXfxYiIiIiIiIiIiIiIiMjAlCTJGGBN4NUkSe6bPqVnqelTen7BhyFn5UwDfgj8ob2rIzOwoVAoLEnY0HUMYcP944vF4mu5fQH5G0UIxpkXjrMxYZNfzOxhQsDVue7+ehNr2I54aBqEcLOmbESds2UJQSL7mlkPMNndcw3EagYzS8gOBQB4CfgsIcRpl4z+T5vZDu5+RQ1T1hpY94n00ai10keWtykfKPZzYH/CBtd9fRdoJLhq7fTRDMcC3wAWLGn/YZPmq8U4YA9gDzObSrhWbu/nmhpiZisQQjQ2JwSnNWp0+hgLLEX237e+aWb/Aq4CLm8kfMTMvgDMyQpCaJSZrQTsHem+rsLpbWa2C3BpoxvJm9nywMHAZKoPvyo1jnjIowN/qHPcwexYKv8cGzES2DB9zK5wbG7MbDFCyNH3gSXqGGIx4IvpoxnBQL8DDiHc0/a1C/BQDePsZGb7ufvbGX0nAF8je/35mZlNc/dra5irXu189D7wZTO7GbgC+HOjATbu/oqZ3Q+sW9K1rJmtlkN47xZVHvcCIRguTzflONbOZIemQXg/sTvwkwbn+DEhqLA0fKcAHE9Yw3NjZgsC55AdopS4ey3XUiUrkGNgc06WAmoKTkvD7fYghAfXs/fGaELY5mbAyWZ2DnCCuz9Tx1gyQJhZO/ALQjBtLaFkfS1BCLTdGjgcmGlmNwGHuvt9dda1BHAq4T1Rpc96YhYlrONbED7nmZ3efyfu3l3nmNXahIG3btwP5P5+YSBLw7G/XuaQPczs6JxDXat1gJmdPsBDKBtiZpMJrxmbED7PqXeNaSoz+yJwLrBkjad+nPC5655mtrO7P5t7cTJUbU/rglWr9Uvgif4uQkRkqBmQNz8iIiIiIiIiIiIiIiLSOm3dvYu2dff+kvBLwQpNExERERERERERERERGfjGAr9p6+79e1t3b3t/FyMiIiIiIiIiIiIiIiIDR5IkliTJOsBKSZLcO3nmpBenT+k5AvgvIRCp3EbaLxGCM9Zq7+q4JCs0rVAoLFgoFA4kbCI/Avh5sVj84QAPTatkTeA04EEz26aJ83RW6N/DzKyJ8zdDB3Cvmf1vfxdSjpn9lHho2jPAFu5+j7vfD/w5ctwZZlYa3DKkpIEyx2d0LQAs1OJyqpIGUPwyo2vp9DFQrAv8y8yO7e9C6mFmI8zs24Swm81bPP1YYBvgTOBZM7vMzDatc6y1gGvN7LY813szWxy4hOygslmEsLlyFgEuBqaa2dfSwJZaaxhlZocBReCASC15uNfdn2rS2AOWu18P3Nqi6Ua1YhIz+xIhfCyhvtC0Urmvue4+Bzgyo8uoLZBzUWCnyBwzCQFJ72d0jwL+ZGa71jBXXsYRwrUuAJ43s9/mcB8SCxg7LQ3eacSWVR53fqMBkRluzHGszgb7K3L32cBeZD/nfmBm/9PoHCWOA9bIaL8DOCXnuQY9M1sH+BchGCaPvTfGAPsAD5nZfoPw/Z4AZvZN4AHCupznnv4LEu5z6wqZNrPtgAeBb1J/aFqWUYQQtXrvuWXw2Q4YX6Z/ReDTLaql1KIMjGD0Zuoi3GN8ggGaG2Jm3wX+RO2haX19CrjTzAr5VCUiIiJDxYC8ARIREREREREREREREZHWaOvunQRMBb5L+CVxERERERERERERERERGTw+C9zf1t27V38XIiIiIiIiIiIiIiIiIv0vSZI1CJvsPjh55qTHpk/p2Qt4FDgBWKzMqe+kx6za3tXxi/aujvk28S8UCiMLhcIuhFClZYALisXi4cVi8encv5D+sxzwNzNL8h7YzMYDn6twWH9uRN2IBYFfmdke/V1IqTTs6SzgB5FDpgEd7v5Qn7bDgJkZx7YBPWY2KecyB5qzgMf7u4gadQFv9HcRVRgJHG1mR/V3ITXaELiT8NzII1ypESOBHYF/m9mVZrZSneP8D2G9n0qDoYBpwM0t6ZhZfuvuz1U53NqEALbHzOwYM/t4lTUsTwgO6iKEsDXT+ma2e5PnGKgGZfBhKTMbaWY/IQQfLNff9VTi7pcT1qBGdZaZ49+Ev7XPsgBwkZmdbWb9Fci5IDAZeMDMzjKzcXWOEwtO2w542szOM7OJtQY7pWGPm1Vx6NvAT2oZuwpzCWtww9I1t6PCYeuY2UaNzuXuU8kOqx0BnGtmCzY6B4CZfRI4MKPrfWCvNJxQUmlI4u00JyxqLHA6cJmZNSvcVJrAzI4Hzqb8ZyotZ2Z7A1cR3qeKNKozp2Oa5TsNvPeTBpnZboTXsNg94jtAD+G97GXAPUDsHmNZ4B9mNuDfh4iIiEjrjOrvAkRERERERERERERERKT12rp7FyP8YvHk/q5FREREREREREREREREGvIx4Jy27t4dgL1nTJxQ7WZbIiIiIiIiIiIiIiIiMkQkSbICIczmkSRJZk6f0vM54MfAuhVOnQOcCxzT3tXxbNYBhULBgC2BL6RNfwNuKBaLnkvx+XmeUFvMaGBJYGVgzQpjHWNmL7r7GTnVBrB7WkMlncANOc5bzgPuvk6s08xGAYsTQlU2Bb4CbEv2RskGnG1mD7p7HuEmDUvrvwDYJXLIg8DW7v6R5767P2xmU4CfZZyzFGGD5+uBXwI3unsssGtsfZX3L3efZWYXA0dUcfh7wNeABwjX4DvAwoSNsD8BTAR2Sv9dzvJ1Fwy4+8tmdipwXCPj1OheoLfPvxcgBHAtBbQDKxHfVPw4M5sIPJXR95S7H51noam5wBPp43lCYErMSD78OlYB9mlCPc8C76b/f0Q65xjC82eRtK2SLwPbmdlthBBEgOvc/fc11BFdA8sxs48BnyWs7dsT/1k/TXXXUqmPAwnh9egW4Brgn8B97v5eSS1rA/+g8nXW11vAp4CHCPvSLkoI71wD2Jzwta0eOddoLKDjTsKaETOJ8Nwr1U32NTNP08MT3f16M7uVygFRh7j7qbFOM1uY8PpaSMfai3CtNZ2ZjQYuJVw/MXOB64C/En5ejwGvE372HwNWAzYhhG1NIv78z9MRaU2N2NLMVnb3J7I63f3/zGxJwj10lm8CO5vZ+cCFwB0VQqemEcKGy4UZPg1MJ1y/K1J57RsBfBv4spnF7m/KublM3yLAnunjSTO7grC23O7uL8VOSkPTdiI8pys51N1n1FBvNV4DTqsx6y3maap7PncCd+Uw30mE++sNStrXJNzTHNrI4Ga2AOG93siM7mPdvdxaPOyY2aHEr/957iEEVd0CFIGXgVmE19GVgfWBbYAvEe5psuwArGRmW7v7q41XPuRdQnjPkadXqj3QzL4D/LDMIW8Bfya9TyOsI28S7rWX5MPPIDYBNiaEM1azXlaq6wvAr4i/brxH+Hzkb8BUwmvSm4SA8CXSutrTmjZJ6+qvcFDpZ2Y2HvhcFYfuYGb7uvubza4pwwKEEOPOfph7WDOztQgh6ln3SK8BxwDnuPtbJectCxwEHMD89yLthGDiSe4+N/+qG/Ya4fU+LzMbOPdG4Mmc6uir0ffPVxPug/I2EJ8PIiLSAgpOExERERERERERERERGWbauns/D/yG7D8cEBERERERERERERERkcFpO+CBtu7e782YOOHC/i5GREREREREREREREREmi9JkvGEoIWnkiR5evqUng2nT+k5mRBiUclVwOHtXR0PxQ4oFArrAN8gbHB7D/CHYrE4O4fSm+Fhd++s5sB0U+hO4EDi4S+/MLNb3b030l+rPas8rj83ov4Id58NvJQ+7gN+a2brAb8nhGKVGkUIG6jm+ddUZjYG+CMh0CjL3cA2sSAQd/+5ma0OfDdy/tbpY46ZPQi8QNgw2IFxhE3ns75HpX7p7vtHvoZTCZtMlzrE3U81s5WBxzP6f+7uB1QxdyYz+xRhY+tqzHT30s2k30wfjwBXmtmBwNeBE4n/TeM+Znauuz9YT82p04D9aN2G/+unj3pNjLTfC9QbnNYLTIj0jSAEM61CeJ4+SXj+vEwIMBsDLEYI7FqF6oIeGwnQXK6Bc/saRQh66Ej//RphjcrDLWb2OCEw6n1CKMpiwKqEAIxKXge2d/fXG6jB+OjXN9vMphECxF4BFiQEWi5Qw5jvAzu6+9R5YxI2cn+JsDZeYmaTgd82UHc5f6gQKrYbIZSq1BvlXufN7MgcaqvGsTQY4OXu7xCCJp8Fus3sROB/gZ8SfqZNkQZcXUI8NG0u8DsgcfdYSN0L6eNfwM/NbBVCwNNuZabeqL6KP5SG1v0T+HQDwxjhfuzYMvOcbGZvE8JTs/ZsHku4N/gu8GZ6DzAuMlylMLzTgQPmhUWY2UKEMMetCOElWxEP8RpPeB6+XWGOj3D3F8zsIWCtCoeuBPwgfWBmzxKCN2cQnrujCOvh0sDaxAOiSv29lnqrtCTV32dXUm0oxdfN7CB3LxdCWpG7zzazTkJAYenr7oFmdrm7/6eBKY4h/HxK3QWc3MC4Ue5+NQ2EKZrZnWSvGZs0M5zZzA6gfGjazcBh7v7vSP9rhPuwXuB3acDqD4BDyL4+NgKuM7Ot3L2m63gY2r9ceGMzmdlqhNfmLDOBU4Efl4YF9fF8+ngIuDYdcwHC+8idCCF6i9VR1xLAOWSHps0h7CVzTJnv24vpo0ga2p7eI2yR1rUzLQxRc/eDgYPrOdfMFiW89yz1trsv2lBhw8vuVPf+b2Hgq8DZzS0n6htmdnKDnxsMNs8Ad/R5fBI4vsU1/Jbs17LHgc+4+7SMPtz9OeBgM7uWEDBZOsZWwN7Ar/MrNTfPVPsZcwuc4e6X9XcRGY5t5r3ZPO6+cb3nmtl2wF8yuq5x9+3qr0pERJpBwWkiIiIiIiIiIiIiIiLDRFt375LAzwm/tCQiIiIiIiIiIiIiIiJDzxLABW3dvTsC/ztj4oQX+rsgERERERERERERERERyV+SJGMJ4TYvJEly3/QpPStNn9LzS2BXKm9UfxtwaHtXxy2xAwqFwvKEQIgFCBt9n1EsFt/Jp/r+5+4vAqeY2TnAxYSNy0uNAE4iBFc0xMw2IDtg6RFgjZK2/t6Iuix3v8/M/ocQmLJuxiGfNrMOd+9pcWkfMLNFCMGAsQC3W4AvuPsb5cZx9/3M7DXgCOLX1Uiyvw+VOHCCux9Vx7lNY2btwJVUH4BSURrAd4GZXUX4uWyVcdgiwFVmtom7v1bnPG+Z2QmEv6Ecrm4lBBj9mvJhB0YI/lq5znmeAxLCtTSUFdJHPaYBX3H3+3KsB8Iesmsw/2tHtV4Evubu3RWO66xz/DxcRQjzW6ik/fNmNj59De83aYDXrcBmOY45F/iVmT0C/I3m7RV8PCGkJcvzwG7ufkMtA6ZBCbub2cXA+YQQq1Krmdl+7v7Lmqqd3xFALLSo1EzC832FkvY9zOw4d48GP7r7GWb2AOHrKT2/r7HAplXW09cbwPfd/bySed/lw1CMU8xsRULI797Mfz1AuAepOXAHuInKwWmlliOfwMstgf/mME6zrJTRlnW/Po4Qznt5oxOm99YnEF5X+xoJnGtmG7j7e7WOm77/ODSj632gM70/E8DMtgV+EumeDRzs7jXdX6ahqUm6Nl4KrJdx2MbAeYSQKhmYjiV7/X0N2M7db611wDRw8RrgGjP7HvAt4Hs1DnMw2ff67wFfd/cr66hrLnAjcKOZHUQIRK07jFsGnawA0ucJz//Se41O+u/zqhGUv58d7F4mhKl+EJSWho99wMzqfX9aFzPbmez3PW8Cn42FpvXl7jeY2a7AnzK6jzezC8sEUIqIiMgwkZUKLSIiIiIiIiIiIiIiIkNMW3fvV4AHUGiaiIiIiIiIiIiIiIjIcPBl4IG27t6v9nchIiIiIiIiIiIiIiIikp8kSUYnSbIeMC5Jkvsmz5z03vQpPacCRcLG1uVC0x4Bdmzv6vhULDStUCgsVigUjgd+QAh2OqlYLJ4ylELT+nL3l4EvEjYmzrKtmW2Yw1SdkfY9gazNgWPHDwjphsZfBeZGDtm+heV8hJktDlxPPDTt78A2lULT5nH3I4FtgcfyqRDSsbYZgKFpRggSLBe4Vbf0e35smUNWA37b4DS/Bp5scIxBLQ1KWAM4Dch77X4JOAZY3d3Pcvc5OY+fh9Uq9F9HCEN6pUnzvw+cCKxTY2jaC4Tn73OVDqzTXOA3QKFSaJqZrUb25vizCEFUTZW+xlyd0TWacK8zEJRby+qWhpadXOaQJeod28w+Cxwe6X4C2KzW0LS+3P0a4DNlDvmpmU2od/x0jv+QHbiQ5c+EQKJSqwBbVDHXjcDahLV0ZpVzVjIX+AOwdmloWqSGp9z9AGAdQthZXvIcq1YVv/cDjANfJ6x/pTpznOdE4N6M9rWoY70xs9HAuWSHMP7I3e+vdcyhysyWAS4ie4/2mcCXag1N68vdi0AH8bDZnczsu/WOL81jZksRD7XrrCc0rZS7v+nuPyPcv15bZV2jgW9Hug+rJzQto6733P0cd1+PcP8oQ1gatLl+RtdFZAeEbm5mqza3qg9kvV59xczqCa4d6DZw96XcfVt3P8rd/1wamtZPpkTaD3P3qj8nc/erCO/DS40jhASLiIjIMKfgNBERERERERERERERkSGsrbt3ibbu3ouAK4C2/q5HREREREREREREREREWmYp4A9t3b2XtnX3LtXfxYiIiIiIiIiIiIiIiEhjkiRZG1g1DUx7bvqUnoOA/wIHAWPKnDoD2Af4RHtXxxVZBxQKhTGFQmFf4GhgJHBmsVj8YbFYfDnfr2LgcfeZhOADjxzyuUbGTzc23zWjq9fd/03/b0RdF3d/mOzaoXxwStOY2XigG/h/kUOuAL7o7jWFSbn7dYTwlMnAXQ2UeHc6xtrufn0D4zTLPsDm/VzDTmb25XpPdvf3gSS/cgYnd3/d3Q8EViQEJdUS4FVqFiGAaEdgOXc/zt3fzqHMZtnazJaNdbr7fe6+J7AMYa36KTA7h3kfJYTKreHuP3T3d2s8/0133wdYHvgUIUTnFhoPbJoOnAKs6+7fcfdXqzinM9L+V2A94D8N1lSNiyPtnWXOuZkQMFT6uDvXyoB0DT+IKkNOavQTskOaIDw/amZmixAPPnkV2Nbd/1vP2CUeKtM3Gvg/MxvZ4BxHEg9u7et8ssMZoMrAK3d/K11LVwaOJwTM1eNVwvd/XXffxd2fqeVkd59GCIQ9q875S8WC014EriQEOTbqSUI48bSS9i1zGLuVbnL3uwnrX6lt09Cthrn7LMLzMuv16GAz26TGIY8gOwTnHqCrxrGGutOBJSN9ne6e9bOvSRoevD3xNfIkM1uh0Xkkd58nvHaVujkNAMqNu89199erPPz/AeMz2p8gPJ9zVeW9owxunZH2hu+lcnBkpP3EFs3fMu7+dH/XUMrMPgVsmNE1jfruS48k+15HAaIiIiKSmfwuIiIiIiIiIiIiIiIiQ0Bbd+/WwLnU+YvwIiIiIiIiIiJTo511AAAgAElEQVQiIiIiMiTsDGzZ1t37nRkTJ1zZ38WIiIiIiIiIiIiIiIhIbZIkWRVYGHhw8sxJc6dP6dmNEN6wcoVT3yKEpfykvasjM+SmUCiMIIQabE4IobgEuKtYLMZCxIYkd3/AzK4Btsvo3ho4oYHhtwOWymi/IP3f84E9M/o7gaMamLcV/kr475Gl1jezEe5eTbBJLsxseeAfwJqRQ84Hvunuc+oZPw20OBs428xWBrYBNgbWAlYgBC4slB4+E3iZEFj0EHAHcJ27P17P3GVqegKwPMYys7HAjyLdDwPrp6FkDXH3G8N0tijhe9OecdipZna1u9cVZuXu5wHn1VtjxNvuvmi9J5vZVoRQvywru/uT9Y5djru/TAhI6TKzVQhr/abAGsBKhLVpYUJg5uuEcJ9XCcELd6SPO939rQZLOcTdT21wjI8ws+PIXiMXAE6iwmb+6fPrBuAGM9sTGJdx2GPAosBYYEHgbeAN4E1CKOl9wL3AXe7eSDhd37ocuC19YGYLENaaCYSf2xrAx9P/HZExxJvA7wnhOPcQfn61rsVPEQLHSl3r7jPMbCKwTo1j1uqvhBDE+dY4M1s06znp7jcTwtNawt1/ambv02DAasa4r5jZv8gOmHq0zmEPIH7feIC7F+sc9yPSMFozswOA0zIO2QjYg/C37/XO8QBhzYIw2f3AJ0oOewH4u7vPNrPbmD9QdScz26/aEEh3fx44ysyOBjYAtgA2AVYjBFSOIztc52Lgt8Ctjb6GuvscM/sOYU3KCuQFOMrdj69irOfM7FFg9ZKu8cB+7v6sma0BfBIoENab1Qhf52KENXEOYT18g/C1r1gy1gnu/hcz2xFYpU/7yma2ors/VUWdD5OuAWb2bbIDOn7p7vtXGqsSM9sLOCejq+/9+pdK+kYBuxPCDhvm7r1mdhLzv7aNBM4zsw3d/b1K45jZusAPM7pmAXvVe381FJnZZmS/lwE4193/kNdc7v6ame0O3E6fNSw1lvD+Pus9ofSfTSPtl7W0ivnF6rqile+/ZWgws9Fk31dMdfd7zcwIYagrlfTvYWZHp+9dmukaQph0acD7p83sM+7+jybPP9ztFmk/o57P1tz9aTO7ihDK3tcqZvb/3P22misUERGRIUPBaSIiIiIiIiIiIiIiIkNMW3fvwsDJwL7k9IdPIiIiIiIiIiIiIiIiMqgtDVzR1t37e2D/GRMnvNLfBYmIiIiIiIiIiIiIiEh5SZIsRwgo+G+SJO9Mn9LzaUIQ2oYVTp1FCBY4rr2r44WsAwqFghFCJL5M+PujG4C/F4vF4bzR9t/JDk5bt8FxOzPa5hCCbQBuBJ4mhG/11aqNqBtxZ6R9BCFI7KVWFJEGQt1APBTmDGD/vL6XaWDZb9LHUPE9ws8sy3fyCE3ry93fMrPvA5dndK8KfIMGgnUGoNi1AiGopinBaX25+zRgGiH8ZSg4hrCB/sSMvj3M7ER3f6TBOf6fu7dkHYtJr71/pQ8AzOwQwt8Ql5oFfDING2pkzqxwor797xJC9ZomDQfKCm8bLu4kOzhtfK0DpcGYB0a6/+nuzVgTTicEpG2Q0XekmV2QR3iTmX2S+UPTAC7uM/4FzB+ctighsKGmrz29j7g7ffSt42fA9zNOudTdY6GZNXN3TwPENmH+0DOAQ83s5+7+ZhXD3RQZYwvgknT9rGoNNbOLmT847eY+/1saBrUFcGE1Y5eck+WmGseJ6cxoe5cPA5KuBl5h/nulPckpOC31I0JA23ol7WsTXveOKHeymY0k3D9lBfmd4O735lHkEJJE2l8CDsl7Mne/28zOBLLC/nYzs+Pdvd6ATMnfKpH2Ru8vGzVQ65LBaXtCmHap8+GDe4+LmP/1Z0XC+7B/Nrc8AA4HejLaTwIUnNZcX85oc+CSBsb8PfMHpwF8hTQ8XERERIanEf1dgIiIiIiIiIiIiIiIiOSnrbt3U+Ae4LsoNE1EREREREREREREREQ+alfg/rbu3qwNH0VERERERERERERERGQASJJkXJIk6wEzkySZOnnmpFWmT+n5KyEYqlJo2h+Btdu7OvYrE5q2BmGD4R2AInBEsVi8dpiHpgHEggSWSEMIamZmSwOfz+i63t1nALj7XOCijGPmbUQ9kJULFMrafDt3ZrYWYRPtlSOHdLn7fgM8gK5fpc/vfSPdF7l7XqEkH+HuVwDXRbqzAiUGLXd/C3gv0t2Sa2WoSa/p/yUEUZYywt/YDjlmNoL413ZWo6FpMmDEXl/rWS92JzsYcy6wTx3jVeTuc4g/T1ch+96oHp2R9gv6/P8/AFnhn7FzBzR3f4f493Ys1X9dsdf2rMC+SkpDzV5w92L6/7OCTvKYY56bI+1VSwN4OzK6rnL3N+CDEMtLM45Z18wqvT+rmrvPAvYCsoIFDzWzjSsMcSiwUUb7vcCJDZY3pJjZmsBnIt2Hu/vLTZr6SLLX+JE0aU2Wun0s0l5NOGUzDdS6ZHDqzGibSwi3micWNJt1bu7c/RbgrxldG5tZVgCX5MDM1gaWy+i6192fbWDo68m+z9m6gTFFRERkCFBwmoiIiIiIiIiIiIiIyBDQ1t07uq2790fArcAa/V2PiIiIiIiIiIiIiIiIDFjLAn9p6+49r627N7aJgoiIiIiIiIiIiIiIiLRYkiSLJEmyLjAmSZL7Js+ctND0KT3nEDa6/1yF028CNm3v6vhqe1fHY1kHFAqFZQqFwonA3sDbQFIsFs8uFouz8vw6BrFYSImRHThSjd2BURntF1T49zyddc7bKllBJPOMbvbkZrYBITAjazNnCKEHhze7jiFgG+LfwzOaPPeZkfYN0p/vUBK7Xpp+rQxV7v4o2cGTAN+oN/RygNsaWCmjfS7w0xbXIs2T53qxV6T9H+7+SB3jVcXdbwN6I93fanR8MxsD7JLR9ZC739WnjleAazKO28rMsq6lAc/drwf+FenurHKYWHBaLKAsk5mtxvz3EB+EpaXr9IwG51iZEChc6kF3zwyKrlEn4X6/VL/cr7v73cCPM7pGAueZ2QJZ56VhwsdkdM0COtNQNvnQNyPtrxO/t2hYGsZ3YaT7G7Gfr/SLrGAf6P/Q44FalwwyZrY02Z813tA3GCsNQ70j47gdzWxss+orcQTgGe3HD9H3fAPB5pH22D1kVdz9TeDujK71zWyxRsYWERGRwU3BaSIiIiIiIiIiIiIiIoNcW3fvWsBtwJGEX3oVERERERERERERERERqWRP4P627t5t+7sQERERERERERERERGR4SxJkpFpYNoySZJMnTxz0lvTp/ScADxCCLsot1/c/cB27V0dW7V3ddyedUChUFi0UCgcDRySNp1SLBZ/VCwW38rz6xgCsgITGrVnRtubwJ/6Nrj7g8BdGce2ciPqeowr0/daMyc2s82AbrI3iHfgu+7e1cwahpAdIu0Pp8E3zXQN8HykL1bXoGNmo4HYtdzUa2UY+E2kfQlgs1YW0iKx6+Jmd5/W0kqkmWKvrzWtF2bWDmwS6T6nporqc26kfRszW7jBsb9EuM5LnV9lm5F9nzZYxNa+Dc1s+Uonu/vTwOMZXWub2fga6sgKQbu55N+3lPx7DTNbtsE5oMHgDgAzM+AbGV3PA9f1bXD3fwFZAdW7NiHs6jjC+7xSnyAjHM3MRhCutzEZ55zk7rEQw+Es9np6sbu/2+S5Y2vjUkBHk+eW6r0cae/vn9FArUsGn92BURnt1d5LLQzsnGtFEe5+L3BJRteawB6tqGEYigXZZ312WausMQxYP4exRUREZJBScJqIiIiIiIiIiIiIiMgg1dbda23dvT8A7gY26u96REREREREREREREREZNBpB65t6+79bVt370DecFFERERERERERERERGRISpJkTWCNNDDt6elTevYnbMh/BGET4pjpwDeB9du7Oq7JOqBQKIwuFAqTgSQd66xisXhEsViMhRQNd7GQEgdeqXUwM9sQWC+j63J3fyej/YKMtpZtRF2nNSLt7xMPw2qYmX0G+DvwsYzuOUCnu5/ZrPmHoG0i7b9r9sTuPhu4ONIdq2swil0rAE+1rIohKA2yeTrS/dlW1tIin4+0X97SKqTZYmtGretFbB19g5IQ1ya5iPC6XGoMsFWDY3dmtHk6Z6m/kh00s2canDUYXQHMivRtXeUYseCxWFBZli0z2kqD03qaMAfkEJwGTARWzmi/OL1HKXVhRts4YLscavmAu79PCNDOun4ONbPSfSUOBDbNOHYqcHyetQ0FZrYqsGqkuxX3v/cBsTC7oXT/O9jFXnP3MrOs96GtEqvri2a2SksrkcEuK0D2beDKjPZLyL7v6MyzoAqOBrJemxMzywoOlcasG2l/MIexY2PE5hQREZFhQMFpIiIiIiIiIiIiIiIig1Bbd++KwA3AT4EF+7kcERERERERERERERERGdwmA/e3dfdO6u9CREREREREREREREREhoMkSVZOkmQd4LEkSR6aPqVnJ8LGsb8Axpc59XXgcGCN9q6Oc9u7OuaWHlAoFEYUCoXPAycSgjcuBw4vFouP5P6FDC0TIu2vuntWaEElnZH2rIA0gN+TvQl0bJyB4NOR9qlp4EPuzOxLwNXAIhnd7wNfdffzmzH3UGRmKwPtke6soJNmiM2zoZkt1KIami12rbzs7k+2tJKh6YZI+8YtraLJzGxF4tdrdytrkeYxs5HEQ6XuqnG4jkj77e7+Xo1j1czdXyYejLB5veOa2bJkByPe6O7zBSmm9yR/yDh+FeLfowHN3d8C/hPprnbtyyM4rfTY14H7StpKg9QanaPcuLXqjLTH7tcvIAT0VTtO3dz9TuCUjK5RwLlmtgCAma0OHJdx3GxCmHAsYG84i1337wJ3tqiG2P1v3Wuj5C62Ro4D/mhmi7aymD5idS0AXGFm5T5PEgHAzDYE1svousLd3y5tdPeXgGszju9Iwyibzt0fA87O6FoR2KcVNQwzsSDGx3IY+781zikiIiLDgILTREREREREREREREREBpm27t49ganAxP6uRURERERERERERERERIaMFYHr27p7z2zr7s3aZFBEREREREREREREREQalCTJskmSrAu8lCTJ/ZNnTvqf6VN6bgP+CKxW5tT3gdOAVdu7OrrauzreLT2gUChYoVDYBDiJ8HdHtwJTisXibcViMWuDf/morAAOCH/HVRMzGw18PaPraeDGrHPc/UXgbxldLduIuhbpRvGdke6rmzTnrsBlwJiM7neA7d39imbMPYTFAgPnAPe0qIa7I+0jgXVbVEPTmNkIYN9Id1OulWHo9kj7hi2tovliX8+bxMOpZPD5GrB0RrsD19Q4VmyNb1UwEMTX+Fht1fgG4TWiVLng1FhfZwN19LdG175Y+M6W1ZxsZisAK5c03+rupcHO9xEC1eqZY1my3yM94u7PVTNGmbEXBXbI6HrA3TOft+4+jfAeq9TnzCzrum1UQvb6vi5wlJkZcA6QFTT749jXIdH15153zwqybobYz2a99N5R+t8/CWF6WbYG7jOz3dL3/q3UCzwT6VsfeMDM9jWzhVtYkww+nZH2eu6l9myslJocR/Z1eYSZjW1hHUOamY0B2jK63nb30nu6ejwbaV85h7FFRERkkNIbYRERERERERERERERkUGirbt3fFt37xXAecBi/VyOiIiIiIiIiIiIiIiIDD0G7APc19bd29HfxYiIiIiIiIiIiIiIiAwVSZIsngamzUqSZOrkmZOWnz6l509AD/A/ZU514CKg0N7VcWB7V8fLWQcVCoVVgBMJYRtPAD8sFot/KhaLpcEFksHM1gY+H+m+vo4htweWymi/KCNMoq8LIu2t3Ii6Wj8Glsxonw38Lu/JzGxvwvdnVEb368A27n5d3vMOA2tH2h9293daUYC7PwFkrm3E6xtMDgLWjPT9XysLGcJiAZfjzWyRllbSXLHr4SF3V0DqEGBmSxHu57L8090fr2EsI7723FVrbQ2IzdXI+p51X/QOcHnsBHf/D/BIRtfOg3idiK19H6/m5PT59HRG17pmtkQVQ2SFn92cMc9c4F8lzWunz/d65oB46Fstvgpk/exj9+Pl+kcBuzdcUQl3fw/YixBoW2oK8Gtg84y++wnhMpIttv4MhLVxEWDFFtYhEe7+GuEai/k4cCHwjJmdbWY7pmGPza5rLnBymUPGA2cAz5nZxWm428rNrksGjzTs7+sZXc8QAgNjrgZezWjfI73vbDp3fxY4PaNrPHBgK2oYJsYT/p6g1PM5jR8Lv21GCK2IiIgMEln/4U9EREREREREREREREQGmLbu3u2B3wLL9HctIiIiIiIiIiIiIiIiMuStAtzY1t37Y+CYGRMnzOrvgkRERERERERERERERAajJEkWBFYHXk2SZOr0KT3LTJ/S8ytgMpX3gbseOKy9q+Oe2AGFQmEp4AfAGGDmuLmLnrcIC34amADcnssXMcSZ2RjgHGBE5JBr6xi2M9J+foXz/kwIAftYSfseZnbMQAjGMbORwLHAvpFDzqwl2KVKuwPrR/peIoSm3Z3znMNFe6T94ZZWAUXgUxntsfoGBTPbF+iKdP/Z3W/Jecrvmtl3cx7zEHc/Necx8/Zkmb52wvNrKFgh0j6tpVU07hQzOyXnMXd298tyHrOlzGwFQvDXShndDhxW45DjCfeHWVq5xsfmWs7MrNZ7GzP7JNmhR39y9zcrnH4B8KOStkWBHal8jzYQxda+pc1stLtX8/teNzF/4NcIQhjXXyqcW1VwWqoH+FyffxvQAVxZxxwAN1Y4rxqdGW1zCaHV5VwK/IL5r69O4KcNV1XC3W83s58Ah5Z0jQL2zjhlDrCXu7+fdy1DyEC4/y03VzshDF2CF3POZHrb3Ret8tiTCOH0y5U5ZjzwzfSBmT1F+CzmDuBO4I4qXp9qdRbhM6V1yxyzGLBL+sDMnu9T1x3A7e7+Ss51DWd5P0+baXsgK7z0ojSYL5O7v2dmlwL/W9K1EjCR8qFrefpxWkPp52YHmdkZ7v5Si+oYysZF2l/LafzXa5y3PyxvZuflME7i7k80OMYfm7C+bOLudzY4xh1NqGu8rmERkeFLwWkiIiIiIiIiIiIiIiIDWFt371jgZ6S/KCciIiIiIiIiIiIiIiLSIiOAw4HPtnX37jZj4oShspGYiIiIiIiIiIiIiIhI0yVJMoIQ6jAzDUxbZPqUnmOAgwkBDeXcQwhMuz52QKFQWBjYn7BJ9/sL+5hzlvKxGwNTCBv+r7P16ps9cP2jt76dx9czVJnZkoRwhE0jh/y91kAuM1uajwZDzHOXuz9U7lx3n2lmfyRsgt5Xqzeino+ZLUTYYPsQYOPIYfcCRzRh+lho2rPAZyp9X6WsWAhAXhtiVys23/ItrSIHZrYAMAk4KP3fLNOZf8N5qd+MMn1LM3SC02LX6/MtrUJylQamfQv4HrBE5LCj3P2uGocuF/LSyjU+NtdowvVZ6/O3M9J+QRXnXggcRwjtKh1zMAanPRdpH0EIRIn195UVnAYhsKxScNoWJf9+lxASlKUnMkel4LTSOeaJBbRVxcxWIYTDlep29+nlznX318zsL8BOJV3rmtmGTQrzPZpwH75WFceenEMQxlDX7/e/7j7LzN4BFs7oHnT3v0OVu79oZl8irJVZP6ssK6aPeWvEbDO7Ox3jGuDmRgPR088NvkgIQhtf5WnLENaR7ecNY2ZT07r+RvjsY04jdcmg0Rlpr+Ze6gKy38d20qLPq9z9lTSE+fiSrrGE33k/qBV1DHGLRdpzCYFMQ/hmEd4P9FUahtefFgf2zGGcX6IwVBERkaooOE1ERERERERERERERGSAauvu3QI4D/h4P5ciIiIiIiIiIiIiIiIiw9dGwN1t3b0HzZg44df9XYyIiIiIiIiIiIiIiMhAlyTJGoQ93h6YPHPSiOlTevYGjgXaKpz6BHAk8Pv2ro7MjbQLhcIoYBdgAjB7lI+8eDlfYjngB4QQiOnAHMJG3ZOAPzf+FQ09ZrYUsAdhQ+XYxvlOfSFgu5O9x181m1BDCO4oDU6D5mxEvbyZnVemfyRhs+DlgPUov3dhL7Cdu7cyrG8XhaY1bGyk/fWWVhGfL1Zfq42pcK2MIGzyvQwh6G/BMsc+AXzB3cuFfUkN0vCR94AxGd0LtbqeJopdD6+2tAqpxtfMbJ0y/QsRXl/XJNyzlXOKu59QRw3l1s9WrvHl5hpLDcFpZjaGcB9cagYQDRyex92fMLMe5g/j2srMVnL3J6utZYB4q0xftWvfTZH2LcudZGbLAGuUNP/b3WdFTrkdmMlHXx8rzbEU2UFh/60UblaFTuYP0IPa7tdLg9PmjZt7cFoaMPJN4FbCPUfMg4T3nVLeQLr/zQrjGij3vwK4+51mtjlwOfXt+zIK+GT6OASYlr6vON3d6w7rS1/TNgUuAzasYwgjvMdfD9gfmGFmFwA/c/dn661LBjYzWxr4XEZXr7vfX+l8d7/VzP4LrFrStYOZ7evu5e5N8vQzwvN2mZL2fc3stBzuE4a7rPfVAO/nOMd7zB+cFptXREREhgEFp4mIiIiIiIiIiIiIiAwwbd29Y4ATCH+wWO6XV0VERERERERERERERERaYWHgV23dvZ8HvjVj4oQX+7sgERERERERERERERGRgSZJkhWBxYBHkiR5f/qUni8CXWRv+N/XK8DxwJntXR3vZR1QKBSMEIS2DeDm9td2X3K2YXsR/lvODD66ge1zwPZbr77ZLdc/eusrDX1hg8eaFYKNRgNLACsTgkqywhL6+oG71xN8sGdG22zg4irPvwV4nPk3ZW/GRtSLk11vLWYBvwKOaHFoGsDZZraVNnZvSCxYZaAEpw2U0KtRNH6tOPB7wtqi/+aev3cZ+sFpsUC+zHsH6Vcbp49GPA0c6O6X1Xl+7Lk/l/KBW3kr93pS6/X5JcK9XKnfu/ucKse4gPmD04wQqPujGuvpb++W6avqe+vuj5rZs8wfJLyBmY119zcjp2aFnt1cZp73zex2Pvq9X8/MFi8THLQF2ffrsbC3qpjZvJ93qXcIwUjV+BvwIjC+pP3rZnZQmQC5urn7v83sp8DBkUPmAHu5u14TyjCzBYjv39Ef97/LZrQPpXuXIcHd7zGzDQlB9/vS2M9oFeA44PtmdixwZg2vYaV1PW5mmxEC4Q8mvL+vVxsh2G1fMzsFONndy73OyOC0O9mZFOfXMMaFwDElbYsAOwPn1llXTdz9bTM7Hji9pGtBIAEmt6KOIaw00Gye2TnOkTVWbF4REREZBhScJiIiIiIiIiIiIiIiMoC0dfdOIPzS9Tr9XYuIiIiIiIiIiIiIiIhIie2BqW3dvXvNmDjh2v4uRkREREREREREREREZCBIkmRpYBngySRJnpo+peeT06f0nML8oQyl3gV+DnS1d3VEN2kvFArrA7sCI3DubPclHxnBiF3SOV8AXso4bRYhaGA7atsAeTBbhsaDjeY5wd1/XutJZrYRsF5G19/d/YVqxnB3N7MLgaNKulq6EXUV3gVOA85292lNnms22fsmrg50p+FpzzW5hqFqZKT9/Uh7s8Tmi9U3mMwhhAue5e5TmzzXw8B/ch7z/pzHa5ZYCIq3tIrmil0Pc1taRePuBB7Iecwnch6vPz0A/AS4pMHAktjzZba7t/K6KPd6Uusav1ek/YIaxriUELJRGkS4J4MvOC227kFta9/NwC4lbSOBzQgBYVmy3udEg9NSPSXnjQA2B66uYQ5oMDgN+DSwUkb7ldUGFLv7LDO7BNi/pGspwvuvKxsrMeoo4MvAahl9P3P325s071BSbt3R/e/AdAn5hsTOrOekNOTx4DTAcF9gN0Ioe73GAb8Atjezr5YJkaxU10zgBDM7E9ibEAy5dgN1LUIInvqimX3J3ac3MNZwkvfzFKAdmJTzmJ0ZbXOAi2sY43zmD06bN3YrP686CzgQ+HhpHWZ2irsXW1jLcJHne4issbICcwVuBJ7Mecys/5ZQq6uBl3MYp6+6XqNFRGRoUHCaiIiIiIiIiIiIiIjIANDW3TsSOIzwC0IL9HM5IiIiIiIiIiIiIiIiIjHLAH9t6+49AzhkxsQJjWzSJCIiIiIiIiIiIiIiMmglSbIYYdP955MkmTp9Ss8q06f0/Bb4aoVT5wLnAce0d3VEN6EuFAorAvsAo4Fn2uYu/rcFGLUD8DngVcqHhIxLz9Om67V5Dvi2u19T5/mdkfZaw+vOZ/7gtHnjD5TgtIWALwB/AZodnHYysC2wYUbfGnwYnjajyXUMRbFNiT/W0iri8w2F/x49knCtXAs0OzjtBnffr8lzDFRjIu1DaePt2Ncy2P4m+Q/ufmp/FzGArUkIrLqSxtbA6PPFzMa4e97hHjHlXk+q/vrMbFlg64yu+929t9px3P0NM7sK+FpJ16pm1uHuPdWONQDE1j2obe27ifmD0wC2JB6ctmXJv2cB/64wT9b3dkviwWmlc8zTaHBaZ6S9nvv10uC0eeM3JTjN3Wea2b1kB6dV+v5LUO7a0P3vwLS/u+cR8JILd38WONLMjiK8Xn+WsF5tSvl1OWZr4DYz+5S7v9pAXa8CPwZ+bGYbED432hL4FLBoHUNuCNyR1vV4vXUNI7k/T81sO3IMTjOzjYB1M7quq+WzFHefZma3Ep7/fXWY2Sru3uzPh+bV8b6ZHcP8r98jCWG4/5+9+46TrKrzPv75TYCBIQzDAA22o4hYSNAxYFhtdMAcUBQXMeC4YmRNu4pjQK9i6BV1g/romrMgmDDbSCNN6yqpQRClQQmNDDkJDGHm9/xxi2fn6bm3Q3V3VU/P5/169WvXc84951dM1a1TNdPnO953s6p3T037dOaZLKxoa3eA6VguzMx9O11E06cz86ROF1Hh/Zl5VqeLkCTNHfM6XYAkSZIkSZIkSdLmrqt/aA/gdOBDbHq/oCBJkiRJkiRJkqTN01HA2V39Q+I0UFEAACAASURBVCs6XYgkSZIkSZIkSVI7FUWxRVEU+wJLiqL4w5FrD1o3snrgP4GLGP9g3p8AD+vu7XlVXWhao9FY0mg0PgS8CVi/w/rFn1++ftldW7DgHcCulIFpt9TMvy2wO3A98GHKgDaN78/A24G9Ww1Ni4gtgMMrum4FTp7MXJl5CdXhBz0R8aAWypspDwdOj4iXzfA6NwFPAc6t6W8Ap0bELjNcx1x0R027wRHTa3fgxxHxjk4XMhdFxJbUB1XUPcc3RXWvh8VtrUIzbT7wKsoQleVTmGes53477/HTEpwGHEF1IPBkw64Avl7TvqqFuTppuzH6JnPvqwsiO6CqMSKWAvuMaj47M8db8zfAugmusT3wsIquyzLz8nHWqRUR2wIvqOi6GvjVZOZqBkVcVNH1rIjYuYXy1AaZmRgcrGmQpTMy872Z+STKP8/HAq8HPk/52XX9BKfbC/hmRExLVkBmnpuZH87MpwM7AI8A/gn4FPBb6kORRusCvhcRW01HXeq4VTXtdfuisVRdE8ArWphrKr4JXFDRfmhEPLLNtcwldQFmrYRD1qk6W6tdwc6SJGkWMjhNkiRJkiRJkiSpg7r6h14HnAf8Q6drkSRJkiRJkiRJkibpocDvuvqH3t7VP+TvKUmSJEmSJEmSpDmtKIooimJv4AFFUVxw5NqDrh1ZPbAauJQy5Kzq0Nf7/B54cndvz3O6e3surBrQaDQWNRqNNwPvAeYtyoVfWb5+2QXbstU7KAOqLqcMRKuyFfAAyoO5/xM4tm948M99w4PZymOdo+4FbgT+CpwNfBV4I7B/Zu6VmR/LzJunMP9zgR0r2k/MzLrD+cdSFQQy3QdRX5iZUfUDLOB/D1l/DfVhEguBr0TEIdNY10Yy877wtKGaIQ+lDE8zqGJyrqtpb3dwxJKa9mvaWkW928d4rcynrH8fymCfH1AdkhBAb0S8qX1lbza6xuibLc+h6XBtTbuhkbPP28e4Z2xFGYR7EPBByv1dlb2AUyKiam8xEXX3d2jvPb7u/g71z+kqVfuf9cC3JlcOAL+oWftFEbF1C/N1yq417eup/8ywkcy8iOr/HvvX/Pc4gPI9bUOnT2Cd29h4H/fIiNimYngP1Wdm14W8TdQ/AlWP6VuZOTrUbSKqgmMWAC9tYS61T8f3vxER1IcfzqW9y2YjM+/KzN9n5mcz8zWZ+UhgKXAIcALjB+I9kxkI8MzMezNzKDO/nJlvzMx/oHxvfjrwJeCWcaZYAbxzuutSe0XEFsDhFV23UX5+nawTqA65OqJ5f2uLzFxP+R3qaAF8pF11zEF194WqPdukNZ+PVd+hj3c/kiRJc5i/kChJkiRJkiRJktQBXf1Du3b1D/0M+AywuNP1SJIkSZIkSZIkSS3aAvgocEpX/9D9O12MJEmSJEmSJEnSTCiKYg9gb+BPR6496NKR1QOrgIspD+Id64D1S4B/7O7teWx3b0/lQf+NRmN+o9F4EXAssNv8nPed5euXDeyc27+JMijqKuBqoCoEbSGwnPL3k74KvKtvePCcvuHBqtCeue7XdSElzZ+FmbljZj4oMx+dmasy81OZedY0rb+qpr0qAG0iTgDurmhvy0HUmbkuM29uHrL++cx8CvBkyufiaPOBr0XEXjNc042Ur4nza4bsDfwqInaayTrmmJGa9vu1tQrYrab9qrZW0YLMXJ+Zt2TmHzPz65l5CGXg4EU1l3wiIp7UxhI3Bw8Yo6/uOb4pqnss3W2tQlOSmWszc01mnpqZxwAPAQqq93l7At9q8X1/rPtnO+/xdff3GyYaLBsRj6UMSB3tV5k56feJzLwX+HZF17bACyc7XwfV3fvWNB/jZFQFny0EHl/RfsAEr68yMOp/LwCeMME1YOrBaatq2lvdr3+D6tdu3TqaHWbD/reL+nPhZ/3+VxPT/Izwg8x8MfAg4NNU3zPu866ImN+Guu7IzF9m5qso30s+QPV3D/d5U0S0O1hb0+u5QFUY70mZOV6o30Yy82bgxxVdD6T83qhtMvOHwP9UdD0tItpayxxyY037WIHIk1E3T926kiRpM2BwmiRJkiRJkiRJUpt19Q89H7gAeEana5EkSZIkSZIkSZKmyUrg/K7+ocM6XYgkSZIkSZIkSdJ0KYrifkVR7AtcVRTFhUeuPehpwLnAl4H7j3HptcA/A3t39/acWDWg0WhEo9E4gDJ8bf9ITrn/+h1/cL9c+lLgRcANwJXAuorL51MGpewM/AB4R9/w4Gl9w4P3tPZINRURsQvVvyt2GRsHRExIMyTsJxVdD6TNB1HfJzN/DTwO+FtF9zaU4WkzetB7Zt4AHAT8oWbIvpThactmso455NKa9ke0I6APICK2pQwHqlJX36yWmedTBsFUPU/nA19tPm5Nj/1q2q+eYBBAXYDFFi3WM5YtJ1nDhi6paa8KlNImIjPvzsz3A6+pGfI04I0tzHsX9eFAj5rsfFNQt9Zk7u+ratq/PrlS/j91QVl1a81Gdfe+Vt476wLJqgLMRretBwYnuE7Vvngia9yn5eC0iNgDeGJF1/nN9+1Jy8wrgdMquh4WEY9oZU61Rd1rZDbcG9cDf21jHWqTZmjqPwPPBuqCQ/eg/He4bdMMd3sf5WeX62uGbU/5HZU2Xatq2ufKXuqdNe0faWsVc8e1VH8+3WWa5u8aY11JkrSZWtDpAiRJkiRJkiRJkjYXXf1DWwGfAF7X6VokSZIkSZIkSZKkGbAEOL6rf+jZwD+vWbni1k4XJEmSJEmSJEmS1IqiKHYEdgVGiqK4amT1wIqR1QPHAU8Z59LbgY8DH+vu7bmtblCj0dgbOAKYT3L+/XLp+fOZdxiwG3AdcHnNpUF5wOwWwKnAj/uGB2+azGPTjHgZ1ef6rQO+PIX8qfvVtK8C+luddCoy84qIeD5lQMbCUd37U4a7/McM13B9RBxE+d9gn4oh+1GGpx3YDFpTvaGa9u2AhwB/bkMNj6S8t1U5tw3rz4jMvCkingecQ/l36Rt6AHAs8Ja2FzY3PbamfaLPn7tr2rdpoZbx1M151wSurXu9dkfEjt7vNm2Z+YWI2Bd4c0X3hyPiu5l51SSnHaIM2h3t0ZMusHV14UATen1GxJbAYTXdBzf3A626h433MisjYnlmXjGFedtlqve+DdUFkj1pw/8REdsBK0aN+UNm3jzBdaqC00avsZjq581IZv5lgutUWVXTvjAivjKFeXcYY71Ndh8zxw1Rfn4bbTbcG4cz8/Y21qE2y8yfRcSRwDdqhhwInNLGkgDIzLMi4hDgdKo/mx0IfKG9VWk6RMQuwDMquhJYFRGvaHHq0Xuo+7wwIo7KzL+3OO+kZeZpEfFLysDhDT0uIp6XmT9sVy1zQWbeFRHXsHHA2TYRsX1m3jLFJeq+6zQ4VJKkzZjBaZIkSZIkSZIkSW3Q1T+0H/Btqn8RS5IkSZIkSZIkSZpLXg70dPUPvXzNyhVndLoYSZIkSZIkSZKkiSqKYhvggcD1RVFcMLJ6YPnI6oFPAi+lPtgH4F7KQ6Tf393bs6ZuUKPR2JUyWGoL4Pqd12//g0UsPBg4CLgZuGyMNZYB2wJnAt/rGx7824QfmGZa3UHTezR/plvbD6LeUGaeGRG9wDEV3e+LiG9k5vUzXMN1EXEgZXja3hVDHgacEhEHZeaNM1nLJu4CYC2wqKJvf9oTnFYXUnFVZtbeTzcFmfnXiPhX4IsV3UdFxGcz80/trmsOqgtOOmuC199Z0z4TwWnbTrKGDY31en0S8L1Wi9KssRp4JmVw5YYWA/9GddDPWM4EnlPRvv/kS5u8iJgHPKKme6Kvz+dTH0x16KSLGl9Q7uuOnYG5p00zwKzuz3Gi/203dAFwA7DjqPbHRsSWmXlfuOMTgPmjxpw+0UWa+7c/A40NmvePiK0y87774D9QfV72aRNdZ7QoU4xfXtP90ObPdHtJRLwtM++Zgbk1NWfWtHdFRHdmjrShhrr9byuvX21iMvObEfFmqu/jj293PffJzDMi4rtUv792rC5N2cuofl8N4IgZWG8x8CLgyzMw91jeBTyVjb+7/WBE/Cgz17e5nk3dX9g4OA3gwcDZU5y77ntSg9MkSdqMzet0AZIkSZIkSZIkSXNdV//QPwO/x9A0SZIkSZIkSZIkbT4eCJzW1T/0wa7+oapfupckSZIkSZIkSZo1iqJYUBTFvsCORVFccOTag9aOrB74KHAx5SHDY4WmfQ/Yt7u35/V1oWmNRmPbRqPxAeBfgNwut/ri8vXLblzEwtWUf69yGWVwWpXtm2Oupgxx+LShabNHRDwK2K/Ny953EHUnfZDqQ42XUAa/zLjMvBY4ELioZsgKyvC0usCVzV4zCKUu8KRdz7G6dX7ZpvVnVGZ+CRis6FpA+TrSFETEAcBuNd0/n+A019a0L5t8ReOqm/Oa8S7MzLspwyKrVIVjaROTmWuBo2q6XxIRk91v9NW07xERdYFm0+lplPvYKhO9x6+anlImpS4QdzY5lOoQlKSF98/MTGCgomsR8JgN/veTKsZUXTeW0fuOLYDHjbMGwK8nuc6GDgQeMIXrW7EM782z1W+BugDqGd//RsQS4Ck13XNi/6sJObGmvSqoqJ2+U9O+S1ur0HTqxL5mVbsXzMyzgZMquvYFXtrmcuaCP9S07z0Nc9fNUbemJEnaDBicJkmSJEmSJEmSNEO6+oeWdfUPnQx8kvIfBkuSJEmSJEmSJEmbk/nAu4HfdPUP7dnpYiRJkiRJkiRJkqoURbEXsEczMO3qkdUD/wJcCrwd2HKMS88A/qG7t+eF3b09f64a0Gg0tmg0Gq8D3gcs3DIXfH35+mVDS3Lx24BHA1dQH9iyNWVg2t3AvwMf6RsevKRveDBbeJiaOas2s3WB/xfgc0xN9xsioi0HvmfmNZRhGH+qGfIIoK8ZUKBqP65pf1ZEzOgB+RHxUOCxNd0/mcm12+wdNe0viIgVba1k7nlNTft1wO8mOMdITft0HAo/0TmvmuD1P6ppPyQi/D3mOSAzTwFOqegK4AOTnO53lK+FKv80ybla8cqa9gsy84rxLo6I3YCnTm9JE7JHRPR0YN3JqLv3/b65N2pFXTDZhkFmB1T01wWw1qkKWhtvDZhacNqqKVw7FZ1aV2PIzHuoDyhrx73xcKrPHlnHxENftek7p6Z9x7ZWsbG6uraKiK3bWommLCIeBUw2eHc69ETEgzqw7jGU99LR3h8RW7S7mE3cuTXtj5yGuR9V0ZbA0DTMLUmSNlEGp0mSJEmSJEmSJM2Arv6hA4HzgOd2uhZJkiRJkiRJkiSpw/YHzu3qH3p1pwuRJEmSJEmSJEm6T1EUuxdFsQ8wfOTagy4eWT3wEsrwpY8DS8e49CLged29PT3dvT2/rRrQaDTmNRqNg4EPAbvPy/j+/dfv+KtdcskbgGcAVwN/A9ZXXL4FsBzYCvgC8O6+4cHz+oYHq8aqg5oHLx/eoeV7ImL3Dq19n28Bf6ho3wo4ul1FZOYayvC0i2uGPIoyPG37dtW0iTkeuKeifQFwxAyvXRdOcQP1gW6bnMwcpDoILoD3trmcOSMi9gJeXNP91cyc6PvmH2va95l8VfUiIoCH1nRfOMFpTgDuqmhfggE9c8m7atqfFxEPn+gkzdfAN2u6XzKTYXsRsRR4Xk33VyY4zcuB+dNS0OS9okPrjisinkl96OiXpzB1XTDZAc11t6YMft7QxS0EtVUFp923xiLgMRX9V2fm8CTXoTnntsALWrl2GjwzInbq0Noa29dq2veNiP1neO26/e/PMrMuVF1zz4017Z1637tPXV3Q+do0eas6tG4w898lbCQz/0z1PnN36kNnVe2MmvYn1bRPSERsQ3X42vmZeetU5pYkSZs2g9MkSZIkSZIkSZKmUVf/0IKu/qGPAH3Abp2uR5IkSZIkSZIkSZolFgOf6+of+n5X/9CyThcjSZIkSZIkSZI2X0VR7FoUxb7ANUVRXHjk2oN6gN9TBkuMFUT1N8qDdvfr7u05uWpAo9GIRqPxOOAjQA/J6d3rd/xed+54aBAvBW4GrgTurbh8PtAN7AicBBzdNzx4Rt/wYNVYzQ4HU/55jfbZzIzp+qE6nC3ocKhHZiZwbE336yJilzbWcjWwEqgL1Xg08MuI2K5dNW0qMvM64Ac13e+IiBn5+92IWA68vqb7q5lZFQ61KXt/TfvzJxOEpFIzhOy/qQ5wWAf8n0lMd3ZNe89k6xrHI4BtKtpvAy6ZyASZeSNwYk33OyNiqxZr0yySmWcCP63oCuB9k5zuC0BWtC8FVk9yrsn4ALBlRfta6gOLRltV0bYO2GWa91lVr79/bAaFzSoRsRj4ZE33zcA3pjD9ec05RvuHiFgIPB5YOKrv9MkukpmXASOjmh/XDCR+LNXPm7pQt4k4DKj6s+yd5udR1Z5mIfDSKdSumfMTys/3VT46U4tGxKFsHEB4n8/N1LqalZbWtN/S1io2VlfXOuD2dhaiqWm+r1Z9l3QLsGga3/8WUf28fUXzM1u7vZ9yvznae5r7KE1AZl4IXF3RtSIipnKW1tOABRXtfVOYU5IkzQEGp0mSJEmSJEmSJE2Trv6hBwFnUP5Dcf8eRpIkSZIkSZIkSdrY84Hzu/qHnt7pQiRJkiRJkiRJ0ualKIodiqLYB7irKIoLjlx70O4jqwd+AvRTf3g5wK3Au4E9u3t7Pt/d27OualCj0dgT+DBwKMklu63f4WvLc9n+84g3UB4yfTnVh/cGsCtwP+AUysC0n/YND97Z6mNV26yqaf/2NK9zMtWHlB/RoYOoN3QScEFF+1bA0e0sJDP/RhmeVhdA9BjgF4anVfoQ1cE6OwIfm6E1PwlUHVy+Fvj4DK3ZMeMEIb23zeXMBR8CDqjp+2Jm/nUSc/2a6kDTRkQ8bNKV1XtxTXt/Zq6fxDwfotxXjLacNj2XDB1oi6Km/fmTeV42Qw/qwjFXR0RjsoWNJyIeTX0w5ueagZ3jzfE4YK+KrlMz89qp1Ffh+Iq2bYEXTPM6U9Lc830R2KNmyIczs+VQm+Z96IyKrsXAo6i+5w60uNzo67ai3KfV3ddPa3EdaN9+/SSq30vq1lcHZea9wL/VdD85IlZN95oRsS3wHzXdQ8CPp3tNzWp71rRf1s4iKtTVdcUk96vqvIMpP8+P9r3pDClvzvX9iq4HAk+arnUmKjOvpDpEexfgzW0uZ1P3w4q2oAylbdVLatrrPq9IkqTNhAd2SpIkSZIkSZIkTYOu/qGXAucCj+10LZIkSZIkSZIkSdIstyvws67+of/q6h9a1OliJEmSJEmSJEnS3FYUxVbNwLRFRVFceOTagxaNrB74AnAe8KwxLr0b+C9gj+7eng939/bcUTWo0Wjs3Gg0PgS8Brhr2fptv7A8l227gPlvA5YAfwX+XrPGzsADgHOAd/YNDx7fNzx4S0sPVG0VEbsAT6/oGqH1EIlKmXkHZXjaaLvTgYOoN5SZCXygpvt1EbFzm+u5ijI87dKaIY8Dft4MLlBTZp4HnFDT/YqIeMZ0rhcRL6Y8yL3KJ5sheHNRUdN+yDQHdM1pEfEe4J013TcBx0xmvsy8FTi1pvufJjNXnYhYBBxe010VNFArM/8EfLmm++jpfr2OFhFvBV47k2to2sMW30t1oNOWwOcjYsEk56vVfK5/nurzjm8DPjLBqVbVtE932NVYc9bV0HbNP6PPUx9UcTHl55ap+nVN+wFU7zlPb3Gdquvq1oD6usYUEQ8GnlDR9cfMPL+VOetk5vVAX0XXwyNixXSupWnzOepDqo6LiPtN83rHUYalV3l383OVNh+H1LSf29YqNjZb69Lkrapp3xz2Uh+h3HeOdjSwtM21bMq+UdN+VETMn+xkEXF/4HkVXZcBv5nsfJIkaW4xOE2SJEmSJEmSJGkKuvqHtu3qH/oa5T/42K7T9UiSJEmSJEmSJEmbiADeCJzV1T/08E4XI0mSJEmSJEmS5p6iKOY3A9O6moFpfx9ZPfBBYBh4FVB3yGsCxwMP7e7teXN3b8/1VYMajcbiRqPxbuDtQGyTi760fP2yy7Zmy3cAe1Ie/HpjzRpLgAcClwPv7xse/O++4cFrWnuk6pCXA1VBI9+ZoUPvj69pXzUDa03WScAFFe1bUx5M3VaZOUIZnvaXmiGPB34WEdu0r6pNwluBm2v6jo+Iafl73Yh4PPClmu7LgPdPxzqz0TQHIW12ImKniDgROHaMYasy89oWpq97Tr4hIvZpYb7R3g10V7TfCpzYwnxHA1dXtM8DToqIqqCgKYmIbSLiq8An8Czbdilq2l8QEftNdJLMvAD4eE13D/C5iIhJ1raRZoDCN4C6kKjVmblmAvMsojog7G4mGTQ4EZn5R+APFV0rI2L5dK83WRGxB/Arys8vVe4CDsvMu6ZhubqAsqcBjx3VdmVmXtbiOlUhw0+hDLgd7dpmYGQrVtW01+2rp2o279c1SmauBV5f070M+HFELJmOtSLizdSHjp6YmVX7Q3VQRLwyIh41Q3M/CXhqTfcvx7n2kIg4cPqrgoh4CHBETfeYdWl2iYhdgKdXdF1LfWD0VPwKuK6i/dBOfO/SDDOt2vtuT/kdriYgMweBoYquPYBXtzDlB6n+HvVThodKkiS/bJYkSZIkSZIkSWpRV//Q/sC5lL/kJkmSJEmSJEmSJGny9gF+19U/9KZOFyJJkiRJkiRJkuaOoigeAjy4GZg2MrJ64J+BSymDS7Ye49JTgf27e3sO7+7tqQxdajQaCxuNxirKMIttF+b8by1fv+z3S3ObfwWeAFwJXEMZwDbaYmB34HbgY8BH+4YH/9rSg1SnvaKm/dsztN7PgZsq2jtyEPWGmgccf6Cm+/URsXM76wHIzCspw9MuqxnyBAxP+/80w2zqAh22B06LiCdPZY2IeCbloftbVXTfAxyRmbdPZY1NQFHTPqkgpM1JRCyLiGOAi4FDxxj6nsw8ucVlTmrOP9pC4BsRsazFeYmIp1MfIvlfrTznM/MmyvehdRXdi4FTIqIu+GLSIuJplL9PPW1zanzTHLZYAOfU9L0S+GZEVN2bJ6T5fvo94IU1Q34GfGaC0z2fMmR4ozkysy7gc6qq9m/z6OBzPiKWR8S/U4bTHlAzbD3wT5lZFWrRinOA2yraDwIWjWo7fQrr/BG4YVTbSsr712h1YW5jaoYB1p0BMVPBad8H1la0vyQiFs7QmpqCzPw59femFcCvI+L+rc4fpfcA/1Ez5ErgqFbn14x6EnBWRPwwIh4xXZM2wzC/RvlePtpVwCnjTPFw4FcR8euIWDmNde0EnMDG93qAO2gt6Fed83KqA6pOzMyqzw9T0pyz6jmymLE/v82kj1Md5rZvuwvZxPXWtP9bRDx4opNExMFU76tvBD7fSmGSJGluMThNkiRJkiRJkiRpkrr6h6Krf+gdwCCwR6frkSRJkiRJkiRJkjZxWwL/2dU/9P2u/qEdOl2MJEmSJEmSJEnadBVFsbwoin2AvxZF8eeR1QMvBC4EPgnsNMal5wPP7O7tOai7t+fsqgGNRiMajcYzgA8De0fGj++/fsdf7Jo7HAkcTBmWdhVlgMFoWwIPoDy4+DPAe/uGBy/oGx6sClfTLBcRj6b6sOVLMvOsmVgzM++mDCQZrZMHUW/oJMpgj9G2Bt7W5loAyMwrgCcDl9cMeSLwk4ioCunYLGXmd6g/GHsJZRjThycbOBcR2zfDX34C1F371swcmMy8m6JxgpCOaXM5s1JELIyI/SLiDRFxMvA3ynDGqiCl+xSZ+aFW12we9v+vNd0rgNMjYp/JzNkMS3klcDKwRcWQEeC4SRW6gczsA95S070I+GpE/GiydW8oIp4QET8BfgFM+GB8Tauipv2FETHh4IfMXAscAlxbM+Rw4MyIeMLkyoOIOJAycOvgmiHDwEuaQasTsaqmfabCaaE+SKsuKHfaRcRWEfHoiHhbRJxKGf76FqpDbADupQxN+9Z01dC8Fw5OcHjL79nN58JE12kpOI0y7G15RftZmTnc4pxjyszbKPc6o+0EPHsm1tS0eDP1z+eHAedFxCsiYlLnuDcDZX4GHFsz5E7gBZlZFeyj2eNg4JyIOD0iXhUR27U6UUQ8j/LeV3VvAvjQJEKtDgBOjYhzIuLNzeCzVus6oFnXipohn8rMG1udXx1Rt3+Zyb1U3dyrZnDNWpn5d8rvbzU13wF+W9G+HfCLiHjQeBNExEFA3X71mMy8dQr1SZKkOaIq9VeSJEmSJEmSJEk1uvqHdgW+Bjyl07VIkiRJkiRJkiRJc8zzgUd29Q+9eM3KFVW/aC1JkiRJkiRJklSpKIqdKQ+kv7woiitGVg/8w8jqgY8Bjx/n0isog2q+0d3bUxV4BkCj0XgkcBgwj+R33bn0snnMezGwjDIwre6w8wXArsA9lIfEnt43PHjXZB6bZqVVNe11oRvT5XjgVRXtq4CvzPDaY8rMjIgPUB6qPNobIuK4ToQCZOblEfFkytCNqgPqDwB+HBHPzsw72lrc7PUuYCnwmoq++cA7gSMj4vPA8Zn5h6pJIiKAh1OG8bwK2HGMNd+XmZ+eUtWblgJ4VkX7oRGxb2ZWhRBOxEER8ZWWq6p3Y2b+yxSuP2ycgKctKIOBdqR8z3wgsHCCc/+dMjjoxCnUB0Bm/jgivgAcWdH9UOD8iPgW8GXgN80gqo1ExM7AUylDI+sCKNYBr5zqIfGZ+amI2Br4t5ohzwGeHRG/pAwz+FVmjtTN1wyFWQE8DXgJsN9U6qsx3vOhVRdn5pwLR8jMMyPip2x8zwjgvcA/TmKuKyLiqcCpVN+T9wHOiIg+4PPALzPzlqq5ImIJ8AzK94qVYyx7GfCUzLx5IjVGxG5U/w7/7cCPJjJHKzLzrxHxO+Cxo7oeHBFPzMwzWpj2TRHx/DH6t6S89+0E7EYZsjzRYKY1wD/OUODoryn/bMdz+hTXGaA+bG9DyY0xcAAAIABJREFUp7U4/6qa9nbs119Y0b4K+MEMr60WZOY9EfFcoA/Yv2LIDpSftY6OiM8AP6h7L42ILSnDmVdRfn9Qt5+5C3j+TIVuT5OHz9C+8p8ys/a7lwqfjIiZ+A7lS5k5mftYT/PnkxHxY8pQ2dMpw9Nrg0EjYhfguZTPibHCSc8A/nsS9dznEc2f45r7vZ9R3scvGiuELSJ2oLzXvxx45hjzX0IZYKxNREQ8Gqjaa18J/GYGlx5srnH/Ue0HRMTumfnXGVy7zmeAt1IfVjhrNN8/JnIP2KumfaKfsYrMvGyidTW/63s1cCaw1ajuBwFnR8QxwJcz8/YNOyOii/Iz8Vsov0sabYDW7nubm6Mi4jkzMO9vMvNzU7j+fRFxw7RV879OzszvzcC8kqRZzuA0SZIkSZIkSZKkCerqH3o25S807NTpWiRJkiRJkiRJkqQ5ajlwelf/0HuAj65ZuaL2UAlJkiRJkiRJkqSiKLanPJR3TVEUF46sHnjIyOqBXuCQcS69Cfgw8Mnu3p7aQ7gbjcYDgdcCC0gu2zWXnLaQBS+gDCK5kTIMoso8yvCXeZQHV/+ib3jwtok/Ms1WEbEFZRBUlW/P8PL9lEF9u4xq7+RB1Bs6CbiAjQ/pXkx5WPI72l4RkJmXRcRKyuCN0Yd4AzwZ+FFEPCcz72xnbbNR82Ds1wG3AG+vGbYTZcDau5oHJV9EGeJyJ7A10AXsTRk0MZb1wDsy82PTUfumYpwgpGMogzZasRf1B6lPxVXAVILTHt38mW7fBd6amVdO45xvoAwvempF3zzgZc2ftRFxIXA95X5gIWUQ1W5AY5w1EvjnzDxlOgrOzI82X4efpgxiGi2Apzd/iIg1wKWU7yd3UB5ivy3l/XFPytfwuMtOoeSZej4MUu7t5qKC+rDFfTLzwolOlJnnNwNFTwZ2rxn21ObPuogYpgxNuZXyubQd8GDK58p4IV/nAwdn5hUTrQ84gupghZPbEHD6bTYOToMy7KaV4LSxAuVatZ4yYOLdmXnTDMwPZeDOeK7PzIumuM5EAouuB/442YkjYluqPw8mcMJk55ukHwO3Ud5XN/SsiNipE0HCGl9m3hIRTwNOpDq8Ecq97Scpg7OuAP5MuQe4B9iGcv+wFxsHy4x2E/CizPzVdNQ+g7qBV8zAvEdS3ssm6sUzUAOU9/VWAiC3Al7U/AH4e0RcShkYdRvlY9sGWEK5J+yawJyXAodOMlButIXAs5s/AHduUNetlM/TxcD2lO/hVZ+LR7seeM7oMCTNeqtq2o8fK+RvqprfI5xA+d3PhoLyXlLM1Npj1HRXRLwf+GK7127BQqZ2z53oZ6xPUf9ddqXMvLD5HdFXK7qXUL43/ltEnAn8jTL35EGUgdxV+3qa414yVsCj/p8nz9C8C4CpBKfNRJgbwAhgcJokbYYMTpMkSZIkSZIkSRpHV//QlsBHgTd1uhZJkiRJkiRJkiRpM7AA6AWe3NU/dMSalSs8MEaSJEmSJEmSJP1/iqLYkjK04eaiKC4YWT2w88jqgf8DvJqxz1dbS3mg60e6e3tqwwYajcZS4F+BLYC7lq7f5ivbsOhpwNGUh05fVnNpUAYKbUV5EPfJfcOD/l3H3HIwsLSi/fzMnHSww2Rk5rqI+A7wxlFdHTuIekPNg7I/AHynovuoiDguM69vd10AmfmXDcLTuiuGHEgZnvZcw9PKP0vg6Ig4G/gMYweg7Qg8sYVlrgZemZm/aOHauaCgPghp75m+n2zC7qU8RPu4zDxruifPzHsi4rmUh8KPFWC3CHhUC0usBV6bmV9rpb46mfnFiDgX+BqwzzjDu5hYiEeV24FPUAY3qU0mELY4qVCZzLwgIvYHvgw8d4yh82k9kPHrwOtbCFupC4yY6XBaKPcvn2DjQLgXRcSb2hDcNpY7Kf+bfjwzL57htc6ifK0vHmPMwDSsc84E1jm9xZCXw6gOgRzIzJEW5puwzFwbET8AXj6qayHwUuA/ZnJ9tS4zb46IZwDHUn7urwt7AVje/JmsM4HDM/PSFq7V7LQN8PDmTyv+BzgkM6+ZvpKA8jupfdk41Hyi/gw8LzP/PH0laaZFxBbA4TXd7dhLfZuNg9MAjoiI989kcNsYvkoZCD8TAeObjcz8WkTsAPw75WeQ0bYGnjTB6a4BnjLTezJJkrRpGf1lnCRJkiRJkiRJkjbQ1T/0UOB3GJomSZIkSZIkSZIktdszgPO6+oee3OlCJEmSJEmSJEnS7FAURRRF8VCguyiKC49ce9BNI6sHjgEuAV5PfWjaesrDchvdvT1H14WmNRqNrRqNxtuAdwKxdW75leXrl/1pGxatpgwiuQy4oWaNpcADm7W8r2948IuGps1Jq2raj2/T+nXrHBERVYcXt9tJwAUV7YupPkC7bZoBBSuBq2qGHAT8MCIWta+q2S0zTwAeShnGtG6apr0b+D/AQzfj0DQy80zgpxVd84D3trmc2e424GfA64BdM/OwmQhNu09m3pWZLwZeBUzn+/j/AI+Z7tC0+2TmOcAKyuDXa6d5+juBzwF7ZuZ7M/Pv0zy/xlfUtL8oIvae7GSZeUNmHkwZuvbXqRQ2yh+BZ2bmEZMNTYuIx1EdanEzMOPvF5l5NfDriq7tgBfM9PoVrge+C7wM2CUzX9uG0DQy8x7gt+MMO30a1rmX8r44lqo/j4lYVdPe6f36qjatrxZl5rrMfBfwGMog9OlyPfBW4PGGpm0yvgH8gHIPNBNuBo4CnpCZayZx3Y+BbwG3zEhVZcjve4GHGZq2STqY8rvJ0S7OzHNnevHm55GqvcruTDxUa1pl5jrgPZ1Ye67JzP8EXkh5/2rV74BHZ+ZF01OVJEmaK+r+cl+SJEmSJEmSJGmz19U/9Brg34GtO12LJEmSJEmSJEmStJnaFfhVV//QscAH1qxcsb7TBUmSJEmSJEmSpM4oimIPYCHwpyPXHjRvZPXAq4H3U/59wlh+Bqzu7u05v25Ao9GYDxwGPAJYtyDnnbBbLu0C3tIcMkJ9aNC2wDLKULXPAH/qGx7MiT0qbUoiogt4ek13u4IYfgtcDjxgVPvuwAFUB0zcTflaGW26g3XIzIyI1wJPq+i+bbrXm6zMvCQiVgKnAbtVDHkq8IOIeH5mrm1rcbNUZl4DvCIijgXeSBmys3MLU/0N+Cbwycy8chpLnG4fZePfKb17htZ6O3BmRfu6iNgiM2dq3dnkXuAuypCGmyjvS2soQ0gvAs4HzmseeN9WmfmliDiJMrDtNcAeLUyzHuinfN7/cDrrq9IMIvpERHyaMmzpZZTvDfNanPI3wFeAEzLz1mkpcm75PdXvr7+Z7oUy88yIOIrq++9ulIFlrcx7QkR8l/LefiTl82WyQazrgFMpw/W+l5mt/tueVTXt323j/fDblCGro72CMkRnutzD/977bqC89/0NGAb+BJwLXJSZnfpM8WvgKWP0Tzk4rWmAMrh2rDomJSL2BJ5Q0XUvZcBvO/yS8s91x1HtD4+Ih2fmeW2qQy1qhv/0RMSTgDcAzwW2amGq84EvA5+fbJikOiszTwFOiYitKb8DeDrQQxkqPZXA8rOArwPfzMwbWqjrLOClEbEQOBB4ZrOuhwPzp1DXHyk/q30tM0emMI86a1VN+7fbWMPxVAeBv4Lye5i2y8zvRsSZwP6dWH8uyczvR8Qg5WegVcCiCV56OdALfG4KnxUkSdIcFp37DkySJEmSJEmSJGl26uof2gH4PPDCTtciSZIkSZIkSZIk6f85DXjpmpUr/tbpQiRJkiRJkiRJUvsURdENbA9cUhTFXSOrB55Ledjq3uNcehZwdHdvT3/dgEajEZThCM8AiOSX3bnjXUEcRhmcs4b6wJxFwC7AjZSHEJ/TNzzo4a9zWEQ8DHhBRddNmfmfbazjeZQhf6MNZOav2lWHNk8RsQB4HOUB/Y+kDJPqBrYBtqQMgfk7ZeDkJZT34gHg9x6QrU1Z8z3gIMrnfQO4H7CE8nmfwJ3AdcAVwAWUoVo/z8zrOlJwU0TsTPl6fRxl2McDKfcviylrv40ytO4myuCmsyhr/31mXt+BktVBEbEb8GTK4Km9gAcBO1A+XwBupwyE+gtluOEg0J+ZUw5jjYi3UL6mRvtuZv5hqvNPsIYdgDdXdK0DPtIMJ9QsFhGPAZ5V0XV1Zv53G+s4jPKeO1pfZg62qw5Nj4jYljJY8onAfpT7310ovzNYQLkHuIUyTP1i4H+A0zLz4k7Uq5kTEUuBxwP7AA9p/uwKbNf8WUD5WejW5s8IcF7z53eZ+ZcZqmsbyr3efhvU1b1BXVs267qtWdfVNAOKgbMy88KZqEvtExHzgHcCCyu6v5yZl7epjgcAr6zoui0zP96OGtQeEbEj8DzKz8j7Afen/F7oXsr3xEuAs4GfAqd0IgxdkiRtOgxOkyRJkiRJkiRJ2kBX/1AP8E3Kf5AhSZIkSZIkSZIkaXa5DjhizcoVP+90IZIkSZIkSZIkaWYVRbGM8jDykaIobhlZPfBo4DjKMIex/AV4N3BCd29P7UFrjUZjP+ClwHySc7pz6Z/mMe/FzTWvBe6ouXQh5cHYdwLfBc7oGx6sC1eTJEmSJEmSJEmSJEmjGJwmSZIkSZIkSZIEdPUPzQfeS/lLkfM7XI4kSZIkSZIkSZKkegl8DHjXmpUr7u10MZIkSZIkSZIkaXoVRbEtsBy4riiKa0dWDzwI+DDwj0CMcen1wLHAZ7t7e2qDzBqNRjfwBsoAtGt2Wb/9T7Zk4SFAA7gRuKXm0vlAV/P//wnQ1zc8ePvEH5kkSZIkSZIkSZIkSQKD0yRJkiRJkiRJkujqH9oN+DZwQKdrkSRJkiRJkiRJkjRhvwUOX7NyxeWdLkSSJEmSJEmSJE1dURQLgT2B24qiuHJk9cBS4BjKkLMtxrj0DuDfgY929/bcWjeo0WhsD7wd2BK4e8n6xV/fjq1WAo8Fbgeuq7k0gF2a150G/KhvePDGyTw2SZIkSZIkSZIkSZL0vwxOkyRJkiRJkiRJm7Wu/qGnAN8Edu50LZIkSZIkSZIkSZIm7SbgVWtWrvh+pwuRJEmSJEmSJEmtK4piL2BdURTDI6sHFgFvBlYDS8a4bB3wJaDo7u35W92gRqOxJfBq4AHAvYty4bd2zu33AZ4G3AOsAeoOZFsGbAOcC5zUNzx41eQemSRJkiRJkiRJkiRJGs3gNEmSJEmSJEmStFnq6h+aBxwDvBeY1+FyJEmSJEmSJEmSJE3Np4C3rVm54q5OFyJJkiRJkiRJkiauKIrdgUXAn49cexDAy4FjgfuPc+kPgXd29/ZcVDeg0WjMA54PPB5YPz/nff9+uXQJcAiwALgauLfm8u2ApcClwPHAJX3Dgx7aJkmSJEmSJEmSJEnSNDA4TZIkSZIkSZIkbXa6+od2Ar4JPLXTtUiSJEmSJEmSJEmaNucAh61ZueKSThciSZIkSZIkSZLGVhTFbsAOwF+KorhzZPXAU4GPAivGufS3wNHdvT1n1A1oNBoBPAE4GICk//65401BHE4ZiLYGuKvm8q2BnYFrgW8D5/UND66f8AOTJEmSJEmSJEmSJEnjMjhNkiRJkiRJkiRtVrr6h54InADs1ulaJEmSJEmSJEmSJE2724DXrlm54tudLkSSJEmSJEmSJG2sKIqlQBfwt6Iobh5ZPfBw4DjgqeNc+mfgnd29Pd8fa1Cj0dgLeAWwgOTC++XSc+Yz7zDgfsB1wO01l27RrOsO4DvAb/uGB++Z6OOSJEmSJEmSJEmSJEkTZ3CaJEmSJEmSJEnaLHT1DwVwNPBBYEGHy5EkSZIkSZIkSZI0s74IvHHNyhV3droQSZIkSZIkSZIERVFsDTwQuKEoimtGVg/cn/L3fF4GzBvj0jVAAXyxu7fn3rpBjUajC3gTsBC4aaf1231vK7Z4LrAvcDNwU82l84FdgfXAycCpfcODd0zioUmSJEmSJEmSJEmSpEkyOE2SJEmSJEmSJM15Xf1DOwBfBZ7b6VokSZIkSZIkSZIktc2FwGFrVq64sNOFSJIkSZIkSZK0uSqKYj7wEOCOoiguH1k9sD3wLsqQs0VjXHobcBzwie7entvrBjUajW2AtwGLgbu3y62+viQXPxF4InAHcG3NpQF0UQatnQL8tG948OZJPThJkiRJkiRJkiRJktQSg9MkSZIkSZIkSdKc1tU/9BjgO8ADOl2LJEmSJEmSJEmSpLa7A3jTmpUrvtjpQiRJkiRJkiRJ2twURfGQ5v+9eGT1wBbAUcC7gR3HuOwe4L+BY7t7e+pCz2g0GguBVwJ7AvdumQuO3yWX7Ak8E1gHrAHW11y+E2XQ2u+B7/UND66Z1AOTJEmSJEmSJEmSJElTYnCaJEmSJEmSJEmas7r6h94EHAds0elaJEmSJEmSJEmSJHXUt4DXrVm54rZOFyJJkiRJkiRJ0lxXFMVyymCyi49ce9B64DDgQ8CDxrn0ROBd3b09l9QNaDQa84BnAQcAOS/jR/fLpYuCOBRYCFwN3Ftz+RJgB+BPwAl9w4N/mcTDkiRJkiRJkiRJkiRJ08TgNEmSJEmSJEmSNOd09Q9tB3wROLTTtUiSJEmSJEmSJEmaNYaBw9asXHFupwuRJEmSJEmSJGkuKopiF2BH4PKiKG4fWT3wJOA4YP9xLv01cHR3b8/v6wY0Go1ozvNCYB7JYHfueNU84nDKMLRrgLU1ly8GdqIMVfsWcEHf8KAHsEmSJEmSJEmSJEmS1CEGp0mSJEmSJEmSpDmlq39oBXAi8OBO1yJJkiRJkiRJkiRp1rkLeMualSs+2+lCJEmSJEmSJEmaK4qiWALsClxTFMWNI6sH9gY+Cjx7nEsvAFZ39/b8ZKxBjUZjD+BIYAHJpbvlDoMLmH8o8EDgOuDvNZduCXQBtwLHA2f2DQ/eO8GHJUmSJEmSJEmSJEmSZojBaZIkSZIkSZIkac7o6h96NfBfwKJO1yJJkiRJkiRJkiRpVvsa8Lo1K1fc2elCJEmSJEmSJEnaVBVFsQh4EHBTURRXj6we2BX4APBKYP4Yl44A7wW+2t3bs75uUKPRWAa8FdgCuHPZ+m2/uTVbPgtYAdwC3Fhz6QLKILd7ge8Bv+4bHlw7qQcnSZIkSZIkSZIkSZJmjMFpkiRJkiRJkiRpk9fVP7QY+Azw8k7XIkmSJEmSJEmSJGmTcT7wgjUrV1za6UIkSZIkSZIkSdqUFEUxD2gAa4ui+OvI6oFtgaOBfwG2HuPSW4CPAP/V3dtzZ92gRqOxNfBmYClwzza56BtLc5vHAE8G7gSuBaoOUJsHdFGGtv0c+EXf8OCtk3x4miM+/bpT5wOPBs476rMHGpwnSZIkSZIkSZIkSbOIwWmSJEmSJEmSJGmT1tU/tDdwIrB3p2uRJEmSJEmSJEmStMm5BThizcoVJ3e6EEmSJEmSJEmSNgVFUTwYmFcUxcUjqwcWAK8B3gfsPMZldwGfBj7U3dtzY92gRqOxAHgJsB+wbmHO/86uucNy4DmUQWlXA+trLt8F2Ar4DfCDvuHBayf3yDRXbBCYlsBZR332wLrnjCRJkiRJkiRJkiSpQwxOkyRJkiRJkiRJm6yu/qGXAZ8FFne6FkmSJEmSJEmSJEmbrAR6gWPWrFyxrtPFSJIkSZIkSZI0GxVF0Q1sC1xSFMU9I6sHDqH8fv0hY1yWwDeB93T39lxeN6jRaATwVOApAJHx0+5cShAvogxDuxq4p+byHYAlwAXAd/qGB2vX0dz26dedOo8yMA3g7KM+e6B/7yNJkiRJkiRJkiRJs5TBaZIkSZIkSZIkaZPT1T+0CPgv4NWdrkWSJEmSJEmSJEnSnPEr4PA1K1dc1+lCJEmSJEmSJEmaLYqi2AlYBlxZFMXfR1YPPB44DnjCOJf2AUd39/YMjTWo0WisAF4MzCc5szuXXjqPeS9urnktcGfNpds0x1wBHA9c1Dc86KFqm6ENAtMCOMvANEmSJEmSJEmSJEma/QxOkyRJkiRJkiRJm5Su/qEHAycCKzpdiyRJkiRJkiRJkqQ5ZwQ4dM3KFb/rdCGSJEmSJEmSJHVSURTbAt3AdUVRXD+yemBPoBd4wTiXngu8o7u3p2+sQY1G4wHAa4GFJFfumktOWciCFwIPBm4Abq25dBHQBdxIGZh2dt/woEFZm6FPv+7UAPanDEw7+6jPHnhvh0uSJEmSJEmSJEmSJE2QwWmSJEmSJEmSJGmT0dU/dCjwRWC7TtciSZIkSZIkSZIkac66G/iXNf+XvTuPj6uu9z/++mbp3nRvp23YlwGhEkBZCgGSiriAqIigF7QqaLSgVysSV45cl6io9+rNNS7oTwS1gBeFuqKJEqjigoECImUpEGnYoQXa0jbf3x8nXGuYmSbtTCZJX8/HIw8fnO/2OZk5M2fG5vtuqGstdyGSJEmSJEmSJA21JEnGAHsBa5Mk+Ud3c+cs4ALSkLOqAkNXAx8FflDbUp93c7NsNjsNWAqMBTZO75106STGHQ+8BFgHPJpnaDVpYNpzwJXA9deuumHjYM5No0NfYNqhpM/Hvyxpa9xU5pIkSZIkSZIkSZIkSYNkcJokSZIkSZIkSRr2Mh1dY4CLgHPLXYskSZIkSZIkSZKkncZlwDt7GuqeLXchkiRJkiRJkiSVWpIkAdgX2JQkyT3dzZ0TgA8AHwImFxj6GPBpoLW2pf65fJ2y2ew44N3APGDT+Djmslmx5mBgEWkYWg+Qa1O0CmAuEICfAb+6dtUNTw/2/DTy9QWmHUIaomdgmiRJkiRJkiRJkiSNYAanSZIkSZIkSZKkYS3T0bUbcDlwWLlrkSRJkiRJkiRJkrTTWQmc0tNQt6rchUiSJEmSJEmSVCpJkuwBjAHuPGvDogrgbcAnSUPO8lkP/BfQUttS/1S+TtlsthI4FTgU2FIVK340L06fDZxMGoq2BtiSY2gAZgPjgN8B11y76obHBntuGh1am9oPJQ1Mu2lJW2PegD5JkiRJkiRJkiRJ0shgcJokSZIkSZIkSRq2Mh1drwIuBaaVuxZJkiRJkiRJkiRJO621wOKehrqryl2IJEmSJEmSJEnFlCTJPGAKcE+SJBu7mztfDbQABxYYtgX4LnBBbUt9d75O2Ww2AMcArwJCiFxbG2esD4TTgIlAD5AvAGsGUAN0AVdeu+qGBwZ5aholWpvaDyEN9TMwTZIkSZIkSZIkSZJGEYPTJEmSJEmSJEnSsJPp6ArAx4AEqChvNZIkSZIkSZIkSZIEwOeBj/Q01G0pdyGSJEmSJEmSJO2IJElmALOBfyRJsra7ufNQ4AtAwzaGLgeaa1vqbyvUKZvNHgCcCVQSuXl+nH5bJRWnARngYeDZPENrSEPT7gF+CNx57aob3ChtJ9Ta1H4wMBb465K2xo3lrkeSJEmSJEmSJEmSVFwGp0mSJEmSJEmSpGEl09FVA1wCnFzuWiRJkiRJkiRJkiSpnw7g9J6GuofLXYgkSZIkSZIkSYOVJMlEYBfgsSRJHulu7twd+AxwOhAKDP0jcF5tS/11hebPZrPzgHOAauCROb1TrhlL9cnA/sDjwFN5ho4H5gCPAD8Auq5ddUPvgE9Mo0ZrU3sdMA7oWtLWuKHc9UiSJEmSJEmSJEmSSsPgNEmSJEmSJEmSNGxkOrr2A34MZMtdiyRJkiRJkiRJkiTl8Q/g1J6Gut+XuxBJkiRJkiRJkgYiSZIqYB9gXZIk3d3NndOBjwFLgDEFhq4CPlLbUn9lofmz2WwN8CFgLPDclN4J35vChOOAI4BnSAPRchkDzO3rcyVww7Wrbtg04BPTqNEXmDaeNDBtfbnrkSRJkiRJkiRJkiSVlsFpkiRJkiRJkiRpWMh0dL0O+C4wudy1SJIkSZIkSZIkSdI2bAI+2NNQ95VyFyJJkiRJkiRJUiFJkuwLbEmS5O7u5s5xwHuBDwNTCwx7GPgk8I3alvrN+Tpls9kxwFnAHsDmcbH6+7PjlBcBJ5B+l94D5NrorJI0MC0CVwO/uXbVDc8O+uQ04rU2tR8ETABuXtLW6HNAkiRJkiRJkiRJknYSBqdJkiRJkiRJkqSyynR0VQAXAh8BQpnLkSRJkiRJkiRJkqTB+AFwdk9D3TPlLkSSJEmSJEmSpK0lSbIbMB6486wNiyJwBvApYNcCw54BLgIuqm2pfzpfp2w2WwG8BlgI9FbGiqvnx+mTgdcDVcAaIFfgWgAyQDXQDvz02lU3PDHYc9PI19rUvgCYCNxiYJokSZIkSZIkSZIk7XwMTpMkSZIkSZIkSWWT6eiaCnwfeGW5a5EkSZIkSZIkSZKk7XQbcEpPQ93fy12IJEmSJEmSJElJkmSAacDqJEnWdzd3vgz4PHBwgWGbgW8Cn6xtqX8oX6dsNhuAI4GTgUDkuto447EKwulADdADbMwzfCYwCfgTcNW1q254cJCnplGgtan9QNLnwcolbY3PlLseSZIkSZIkSZIkSVJ5GJwmSZIkSZIkSZLKItPRtQC4Ctir3LVIkiRJkiRJkiRJ0g5aB7ytp6HuR+UuRJIkSZIkSZK0c0qSZCqQAXqSJHmyu7nzxcAXgJdvY+iPgI/UttTfWahTNpvdF3gbUEXkb/PitL9UUXkqsAvwMJAvBGsKaZDbKmAZcPe1q25w87OdTGtT+wGk4Xorl7Q1Pl3ueiRJkiRJkiRJkiRJ5WVwmiRJkiRJkiRJGnKZjq43At8GJpa7FkmSJEmSJEmSJEkqoi8CzT0NdZvLXYgkSZIkSZIkaeeQJMl4YDfgiSRJHupu7qwFPgWcCVQUGHo98KHalvrfF5o/m83OBt4HVAPrZvXWXDGeMScBBwBPAU/kGToBmA08BHwfuMXAtJ1Pa1P7/qThebctaWtcV+56JEmSJEmSJEmSJEnDg8FpkiRJkiRJkiRpyGQ6uiqBFuCD5a5FkiRJkiRJkiRJkkrkOuCNPQ11D5W7EEmSJEmSJEnS6JUkSSWwD/Dpmc2VAAAgAElEQVRskiT3dzd3TgE+DLwXGF9g6N+A5tqW+qsLzZ/NZicCHwBqgOcmx3GXTouTFgL1wHrSQLRcxgBzgXUza6p+dehekxpDCBcuXbb8ycGcn0a2vsC0qaSBaWvLXY8kSZIkSZIkSZIkaXgxOE2SJEmSJEmSJA2JTEfXDOCHwMvKXYskSZIkSZIkSZIkldga0vC068tdiCRJkiRJkiRp9EmSZG8gJEmyqru5sxp4D/AxYGaBYQ8CFwDfqW2p35KvUzabrQbOBPYDtoyJVcsycepewKuALUAP0JtjaBVpYNrm8WMqfnH0i2oOrqwI/w5MBj6/dNny8wd9ohpxWpva9wOmAbcvaWt8qtz1SJIkSZIkSZIkSZKGJ4PTJEmSJEmSJElSyWU6ug4GrgJ2K3ctkiRJkiRJkiRJkjRENgP/3tNQ11ruQiRJkiRJkiRJo0OSJLXARODuJEk2dzd3ngZ8GtirwLC1wOeA/6xtqX82X6dsNhuAVwLHAbEihp/Oj9OrA+ENwBhgDel33/0F0sC0qsoKfn3sgVNmj6mqOB/IbNVnA7DP0mXLuwd6rhpZWpvas8B04G9L2hqfLHc9kiRJkiRJkiRJkqThzeA0SZIkSZIkSZJUUpmOrjOBrwPjy12LJEmSJEmSJEmSJJXBN4ElPQ11m8pdiCRJkiRJkiRpZEqSZBYwA3ggSZJnups7jwG+ABxWYNhzwNeAT9W21D9aaP5sNvsS4A1ABZHf18YZ3RWE0/vW7CENPstlNjAB+P3R+9c8N2l8ZTOwb56+3166bPk7CtWhkae1qX1f0ufJHUvaGp8odz2SJEmSJEmSJEmSpJHB4DRJkiRJkiRJklQSmY6uKuBLwLnlrkWSJEmSJEmSJEmSyux64JSehrqHy12IJEmSJEmSJGnkSJKkBpgHPJwkyePdzZ37A58DTiowLAI/BD5W21J/T6H5s9nsHsDZQBWR1XPjtOuqqXwDsAfwKLAuz9BpwBTgb4fsNfGe2VPGvB84chunswU4aOmy5bdto59GgNam9n2AmcDfl7Q1Pl7ueiRJkiRJkiRJkiRJI4vBaZIkSZIkSZIkqegyHV2zgSuAY8pdiyRJkiRJkiRJkiQNEw8Ar+tpqPtLuQuRJEmSJEmSJA1vSZKMJQ0veypJkjXdzZ0Z4ELg7UBlgaG/Ac6vbakv+F10NpudAbwfGAM8N6N38qUTGfsK4GDgKSBfENYkYBbQvc+8cX/Yc864s0IIrxnEqV2zdNnywfTXMNPa1L436XPgziVtjY+Vux5JkiRJkiRJkiRJ0shkcJokSZIkSZIkSSqqTEfXYcCPgNpy1yJJkiRJkiRJkiRJw8x64B09DXU/KHchkiRJkiRJkqThJ0mSAOwLbEySZHV3c+ck4DxgKTCxwNCbSQPTfllo/mw2Ox44F5gJbJ4Yx146I05+KXAcsAF4GMi1MdlYIAM8mZlW/ZuDdp/42hDCYgqHuOVTv3TZ8uu3Y5zKqLWpfS9gNrBqSVvjo+WuR5IkSZIkSZIkSZI0shmcJkmSJEmSJEmSiibT0XUW8N+kfwwpSZIkSZIkSZIkScrt88CHexrqestdiCRJkiRJkiRpeEiSZA+gCrjrrA2LKoGzgASYU2DY/cDHgUtrW+rzfueczWYrgTcBLwZ6q2LlFfPitPnASX1d1gC5xlcBc4FNk8ZV/nzhfpOPrKgI5wITBnVy/2rF0mXLj9qB8RpCrU3te5I+B+9a0tb4SLnrkSRJkiRJkiRJkiSNDganSZIkSZIkSZKkHZbp6BoDfBV4Z7lrkSRJkiRJkiRJkqQR4ufAm3oa6p4qdyGSJEmSJEmSpPJJkmQeMBm4N0mS57qbO18LfBbYr8CwJ4DPAF+tbanfmK9TNpsNQCPwcoAQwy9r4/TeQDgVGE8amLYpx9AK0sC0iqrK8KtjD6jZrbqq4jxg5uDPMKfXLV22/MdFmksl0NrUvgdpYNo9S9oaHy53PZIkSZIkSZIkSZKk0cXgNEmSJEmSJEmStEMyHV3zgB8BR5S7FkmSJEmSJEmSJEkaYe4EXtPTUPf3chciSZIkSZIkSRpaSZLMAGYB/0iSZF13c+cRwBeAowsM2wB8FfhsbUv9E4Xmz2azLwbeDFQQuak2Tr+zgorTgdnAQ8D6HMNCX/s44PpjDqipnDC28nxgz0Ge3rbcARy4dNnyLUWeVzuotal9N9LQvHuXtDU+VO56JEmSJEmSJEmSJEmjk8FpkiRJkiRJkiRpu2U6uo4CrgQy5a5FkiRJkiRJkiRJkkaop4A39zTU/azchUiSJEmSJEmSSi9JkknAfOCxJEke7W7u3BtoAU4pMKwX+B7w8dqW+gcKzZ/NZncB3g1UEXkwE6f+agxVrwf2Bh4H1uYZOh2YAtz80n0mPThjcvUHgUMHc26DdPbSZcu/VcL5NQhbBaatXtLW2FPueiRJkiRJkiRJkiRJo5vBaZIkSZIkSZIkabtkOrqWAF8GqstdiyRJkiRJkiRJkiSNcL3AR3sa6lrKXYgkSZIkSZIkqTSSJKkG9gLWJknyYHdz5yzgE8C7KPz3OT8Hmmtb6m8pNH82m50KfBAYAzw3rXfipZMZvwg4DFgHPJpn6GRgJnDvi3YZf9MuM8e+O4TwisGc23bqBvZeumz5xiFYS3m0NrXvQhrkd9+StsY15a5HkiRJkiRJkiRJkrRzMDhNkiRJkiRJkiQNSqajayzwNeBt5a5FkiRJkiRJkiRJkkaZHwJv72moW1/uQiRJkiRJkiRJxZMkyT7A5iRJ7u1u7hwPfAD4EFBTYNifgQ/VttR3FJo7m82OBZpIw682j49jvj8r1rwYOB7YCDwE5NpsbDwwG3i8dsaY9gN2nfDGEMIZQMUgT29HfGDpsuVfHsL11GerwLT7l7Q1Pljq9RbsvrAa2LJy9YreUq8lSZIkSZIkSZIkSRr+DE6TJEmSJEmSJEkDlunomg1cBSwsdy2SJEmSJEmSJEmSNErdBLy2p6HugXIXIkmSJEmSJEnaMUmS7AaMAe46a8OiACwGLiQNrMrnHuAjwOW1LfV5NwnLZrOVwOuAw4Deylhx1fw4fSZwMmn42RpgS46h1cBcYMOUCZW/ODw7+diKEJYAYwd7fkXwKLDn0mXL15Vh7Z1Sa1N7LVDL0AamvRY4EvjtytUrri71mpIkSZIkSZIkSZKk4a+q3AVIkiRJkiRJkqSRIdPR9WLgamC3ctciSZIkSZIkSZIkSaPYIcCfMx1dp/Q01F1f7mIkSZIkSZIkSYOXJEkGmALclyTJhu7mzlcBnwMOLDDsEeA/gLbalvpN+Tpls9kAHA2cCBAi7bVxxrpA+DdgEtADPJdjaCWQARhTFX5+zAFT9qmqDP8PmDbY8yuimcAHgE+WsYadQmtT+3xgF+CBJW2Nfyj1en2Baa8BjgIi0A78vNTrSpIkSZIkSZIkSZJGhhBjLHcNkiRJkiRJkiRpmMt0dJ0MXEr6x5OSJEmSJEmSJEmSpNLbBJzT01D3jXIXIkmSJEmSJEkamCRJpgGzgTVJkqztbu48BPgC0Fhg2LPAl4DP17bUrys0fzab3R94C1BJZOX8OH1lJRWnAXOBh/vm6i8Ac4CxIfC7Yw+YMmHcmIrzgV0He34lsg7Yc+my5Y+Wu5DRqLWpfS7pY/2PJW2N3aVeb8HuC6uAk4B60sC03wE/W7l6xeZSry1JkiRJkiRJkiRJGjkMTpMkSZIkSZIkSQVlOrqagc+Q/pGkJEmSJEmSJEmSJGlotQHv7Wmo21TuQiRJkiRJkiRJuSVJMgHYBXg8SZJHups7dwc+DbyJ/H+TswW4GEhqW+rXFJo/m83OBc4BqoHHZ/dO+ck4qk8G9gOe7PvJZSYwGfjLEdnJj0+dWHUe8OJBndzQ+NLSZcuXlruI0aS1qT0D7AY8uKSt8YFSr9cXmPYq4Ni+Q9cD1xiYJkmSJEmSJEmSJEnKxeA0SZIkSZIkSZKUU6ajayzwTeDMctciSZIkSZIkSZIkSTu564A39DTUPVLuQiRJkiRJkiRJ/5QkSSWwF/BskiTd3c2d04CPAUuAsQWG/gT4cG1L/d8KzZ/NZicDHwTGA5um9E743hQmHAscCTwD5PveuAaYDty9YLcJt86bPubcEELDYM5tiG0A9lm6bHl3uQsZ6bYKTFuzpK3x/lKvt2D3hZXAK4EG0pDAG4CfGJgmSZIkSZIkSZIkSSrE4DRJkiRJkiRJkvQCmY6uOcBVpH9EKUmSJEmSJEmSJEkqv/uA1/Y01HWVuxBJkiRJkiRJEiRJslff/97d3dw5FjgX+AgwrcCwFcCHalvqbyg0dzabrQbeAewJbB4bq5fNiVP2A04ANgM9QG+OoROA2cBDu88ee112/vgzQginkQZaDXffWrps+dnlLmKkam1qnwPsQRqYdl+p1+sLTDsBWET6/Po98OOVq1dsKvXakiRJkiRJkiRJkqSRz+A0SZIkSZIkSZL0LzIdXQcBVwO7lrsWSZIkSZIkSZIkSdK/eBZ4W09D3eXlLkSSJEmSJEmSdlZJkuwCjAfuPmvDol7g34BPAbsVGPZ34MO1LfVXFZo7m81WACcCRwO9FTFcMz9OnxgIrweqgTWkwWn9jQEywDPTJ1f98iV7TzqhIoR39h0fKbYAL1q6bPmd5S5kJGltap9NGrDXs6StcXWp1+sLTDu+7ycANwL/a2CaJEmSJEmSJEmSJGkwqspdgCRJkiRJkiRJGj4yHV2vA74HTCx3LZIkSZIkSZIkSZKkF5gALMt0dB0EfKynoS6WuyBJkiRJkiRJ2lkkSTIbmAbcnyTJ+u7mzkXA54FDCgzrARLg4tqW+lyBZwBks9kAHA68Fqgg0lkbZzxSQTgNmNo3z8YcQyuBuUDvuDEVy+tfVLOgsiJcBtQM/gzLrhK4EDi93IWMBK1N7bNIA9MeXtLW+IdSr7dg94UVwMuAE0gD0/4MXLly9YrnSr22JEmSJEmSJEmSJGn0CTH6t3GSJEmSJEmSJAkyHV0fAT5F+odrkiRJkiRJkiRJkqTh7RrgjJ6GurXlLkSSJEmSJEmSRrMkSaYAGeChJEme7G7uXEAamPaKAsPWAV8AvlTbUv9Mofmz2ezewNuBKiJ3zovT/lhF5RuBWuBR4Okcw0JfTdUVgV8fe+CUmWOrK84H5g32/IaZCBy8dNnym8tdyHDV2tQ+E9gLeGRJW+M9pV6vLzCtEXgl6fPuJuByA9MkSZIkSZIkSZIkSTvC4DRJkiRJkiRJknZymY6uccDFwJvLXYskSZIkSZIkSZIkaVD+Bpzc01C3qtyFSJIkSZIkSdJokyTJOGBX4MkkSR7ubu6cD3wKeAtQkWfYJuDrwIW1LfWPFJo/m83OAv4dqAaemdVbs2w8Y04EFgBPAk/kGToLmAj88aj9a56ZPL7yfGD/wZ3dsLZ86bLlJ5W7iOGmtal9BrA38OiStsa7S71eX2DaccCrSJ/vXcCylatXbCz12pIkSZIkSZIkSZKk0c/gNEmSJEmSJEmSdmKZjq4M8GPg8HLXIkmSJEmSJEmSJEnaLk8Cb+xpqLu23IVIkiRJkiRJ0miQJEkFaUDV+iRJHuhu7qwBmklDzsYXGHo58NHalvq7Cs2fzWYn9M01Fdg0KY67bHqcdARwDPAs8HCeoVP7fu44eM+Jq+ZMHfN+4KhBnNpIcuTSZcv/UO4ihoPWpvbpwL6kgWkFn1vF0BeYdgxwImlg2krg+wamSZIkSZIkSZIkSZKKyeA0SZIkSZIkSZJ2UpmOroOBnwC7lLsWSZIkSZIkSZIkSdIO2Qyc29NQ11buQiRJkiRJkiRpJEuSZA+gIkmSu7ubO6uBdwMfB2YWGPZb4EO1LfV/KjR3NputAs4AXgRsGROrrsjEqbsDrwIisAbozTF0IjALWLP33HEr9sqMe1sI4XWDO7MRp33psuWLyl1EObU2tU8jDUx7fElb46pSr9cXmHY08BrSwLTbgMtWrl6xodRrS5IkSfmEEH4NbP3Z4DFgzxjj2jKVJEnSsBVCeC1wVb/D74oxfqMc9UiSJEnSthicJkmSJEmSJEnSTijT0fV64HvAhHLXIkmSJEmSJEmSJEkqmq8AH+hpqNtS7kIkSZIkSZIkaSRJkmQ+aUDZPUmSbO5u7jwV+CywV4FhtwLn17bU/6zQ3NlsNgAvBxoBKmL42cxNk8bd9tBd/xWgojf2ro9pcNq/CFBRESrGR+Kmzb2bHpwzZcIu0yeO32dcdXUYV13FuOpqZk6aQO20KdSMH7e9pz6cLVq6bHl7uYsYaq1N7VOBLEMXmBaAo4DXkgam3QFcYmCatH1CCC8HFuZoujzGePtQ11MOIYR9SENCdwXmkb6/TgA2Ak8CT/X93At0xRgfLlOpkkokhDAW+Pp2DN0MrOWfrxOrgJtijGuKWJ5GkBDCqcDl/Q5/IMb45XLUs7MIIXwTqB7ksC2k1+/z1/DdwF9ijN1FLk+jTAghkH4G3g/YDZhLev84HthA+nx6/h7yHtL7x0fLU+3o4XU+uoUQVgBHbnXoUWDfGOMTZSpJkiRJkvIyOE2SJEmSJEmSpJ1MpqPrY8CFQCh3LZIkSZIkSZIkSZKkovsZcHpPQ926chciSZIkSZIkaecQQtidNPxksDbzzw2wnyANIvsTcGOM8S/Fqq+Qs88+e87FF198e4xxeq726975ffaYVtv/cDfwceCS2pb63kLzZ7PZQ4A3AhVEbqyNM+6rILxp05ZNs39375/OKMY5ANSMG8uB8zMcvucuzJ82pVjTcv2q1fz4r7e94PiJL96P4/YrlCk3cL+9426W33JHvuangFfHGG8oymJ5hBAmAbm+V78txnjgIOY5B/hqgS6dMcZjcjW0NrVPId0o/oklbY13DmCtfDVfFmPc5nOrLzDtSOD1pIFpdwLfXbl6xfptjS2GEMLrgP/N03x9jLG+ROtu92O0HWvt0GNUbAXqeSbGOKkE610ELM3RdF6M8aIBzjHiHq8C531qjPHK7a1vMEIIBwIrczT9NMZ4YgnWmw6cTBrAWA9MG+QUDwJ/Ba4Frowx/mMH6ynKa/og1hvUYx5C+Cowudh17KBzYoxPb32gwPOoVD4dY/zYtjqFEE4Erhnk3JtIg/ueD+97GHiINOzjDtJ70JtijM8Nct5hL4RQDfwDmJWnyz4xxrtKsG6+63B7rQGuAr4VY/xrsSYdwPtMsR0fY/x1MScMIbwf+FKe5ktjjGcWc72hFEKYQHqN7rLV4fuAbIxx4wDn2N7n4hb+GeD3BHA76WfVP5J+Xh2SzZxDCKuAvfM0HxFjvLFE624AxhZpukeAq4GLY4y/L9KchBBOB36Qo+lzMcbmIq3xduCbpJ+X+lsPnBJj/HmOcRnS163+bowxHjGI9ZtJA93z+UWM8ZUDnW8ba+Wr+esxxqZirNFvvVmk944nA0cDg/0io5v0/vGXwI9ijD3FrXDoeJ3nV+A6L5U3xRh/WMwJQwhnApfkaS7aNZxj3WOA3/U73BpjPKcU60mSJEnSjqgqdwGSJEmSJEmSJGloZDq6xgHfBt5U7lokSZIkSZIkSZIkSSXzKuCGTEfXST0NdfeVuxhJkiRJkiRptAohVAHHA68EDiHd5HgKUEm6Mft9pGETvwKWxxifKlOpOySE8BLgJOAI0lCn6cB44Gmgh3QD+Vu2c/oqYEbfD8BLgMV9694BfB34DjCJNHzsRGAvYA5p8EUP6UbZPwF+HGPcMNCFkySZDMy94oorDssXmgZw/MVvZeOWTf/33wdl9vvr8rd+Y2FtS33BtbLZ7O7AO4EqIvfPjVN/W03VKcBrgEd7Y3xgoLUOxNoNG1lx932suPs+9pg5nTe+dAGzJhc9B6nofnnrnVx7+6qcbRPHjqFxv70+cXXX7SUNTRti9SGEV8UYf/b8gdam9hrSa+upJW2NJdkQfWt9gWmHA6eQvl7dBfy/latXPFvqtftZXKDt6BDC3qUIchmAFzxGGtZ8vMoohLAvcB5wBjBuB6aa1/fzauDLIYQVwA+B78QYn9nhQoefN/HPe5/h4oOk93ajVXXfzyTS332u9NcNIYQbSUPZrogx3j+E9ZXSieQPTQN4K2kg8HA3F3gP8J4QQidwVoxxm0GzO4m3Fmh7fQjhPTHGYobYDaVm/jU0DSAZaGjaDqok/ew7HdiD9DP/80Gq94YQvkEa5PdoqQoIIdSTP0wJ0vvpkn9+KIJZwDuAd4QQbgLeEWPsKnNN2xRCeC/wn0DI0bwOODHGeN3QVvUCrwghHDMM6hiwEMIBpPePbwLG7MBUtX0/JwFf6Xtv+AHw3cF8N1RuXuc7hcUF2o4PIcyLMT5Y7EVjjNeFEH4JnLDV4aYQQluM8dZirydJkiRJOyJXYr0kSZIkSZIkSRplMh1dc4HfYWiaJEmSJEmSJEmSJO0MFgA3Zjq6Di93IZIkSZIkSdJoE0KoDCGcC9wL/Aw4FziKNMxrHGkow3TgYOAtwKVAdwjhyyGEqeWpevBCCK8MIfwJ+BPwCeDlwK6kgROVpCFxWeB1wAUlKGE/4MvAA8DdwJeARmA30t/z8+ufTro59u0hhNdsa9IkScYkSbIvMClJkjs3PrPhjEL9tw5NA9bd3HPHqwuFpmWz2enZbPZTpMEOvdN7J3171zizspqq84CZpM+bkgYX3Pvo43zxV538/u77SrnMDru66/a8oWlTxo/jPQ1HcGx2z7d/8bQTc21UP5J9JoQQWpvaJ7c2tR8GzFvS1vjHJW2Nfy/logt2XxgW7L7wMODzpEGE9wMfW7l6xf8MdWhaCGEWaehkIYVCQErtMyGE0fa8G818vIZYCGFyCOHLwK3AWexYaNoLpie9r/oqaTDNB0MIE4o4v5TPOOBY4CJgdQjhVyGEl5e5pmJYvI32t4zA19B64OYQwrvKXUi5hRAOBg4q0GUC6X3fiNN3v/j+fofvJ/18XW57AJ8F/hZCeEMJ11m8jfbTQwjFfA8eCocAfwwhnF/uQgoJIXwU+C9yh6Y9DiwaRmFlny13AQMRQpgWQvgf4GbSz3o7EprWXwXpe3gbcE8I4b0j6NpYvI12r/MRLISwK9BQoEslcGYJS2jJsd5/lHA9SZIkSdouBqdJkiRJkiRJkjTKZTq6DiH9I9XDyl2LJEmSJEmSJEmSJGnIzAF+m+noOq3chUiSJEmSJEmjRQhhD9K/0fgKUDuIoZOAfwfuCCEsKkVtxRJCmBBCuIw0FO4l5a4HmAyMHUC/PYCfhBDOy9WYJElIkmQfYG6SJHeetWHR2t+dfdnnt/RuOWEQtXwyxrgmV0M2mx2XzWaXAs1AxYQ49pJde2feOYlx5wP7A6uBxwax1g7ZvKWX//3Lrfx5dfdQLTlgvTFyxZ9v4bo7783ZPmPiBN7TcCRzaiZDGgQxIsMeCjho/11e+lFgfl9g2h2lXKwvMO2lpIFppwPdwMdXrl7x1aEOTNvKGaQhk4WUM8jlINLflUYGH68hFEI4FPgr6X3Ntq7jHTUL+AJpgNrEEq8lbS0AxwO/DCFcF0JYUO6CtscAg0p3JQ0nHmnGAV8LIbyl3IWU2eIi9RmOPkz6OXprX4wxbi5HMXnMBK4IIXy12BP3hYaeuo1uU4GTi732EKgGWkII/YPxhoUQQgvwqTzNPcCxMcY/DWFJ27IwhHBSuYsoJISwEOgC3k0a3FRKc0lD7+4OIQzrfde9zncKbyV3AGP/PiURY/wt8Id+h18bQhgO3/dKkiRJ0v+pKncBkiRJkiRJkiSpdDIdXW8AvgtMKHctkiRJkiRJkiRJkqQhNw74QaajK9vTUHdhuYuRJEmSJEmSRrIQwsHAtcCMHZhmDvCLEMI7YoyXFKey4gkhTAV+DRxapCkfAn5RoL0amA7sDuxXpDU/H0JYG2P8+vMHkiTZtW+tu87asKiiu7nzXUDSfs8fMpt6B7zv/u2kgXn/IpvNVpIGex0MbKmKlVfMi9MywPv6unQDW/qPyxcAM6dmEue94ti8RWzp7WXDps08tX4D9z/2JLf+o4e/9zxCzNE3Apf/6Rbm1Exil+lTt3V+Q2JLby8/uPFmuh54MGf7nJpJvPPYw5kyftzWhz/5xdNOvHLpsuUv+D2OVH974E9vPefri1qWtOV65Ipjwe4LA3AIcBrpfnMPAN9cuXrF0yVbdOAGsjH480EuvylxLflcGEK4YpiFcyg/H68hEEJ4DbCM9P+DzGcLcANwHfBn4B7gQeAZYBMwkTQAYk/SYNGjgAZgXoE5Z1P6kDYNXDeleW2+aQfH3wHcWKB9DGkY73QgQ3r/Wei5/Lx64KYQwodjjBftYI1DbSBBpZAGaw3V++1tMcYD8zWGEKpIXyPmAYcDrwNeQe7QkQBcHEK4Pcb45yLX+WfgtiLPCenrYVGEEKqBNw+g69EhhL1ijHcXa+1SCyHMJw1Y2tpjwLeKuMyTwE8KtFeRvl7sCryIwsE354QQHokxFvPf5ZxCGiK+LYtJ35uHwkMxxky+xhBCJen1Owc4DDiJNPApX1DWF0MIt8YYry16pduhL7S5lRc+9553H/CyGONdQ1fVgH06hPDTGGNvuQvpL4RwOnAJhd+PNgOd/PP+cTXp6+Wz/PP+cTr/vH88mvT+cU6BOecBFcCw+51sxet8+90K/KXIcwLcW+T5BhLwun8I4fAYY6H72B3xOeCqfsc+RXp/JUmSJEnDgsFpkiRJkiRJkiSNUpmOrk8ACYX/Ia4kSZIkSZIkSZIkaXQLwCczHV1Z4O09DXUby12QJEmSJEmSNNKEEPYCfkn+0LQIrATuJN3UeR5p+NikHH2rgG+HEJ6IMV5TgnK3SwhhLPBzCoemrQZuAdaRblp9MGnwRD7PxRgXD3D9WaSbQX+gwJwReBNwNenG2Q3AJ4D+4QtfCiG0X3DBBeuAGmB1kiTPdTd3ngy00BfSduWthTLdXuBDMcZNz/9HNpsNwK76+vEAACAASURBVHH0bTQcYri2Nk7fGAhvBSYAa0ifC/2N6zu/dYNZ/HmVFRVMHDuGiWPHMG9qDUfstSsPPrmWy/7wVx5a+8I8rN4Y+ektd9B03BHbs1xRbd6yhUt+fxO3P/hwzvb502p45zGHM3HsmP5NWeDfSDdbHy32Bt4BfH1bHbfHgt0XHkx6rVSRbjjfNkwC054PoTxogN0XU77gtJI+Rio6H68SCyG8AfgB+fevfJQ0YPTrMcbcL/SptX0/9wO/Bb7WF1RyFPA20tf7sUUqe1iKMc7c3rEhhHOAr+Zoao0xnrP9VQ3KzQO9vxtivxnM76Av+GMf0ufe8aTBHxPydK8CvhBCOAhYHGMcKWGuAwkqBXh9COE9Mcbtuj8tpr4AzEf7fm4BvhlCeDHwfeCAHEOqSANBFhW5lGUjICjvRGCgryeLgY+XrpSiez8vDDb8fzHGZ4u4xj8G8Vl1Gun70weB3fJ0+2QI4foYY3uR6htQbcDxIYR5McaihfJtr77Xxsf6fm4H/l8IYR/gMuClOYYE0uDzQ2KMpUuUHoC+94TvAGfm6fJ30tC07qGralAWkH7+u6zchWwthPAW0t9rRZ4uPcB/Ad+MMT5WYKrn7x9XA+1AawihAjgGeDtpWPgLvkgYARYPsJ/X+Qv9NMbYXMT5ii6EUE/6OXUgFlM4AHhHXEMafFy71bETQggHxxj/WqI1JUmSJGlQ8n1xIEmSJEmSJEmSRqhMR9f4TEfXMuCTGJomSZIkSZIkSZIkSUq9GWjPdHTNLnchkiRJkiRJ0kgSQhgDLANm5WiOpCEtu8cYD4oxnhpjfHOM8ThgNnA2kCs8pBK4JISQb9P1crgIyJeu1QEcEWPcI8Z4cozxjBjjq0gD4k4AbsszbpcQwskDWTzG+EiM8QtAHfBcnm6BNKxifYzx0RjjFaQbM3f06zdh3LhxXwaeTpLkzrM2LDq4u7nzOuDH9IWm3frQndz+8F251sh5kK3C3LLZ7IHAZ4BXErm5tnf6sl3ijOMD4e3AM6RhMP1D06qBXYEpNRMq//e4A2uKFrgxb2oN7110FHOnTM7ZftfDj3HPI48Xa7ntsnHzZi7u/FPe0LQ9Zk7j3ccdkSs07Xkf/+JpJ+YL6xmpPhFCGF/sSSeMnXww6Yb/jwEXrFy94qLhEprWZ3Ge46tyHHt9CCH3E3tolOQxUsn4eJVICOFI4HvkD037JrBPjPE/thGallNMXR9jfAewC/Cf5L8XkIoixrglxnhHjPHiGOPppPd67yMNHM3nDOA7fWF/w1qBoNI7cxybALyxtBVtvxjjLaSfU1bm6dLYF06ys1mc49hzwH05jr9lJDxvAfru/c7K0fTNoa7leTHGJ2KM/00aTvWjAl1birFeCGFX0pDw/nJdv5XkD/squxjjKqAeuCFPlzrgtUNX0Qv1fedzOfl/j13AMcM4NO15F4YQqstdxPNCCI3At8i/9/lXgH1jjC3bCE3LKcbYG2P8bYzxLcDuwP8Am7e33qHmdb5TWJzjWCT3946nhxBKEh7dF3b37RxN/16K9SRJkiRpexicJkmSJEmSJEnSKJLp6JoHXMcw/gfqkiRJkiRJkiRJkqSyWQjcmOnoOqDchUiSJEmSJEkjyFLg0BzHNwFviDE2xRjv79/YF+71LeBgcm/yPxVoLWql2ymEsBBYkqf5ImBRjPHG/g19QSe/Al5XYPq2QQYfNQB507OAV4QQDtmqhg3AacDarTtt2LDh5Vuue2RBd3Pn5cAfSDdx/j9XrPx5vvlvyXN8cTabnZ/NZj8NvAV4NNM79Tu7xpl7VFDxPtIwmdXA+n7jKoBaYE51VfjFyw6aet/C/Wq+M7aq6n0FznHQxlZXceaRh5AvDuH2Bx8q5nKDsv65TXzjdzey6uHce6FnM7M4+5jDGVddcI/3vUl/7yPVrTmOzQPOLfZCMfY+ByQrV6/43MrVK9YVe/4d0beR/5tzNN0EfCrH8aEMchmyx0hF4eM1REII04ArgXE5mjcDb40xvjPG+GQx1usLUn0/sD8vDEaVSibGuC7G+BVgX+C/C3Q9k/TzwXC3OM/xtwK5AlXz9R8WYoxPk94T9ObpctIQllN2IYRZwCtzNC0ndzjKrkBjSYsqnrcDU/oduy7G+PdyFLO1GOM64HTgN3m6vDSE8PIiLPVW0tDw/pYAa/L0H7ZijBtJr98NebqU7frtC929Gnh9ni6/Bxq2Jxi2xHLdC+8JnD3UheQSQpgDLCMNkO9vI3BqjPF9fdfUDosxrokxLiENN1xRjDmHgNf5KBZCmACcmqOpE/hyjuNTKW243MW88B7q9BBCpoRrSpIkSdKAGZwmSZIkSZIkSdIokenoOgj4I/CSctciSZIkSZIkSZIkSRq2dgdWZDq6Tih3IZIkSZIkSdJw17ch/UfyNDfFGP93W3PEGB8ETgBybbT96hDC8TtQYrF8mdwbNn8vxnhejDFuY/ymAm0ZoHkQtZwygD7/EhJwwQUXPFFTU/P9fn2qx1WN7STHRsWbtmzmqtt/nWvev5N/o+Kj169ffwEQp/ZO/PauvTPXj6HqfGAucC/9gttIf58ZYBfg+mMPnPLnRS+e+vmqyvBZYPo2zm+7zK6ZxIL5c3O2rXro0VIsuU1Pb9jI1377B+57LHeezoL5Gd521EsYU1U5kOk+9sXTTiyYrlZOrU3tY/eY86Ld8jR/ltwhJeeHEPoHQwxIZUVVzuPrn3vmtpWrV/R/Pg4XJwIzcxy/BPgR8EyOtsWlLGgrRX+MVFI+XkPnK6ShdP1F4N9ijJeUYtEY4z3AIuD9FL7PkIoqxvhMjPFc0oCSzXm6fTaEUDeEZQ1KgaDSrhjjH0jfc/s7OoSwV2kr2zExxjvIXTvAy4aylmHgDHIHEl0CfI/0Nbq/xaUsqIhyBXp/d8iryCPGuJn0d/lcni65Au0GK1dA0gOkgW39P/cC7B9COLwI65ZM3/ci38nTXJbrN4RQA/yS9PuaXH4DHF+scNgi+w/SALL+Pt4X2FRubeT+3LcFeEOM8cpSLNr3PlFP+j3ellKsUURe56PbKcDkHMcvAX5I7veQxaUqJsZ4P/DbfofHAO8s1ZqSJEmSNBgGp0mSJEmSJEmSNApkOrpeAXQC88tdiyRJkiRJkiRJkiRp2KsBlmc6ut5V7kIkSZIkSZKkYe5cYFKO4z+LMX57oJPEGNcA5+Rp/vD2FFYsIYRG4LAcTT3k3rR+eywJIeTaMDiXIwfQ5//C5pIk2QuYv3bt2rb+nbrW3J4rjWvL9/76418/sf6pXPOOpcC+XA/1PNS7a+/M22oY/yHgxcB9QK5EshnA7sAdh+87+dpXHDLtfePHVHwNyBeqVTT7z52V8/iDT62ld5v5d8X11LMb+J+O3/Pgk7kzvA7dbT5nHnkIVZUD3gptD+BtxaqvWFqb2se2NrW/FMje+9Dt9+Xp9jDwnzmOTwfOG+yaC3Zf+KJ95tVdONhxw8DiHMc2Az+IMT4D5AqjHKogl6I+Rio5H68hEEJ4KWk4Ty6fiTFeXsr1Y+o/gUbyB9RIJdEXCtiUp7mKNHh4uMoXVPq9vv/NF3i4uCTVFNfP8hw/KISwM+2vmytw5zHSz6n3AtfnaH/9ID6TlUUIYSGwT7/DW4CflKGcvGKM3eQONoKtPqtujxBCPZDr3vfSvkDz0Xj97hJCmDGUhfSt9xvSkK1crgZe3fcZZTi6H/hajuMZ4L1DXMu/CCEcR/5A+o/FGJeXcv0YY2+M8bOkgXi9pVxre3md7xQW5zi2Abgyxvg48NMc7ceHEHIFVhdLrvDZt5RwPUmSJEkasJ3pi11JkiRJkiRJkkalTEfX2cA1wLD+x8qSJEmSJEmSJEmSpGGlCmjLdHRdlOno8u/MJEmSJEmSpH5CCFXAu/I0Nw92vhjjFcBNOZoaQggvGux8RZQv0O3TMcZ1RVpjCnDmtjqFEGYC8wcw34IkSXZJkmRv4N6zNix64J4Pth86tmrMvySD3frQqv7jrgEOuuA3X3k2x5y9pGFnecUtvf8WY1wE/IM0WK5/ElkNabjXowfsOuGqEw6e+uppk6ouA+oGcE5FUTt9as7jMcL65zYNVRk89vSz/HfHCh5el3uf+YV778bphx1ERUUY7NQf/eJpJ47Z4QL/P3t3HidVdeZ//PP0yr6J0EADjaitLIprFEUFt5gYs6hJTFx6ZkxCQrYJv0xMTMaeLMZsM5MYEib7uBNNTAyJGpXGJbhrK25RCSAgIILsWy/P749bOG31ub3VvVXd7ff9evl6hefcOucpbt2uWxX6fBMwb/aisn2BaXPmz3p0zvxZT7fzkO8DmwL1z5vZyI6sObVq+iFTq6Z/B7gUfHcnWy4oMxsBnBUYutPdX8v872sD4xAOB0lDzudI8krnK33fjKk/B/xHvppw9wfcPfTeLZIqd/8l8L8xw6eY2Wn57KcTagK1Jv4v6GkxsCpwzMVm1umbszx7LKZeRBSe2euZ2ZHA4YGhm9x93w1/6J6qH3B+ao0lI/SZ8V5335j3Ttp3Z0x9kpmFArw7qiamfi2Auz8NhD53fNjMynNYNx/irl+AcAJ4CsxsFHAvcHTMITcA57r7nnz11EVXAqHvbL5kZkPz3UwL34qpPw58N19NuPs97t4tg9PQdd6rmdl4YGZg6I/uviXzv0Pv08XEh1Yn4fe0DhOcmAktFRERERERKSj9QpuIiIiIiIiIiIiISA9VUVdvFXX1VwI/I9rQTkREREREREREREREREREpLPmArdU1NX3K3QjIiIiIiIiIiIi3czpwIhAvc7dl3Zxzqtj6h/t4nw5MbMhwLsCQ9uAXye8XEee4/AOzjV02bJlG2tra1++dPepZwBPlhaX/HL84NFvCXrYtGvffsQ8DJxcedWMc8Z+56QNhJ9zY8s/FBcXv5F9QENz44A1W9eXEgVPtNSXKHStadz+5b8984ghB48dXv77QoRp9C8rjR3bsWdvXnpYv3Ub8+qW8MaOXcHxWYdM5ANHTqGLuRzjgEtz6S9X82YvKs0Eph3awcA0ADIbZF8VGOoPfLWtx06tmn5wJjDt48Be4JsvrH78yk62XmgXAqEXaMsNw+8hCibMlpcgl1zOkeSfzle6zKwaOCNm+LIW4Twivd2/Altixj6Tz0Y6IhNUGrrXvcvd1wFkgmSuDxwzjnDQR3fyehtjHf0s0dPVxNRb3lP9FgiF7MY9tuDMrBT4YGDo1nz30kFPxdSNLob4mVlcuN1j7v58iz9fEzhmCPDerqybR20F4OXl+s0EGt0HTI455H+Ai9y9MWa823D3DcB/BYaGAP+W53aAN4Md40KYvtiNg8zyRtf528IlRO8F2Vq+T/+ZcAh4TRoNAWTuAx8KDKUZ1iYiIiIiItIhCk4TEREREREREREREemBKurqy4DrgC8XuhcREREREREREREREREREenx3g8srqirH1noRkRERERERERERLqR98XUb8hhzt8DewL19+cwZy7OAsoD9dvcfUfCax1vZu19Bzmkg3PZSTsOecfqy+6/C7gdOAxgYHn/txy0eddWB86vvGrGcZVXzbgvU74QKAnMWdbifzcM7TM4+Ds7a7dtmJb1mPFA/6EDSn5/xhFDSieN7fd7M/sI4U2SU1dSFL+tWFNz+nuUr3ljCz+pe4itu0Ivc3jX1GreddghuS7zlR986OzQ6zZVLQLTJmUC0+LCEtpyNeFgsI+bWVV2cWrV9IOmVk2/CphNFO73raUrlnxt6YoloQ22u7tLArWtwG37/pDZSD/0M3Y8+Qty6dQ5koLT+UpPXEjl88DCfDYiUkju/gbww5jhs82su4WAxN3rXtvOn/epSbSb5LWVBByfINxLZMLFLggMvejuD+/7QyZc9E+B42aY2cS0+svRCYQDxxblu5EOSiPE7zxgYKCefb3eQOswb+j+128jEPehNPXr18wOBu4HDow55PvuPruHhXt9n/Br8bNmVpHvZoCPxdQfc/e6vHbSfek67/0uDtReA+7c9wd33wssCBx3qJkdm1ZjhN9Tz0lxPRERERERkQ5RcJqIiIiIiIiIiIiISA9TUVc/FPgr8JFC9yIiIiIiIiIiIiIiIiIiIr3GMcDDFXX1kwvdiIiIiIiIiIiISDdxekz99q5O6O5bgb8Fhg41szFdnTcHiT/HNhhwWlKTHVs59Z7s+TzrmL1NDXsqr5pxS1Y5FN70Fvv3H3bvtFGHTO9TUv5a9tjW3dsP3dO4ty9QCexfXmoLTzt8yPp3HDzwmiKzz/HWALa827G3IXasb1m6e1Qvf30TP138EDv2tM6zMOD9R05m1qFxe9R3yhjgE0lM1BHzZi8qmTd70dHAZOCxLgamAeDuu4GvB4bKgP/Y94epVdMnZgLTPkm0WfqVS1csuXzpiiUbu7p2IZnZkWQCDrPc7O67smrXxExTk2hTMTp6jqR70PlKVVyA7LXunv2WK9Lb/YJwCEgR8K4899Ke0L3uNuAPLQvu/hzweODYc80sFOjSXezXxtjmvHVROO8hHMoVCsKLu6dq9/NQgZwVqL2Wea12R2kEZdcEao3AjS0L7r4WuDtw7BlmNiqFvpIyhPh9sFO9fs3sMKLQtLExh1zh7l9Ms4c0uPs24NuBoX7A1/LZi5kZ8N6Y4bifR29HNYGarvNewsxOAkIBpTe6e2NWrRDffSwO1MaY2dQU1xQREREREWmXgtNERERERERERERERHqQirr6CcAS4ORC9yIiIiIiIiIiIiIiIiIiIr3OeGBJRV39GYVuREREREREREREpJDMbDQwITC0zN3X5Dj94pj6jBzn7YoTY+r3prRee8+xQ5soG8aQPoNabVS/dc/27ECLN97yuPjwpjeVFpdsnzziwH8Ay4f1G/xE9rjjpau3rJteZNw7c+rgp2ZOHfLDkmL7OjC4I72nbcO27cF6cVERA8rLU1v3xfWv8/P7HmF3Q/Y+0FBkxoeOPZwTDqxKcskLkpwsTmlJeR9gCvD4nPmz6ufMn5VEWNCvgJcC9QuHDRx5ZiYwbQ5RQMu3M4FpryewbiHVxNRbhXy4+zNAfeDYfAa5xJ4jM5ucpx6k43S+EmZmBwFxSZe/z2cvIt2Bu68i+t3ukG7z/623ca/7O3ffGaiHwrb6Aecn2liyDo6p7wXW57ORAqkJ1By4LlC/A9gQqF+cCTjqbt4ZqKX1uTQJbYX4dfre3czGA6cEhu5w99B5DF2/xcBFnV07j+KuX4BVaS1qZu8g+h5mRGDYgc+7eyiIt6f4CbA6UP+YmR2Qxz6mAXGBXrp/RNc5KV7n3UhNTD303cdDhD/HftjM0voCbwnRPVO27hYELCIiIiIibzMKThMRERERERERERER6SEq6uqPAR4EDil0LyIiIiIiIiIiIiIiIiIi0msNAv5cUVf/sUI3IiIiIiIiIiIiUkBHxNQfT2DuuDni1kxFJoAoFIqywd1Dm24nob3n2KEN5gf3GUhxUXHLUmNjc9NPX964cnfWoRuz/lzT3tzjBo/+S0lxyVqA8UPGLCUKr3prkzs37H/GEUO/VF5adDUwpiM958vLr2U/5ciowQMpKU5ny7Fn1qzjV/c/yt7GplZjxUVFXHT8ERxdVZnUcq8AnwBOSmrCtjQ07tmdYGAaAO7eCPx7YKho194d84hec1ctXbHkK0tXLAltnt6jmFkp4aC7lcB9MQ+7JlDLW5BLW+cI+FY+epCO0/lKxQkx9bXu/ve8diLSfdwdUz86r120rSamHgpeAbgBaJ1624F75gKaFVNf6u6hIJBew8xGAGcFhh5w9xXZxcz7442B48cDM5PtLjdmNgSYGhhK4vN3WqbF1B3Y1IX5LgFCgXZx1++twLaYebqruOt3pbunEhRtZqcQ/fweGhhuBi519x+msXa+uPtu4D8CQ6VAPgPh4u4fX3L3NXnsozvTdd6LmVk/4LzA0HPuHvd+Fjr3Q4H3JtZYC+6+C3g2MHRyGuuJiIiIiIh0lILTRERERERERERERER6gIq6+nOAxcDIArciIiIiIiIiIiIiIiIiIiK9Xwnws4q6+u9W1NWHNmwRERERERERERHp7UKbtgM8l8DccXPErZmWyYQ3bA5toJuUKW0NXnHFFeVFRUXr2pvkkP0PaPnH3wGTJ3xv5k+IgpVaenLf/ygvLy+lnc2l+5f2fXnCsMrn3/xzWd+dA8v6r8w+btuePdWvb98xub0+821PQyOPrQhn3h06akQqaz6xcg3XLHmCxuZW+XKUFhfzzycezdTKUUkstQr4JHDQ3AULfzZ3wcKGJCYtoAVAfXZx994dE59Z+eBtS1csea0APaXlPcDwQP06d48LpLsBaJ3El98gl+A5At5rZsflsQ/pGJ2vZB0ZU38kr12IdC9xr/+Dzax/XjsJaCOodBXR76e34u4bgDsCQzPMbGJy3SXDzAYQfy+wMI+tFMqFRP+WI1socLa9sZqcu0nWUYQ/mz6d70Y64YyY+nPuHrqPbc/FgdoW4LbQwe6+k+izcLZJZnZsF9ZPVeZn1CdihlO5fs3sXcDtwIDAcAPwYXf/VRprF8CvgVC47QVmlq/vmnT/2D5d573becDAQD0uGG/fWOh7kZokGoqxNFDrTkHAIiIiIiLyNqTgNBERERERERERERGRbq6irv4zwK20/uVNERERERERERERERERERGRNH0RuLmirr5voRsRERERERERERHJswNi6i8nMPcqok26O7pmWtJ8jnH6mVlFdrG2tnZ4bW3tgcCm5ubmB9qbZEbV0QD3A8dXXjXjvMqrZrwInB849CGA6urqYwYNGrQAGNTGtE3V+x/QMjiiH1C1/4Bhwc364wLKCunPT7/Azr2tX1pFZhxdVZn4eg8te4UbH6mnOZB91ae0hI+fdCzVFfvnuswa4NPAgXMXLJw/d8HCvblOmG3e7EVF//aBnxye9LxtmTL++MpRQ6tejBm+Mp+95EFNTD1283B3Xw/8NTB0Yr6CXDKhbl+JGe5t56jH0/lK3CEx9SQCZEV6qlDIBERhT1V57CNOXFDp9e7eOuH2/8S9H7cZOFwg3wGGBeqNwP/muZdCCJ2T3cDNcQ9w98cJ/+w+18xC4S6FEhfYEnfdFZSZjSEcVAhwVxfmOwkI3ePe7O6723ho3PVb09ke8uCrwPiYsV8mvZiZfRD4A9AnMLwLeJ+7x147PU0mrO9rgaEi8ncvrPvHNug6T/4674ZqArVm4Pq4B7j7CiD0PegZZjYqmbZaCX3Pub+ZxZ07ERERERGR1Ck4TURERERERERERESkm6qoq7eKuvr/BH6EvtMXEREREREREREREREREZHCOBdYXFFXP7LQjYiIiIiIiIiIiORRVUx9Ta4TZza0Xh8YyvcGtVUx9ZyfY0fXra2tHZgJTGusra19+dLdp06sPfWzB7U3QZ+S8s9XXjXjpMqrZjwEYGZDiMK1WmocPnz4k9XV1VcC52/ZsqXNsKX9+w99cFi/wRuBcqJz0Wf4oJJb/umkQ9f3KS1pdfzjK9bggcCwQmhudm5f+neWLFsZHJ9+4Hj2G9Av0TWfeOVVbnl8KaG/gv7lZcw+5Tgm7B/KteiwtcBngYlzFyycl1Zg2rzZi44Apt1w73/mJZRhatX0yqlV078N/Ot+g0YtM+zhwGEzzeyMfPSTNjMbAZwVGHrE3f/ezsOvCU1JHoNc3P12opDGbL3mHPUmOl+JGhtTX5HPJlIw2cw86f+AuYV+Ynn27hT+Hn9c6CfVAWuIArpCkk+o7byamHro/bSl24AtgfrFZmY5dZQQMys2s28Cn4o55CfuvjzhZb+Xwuv8vK42Y2ZHAocFhm5z99D5aykUutOPcPB0oYRCjHe4e7dLqzazYuBXRJ8bQ27vwrQ1MfX2rt86omD2bB82s7j+8soicwmHegHc4O5PJrzsu4EbgNLA2DbgLHf/S8Jrdge3AE8E6meb2fQ8rN9b7x+TUhNT13XeNV9K4X16dlebyYSOnRIYWuzuofPXUug1UAxc1NV+2vF8TH1aSuuJiIiIiIi0S5usioiIiIiIiIiIiIh0QxV19X2Am4F/LXQvIiIiIiIiIiIiIiIiIiLytncs8FBFXf2hhW5EREREREREREQkT0bE1EOBZ12xNlDrY2aDEpq/I9J+jrHr1tbWltfW1h4E9M0EpvVbfdn9vwTq33PIzMNLi1oHle1jcOfXF/34h2/+2ayMaFP0t6R0lZeXvzRs2LD3Aw3Nm/f8oaGhYUrcnCVFxVsPHXHgEqKNvof1LSu67fRpQ7YcfeDAG/uWlX788MpRrR7zxs5dvPzaxk4+9WQ1NDZRv+pVfnTP37jn+ZeDx4weMoizplYnvvarm7cG64P6lvOpmcdROXRwV6deB3weOGDugoVXz12wcE9XJ4ozb/Yi2xeYBjw9Z/6sJ1ZvfLk56XVa6ls2YL9MYNoXMqUfLF2x5CuOx4XtXNldwkpydCEQuqBDAR7Z/giEXmj5DnL5cky9t5yj3kbnKxmjY+pp3yOIdFseJebGXQNx99V50UZQ6ePuHheOAYC77yb6ffZs44GZCbTXZWbW18w+CDwEXB5z2FPAV/LXVcHUxNQ7ck91PRC6142bsxAmBGppB3p3mpkNIPrsGRfI+hhwVyfn7AeEQvVWAA+09djMz6XrA0NDgfd2po+kmVm5mZ0D3At8nygAOdsyorDspE0hCh3Ktgk41d3vTWHNgsu8HuJ+Hn47zbUz99kVMcNv+/tHXeepXOfdzSWEn39H3qdvBnbHzJmGuPfX0HuxiIiIiIhIXsT/6xARERERERERERERESmIirr64cBtwPGF7kVERERERERERERERERERCSjCvhbRV39e9bNnPa3QjcjIiIiIiIiIiKSsv1i6psTmn9LG+uGE6mSl/ZzDBo5cuShwBO1tbUvrb7s/kGrL7v/W8DnN+3c3O+WZ+7kZ48u/+rZPAAAIABJREFUoKG5MfbxDr82sz5AP+Ak4N+BI7IOaxw+fPh9A7zPb4b5gOP+vmf5fwNFcXNWDa18tKy4dP/iIu4+ecrgkWUlRT8FRu4bP6qqkoeXr2r1uMdWrOagkcM78ezbt3XXbm565KnY8WZ3du1tYOvu3azdvI1m99hjRw8ZxL+ceAzlJfnbauzC445k5KCBXXnoeuA7wPy5CxbuSraryLzZiww4nOi18PSc+bPiX2gJGzpgxPnAS8B/LV2x5M0Xk7v/zcwWAmdnPeQo4Fzglnz1mJLQRt8NwE3tPdDdd5nZLcA/Zw3tC3JZlHt77XsbnKNeRecrMQNi6nH3LyJvF9tj6n3z2kVruQSVAlwDXBqo15D8++0YM/tNG+PFwBCiAMfDaHvP3HrgbHffkVx73Y+ZlQIXBIY2AHe093h3X2Vmi4FZWUMnmtlEd1+We5c5Gx+odZvgNDMbQnQOvkjbwTJfyYQcdcZ5QOgD1HUdnOsa4LJAvQb4bSd7ac/gDly/g4kCtA4Hyto49iXgXe6ezzTyS9390Tyul3fufmfmej8la+gkM3unu7f7M6OL+hD/81r3j7rO83md510mOPDiwNBO4HftPd7dt5jZbcAHs4Ymmdmx7v5IAm22FPf+WpXwOiIiIiIiIh2m4DQRERERERERERERkW6koq7+IOAvwIGF7kVERERERERERERERERERCTLUODuirr6j6ybOe3WQjcjIiIiIiIiIiKSokEx9W0JzR83z+CE5u+ItJ9j0Pr168/9xte/Men3/3NT9fjBo6ftaNhZvnrLOl7e+ApOh/aYbzdwqU95n/8+tO/4JThfAHz99tfHxR07oKzfuqqhY24+cdKghgF9iq8ADs4+ZsLwoQzr35dNO96a57V0zTo+0NBIeWlyW3ntamjksRWrc5qjuMg4fuJ4zppandfQNIDfPvo0n5x5HIP79unoQ14Dvgv8dO6ChTvT6mve7EWHE+259lQ+A9P22bxjw+/XbFx2Q8zw5cC7aB3u900zu9Xdm9LtLh1mdhRR4Em229399Q5Ocy2tg9MgCmTLS3BaRq88R72YzlcOzKyM+LDR3TnO/WHgxhymOMbdH8ulB5EcxYW7Fjo4LRRU2kjHr7cHgOW0DoT6gJl9yt3jAuO6YgjhfjujAfgpUUhVrw5Ny3gPEEprvtHdO3pfey2tg9P2Bb1ckUNvOcsEw1UEhtamvHR7IX4lRK/XccBk2gjizvimu9/VhT5qYuodCj509+fN7HGikNiWzjCzUe6e5N9jH3K/fpuB3wBz3T3V0PaAq81sqbu/nOd18+3LwIOB+pVmdmcXwv06oq33wVzvHy8Ffp7DFIe6+wu59JCAmpi6rvPe4SRgYqD+B3fv6Hes19I6OA2ic5FocJq7v25me2kdehf73amIiIiIiEjaFJwmIiIiIiIiIiIiItJNVNTVTwduA/YrdC8iIiIiIiIiIiIiIiIiIiIx+gC3VNTVf2bdzGk/KXQzIiIiIiIiIiIiKSmPqe9NaP49nVw3DWk/xzjHNHvzMUvX/Z2l6/6e+OSDyvv/5tixhw8gChhYu37768P3NjWMjDm8+aSDJ3xn1qShlwDHx81pZhw5fgx3P/fW/dX3Njbx1Oq1HDthbGL956K0uIiTDp7AsRPGsd+AfqmuVWRGc2C/9de372D+4of45CnHMajt8LTXge8B8+YuWJha4EWLwLSn58yf1ZDWOvuUFJcNbGxqfQnt3LPttbjHuPvTZnYT8JGsoWqiDdZ/mWSPeVQTU+/Q5vAZ9wIrgfFZ9XPNbE7CQS6xevE56pV0vnJW3MZYc966SMdm4I8pzHs0UajO28Vq4J6E53wo4fnSEheclEYITYe0EVR6p7vH3n+05O5uZtcBX8sa6g+cD/w6ty4Tswv4L+CX7v6PlNd6DHg24TlXdPFx/xRT78w91S3APCD7Q8LFZlabUpBSRw0iCnHLlvZ9XhIhfvvMd/fs66ddZjYeOCUw9LC7v9iJqa6hdaBSMXAh0Weu7qARuBr4ubs/n4e1QvttjwHqzOwUd1+Wcg8F4+4PmdltwDlZQ0cQBTMtSGHZ3nz/mBNd56l5Bng84Tm7+iVlTUy9M+/TdwCvASOy6heY2RfcPe575K7aSevgtMEJryEiIiIiItJhCk4TEREREREREREREekGKurqzyf6x2pt/kagiIiIiIiIiIiIiIiIiIhIN1AEzKuoq69cN3PaVwrdjIiIiIiIiIiISApKY+qNCc0fN0/cumlI+zkmZTvRZr7ZG/q+hWHrDhg29tEJwyoBthIFK7Bmy/ppcY85ctzo5bMmVf1X3PiuvQ08vXotz766nrWbtwaPefgfr3Sb4LSGpmaeX7uBSaNHph6cNvOQA3hh3QbWvNH672XDth38ND48bSPwfeDHcxcsTC0MYd7sRYcRvWaeykdg2tSq6SOAzw/uN+y4jdvWdWWKrxEFk2Rfl1eY2XUpbJKdKjMrAy4IDG0G/tTReVoEuVyeNVSIIJdedY7eBnS+um53G2P5DHhNwxp3r0l6UjP7Pm+v4LSn0vh77CHiroG2rpu01cTUr+nkPNfQOjht3/zdJTitL/BuonuJtIPTFrj791Neo11mNhJ4Z2DoeXd/rKPzuPt2M7sV+GjWUBVRoE9dV3tMQNwHl1157aJrNgGfdvcbu/j4GsKhcZ29fm8EfkDrPaZr6D6BSiVE1++fgbQDlX4KTCUcVlVJFJ52srsvT7mPQrocOJvWgZ/fMLPfuXvS3/v05vvHXNWg6zwNf3b3y1Jeo11m1h84LzC0Driro/O4e6OZ3Qh8LmtoKFEI4s1dbjJsJ1GAaEv9E15DRERERESkw7K/wBARERERERERERERkTyrqKv/IrAAhaaJiIiIiIiIiIiIiIiIiEjP8uWKuvrfVNTVZ2/KIiIiIiIiIiIi0lt5yvOENlPOt6SeY67+DnwRGAscCPw/og391wCNZra3qKhoQ0lRyZ3jh4z53UkTjrlnwrDKl4CVZDbZb2xuKt68e9vU0OQDysv4wFFTJsYtvuTllXz7L3Xc/NhSnnv1Nd7YGd4HfOXGzdz17Eu5PM9Evbp5Kz+pe5DHV65OdZ2+paV84uTjGDNkUHB8w7YdzL/3YbbtfjObaBPR5u0T5i5YeFVaoWnzZi86bN7sRUcDL8yZP+uxtEPTplZNHz61avq3gMuAom27Nt/XlXnc/R/ALwJDY4FP5dBiobwH2C9Q/20XAquujanXdHKenPTCc9Sr6Xx1nbs78eEX6aZyinR/4RufKHwi79oIKt0K3NaZudz9ZeChwNAMMzugC+2l5XDgPjO7sNCN5MmFtA7Jgfj7o7Z0i3uqgJ4YnLaCKGjw0K6GppmZARcHhhqI9p3oMHffANwRGJpkZsd0ob20HAz81cw+nfI6O4lCw+I+m40FFptZVcp9FIy7PwNcHxg6CPinFJZs63p9294/6jp/WzgPGBCo3+DuTZ2cK5/v06Fr9m17rYqIiIiISOHpF9JERERERERERERERAqkoq6+GPgR+kUbERERERERERERERERERHpuS4BKirq6s9bN3NaKhvdioiIiIiIiIiIFEADUB6ol2TGclUaU9+bwNwdFfc88rYvVXFRMcVWtH1vU8MGomCtZ4DHgIfc/bEWh26urq7+JTAUeBRoGNY84LoB9DkTOJIoHGJj9vyrNq89tNmb+4bWfs/hh9KntPVpaHbnd48v5eF/rOrw87jz2RfZsms3HzhqCkWWW/bdyEED+OI7Tw6ONTc7exob2bRjJ6s2beGpVa/y0mutnjZNzc6CR56mrLiEqZUVOfXTln5lpXzi5Hcw/96HeXXz1lbjr23dzk/rHmy65ISjvjdy0MBvz12wsPVBCZk3e9EUomv2mTnzZ3U2mKvTplZN3w/4AtCX6Lr9ydIVS17OcXPwbxB95569WfVXzOwX7r4th7nzrSam3umQD3f/u5k9AhybNTTDzA7IBGTlS286R28HOl9dt4EoVCTbiBznXQ78bweOOwUYn+NaIokysyLir4H1+eylhbig0pvdPS4AsS3XAMdl1YzoZ+kVXZgv5Fl3nxIaMLNiYCBQBRwDfAg4NXBoKfAbM9vh7rcm1Fd3dUmg5oQDkdpzN7AWGJVVP9fM5rh7d/v3HoUOFW8i+py5BXgDeJ7os+gjRJ9Xm3Oc/yQgFEr4F3dv/SGvfdcQhYVlqyHqOwnr3T34ATPzM3IQUAkcTRQm9C5an8ci4Goz2+nuv0qor1bcfYeZvQu4HZgROGQcUXjaye6+Mq0+CuwKop+jZdl1M7u2i+8TQe7eaGZvEH1nky3X+8cX6dj94+nA6BzXSpqu8xSv826iJqbele8+Hjez54BJWUNnmlmFu6/r7JxtKPR7rIiIiIiIyFsoOE1EREREREREREREpAAq6ur7AzcR/odpIiIiIiIiIiIiIiIiIiIiPcmZwOKKuvp3r5s5rVCbwomIiIiIiIiIiCRpL+HgtHKSCU7L3rh6n9QDn1qIC2kLPe82zZgxY+z999/foWOvmPVpLj3mg5uAK4EfV141o83nXF1dXQ58kmgD7IZ+XnbtcB90JPAlor+vFUThAS0VAaM27NiUHbQEQMXgARxVVRlc70/1z3cqNG2fh/7xCuUlxbxnWvb+xskpKjL6lpUypmwwY4YO5riJ41j22kauf+hJtu5+619jszs3PVLPyEEnMmLQgNR66ldeFoWnLX6ItVtaZxC9tm1H8ffuuO9s4D/nLkh+/XmzF00G+pC/wLRhRIFp/YiuoflLVyx5MYm53X2tmV1N9NpuaTgwF6hNYp20mdlI4J2BoX+4+wNdnPZaWgenJR3k0q7eco7eLnS+crKacHBaTmEU7v4w8HB7x5nZLSg4TbqfSqA4Zmx1PhtpoSamfk0X51sA/DetP6tcbGa17p59z50od28CNgP1mf9+bmYnAzfSOuyrGLjGzI5x9xfS7KtQzOwoYGpgaLG7v9LZ+dy9ycxuIHoPbKk/cD7w6853mYidMfVgAHaCYkP88qQmpt7V6/c2outnSFb9AjP7grun+lkpEyS3OfPfM0ThhkcT7acxMfCQn5rZM+7+SIo97QtPuwM4IXDIeKDOzE7pyjXV3bn7cjP7OTAna2gM8Gng+wkvuZpwcFqu94/3Afe1d5yZ3ZHrWimoianrOu8FzKwKODkwtNTd67s47bXAt7NqxcBFwPe6OGdI6D12R4Lzi4iIiIiIdEpRoRsQEREREREREREREXm7qairrwDuRaFpIiIiIiIiIiIiIiIiIiLSexwFLKmoqz+o0I2IiIiIiIiIiIgkYEtMPakEqoGdXDcNOT/H2trasbW1tROXLFnS4aSxDTs23Q5MrLxqxg/aCk2rrq4urq6u/iDwdWBkiRffMq55+IPDfdBngZOINuVex1tD0wwYCYzdunv7c9v2bA9umv3hYw4PrvnS+td54KXlreoHjRzOJ05+B9943xlMGjUi9rnd9+Jylm3YGDuehokj9uMzp57AoL6t8+72NDZx4yP1NDenmnFB//IyZp9yHKMGx72smQLcY2bDk1pz3uxFk+fNXnQ0sGzO/FmPpx2aNrVq+tCpVdO/DnwVKAH+Z+mKJZclFZrWwneINiHP9oUk//5SdiHR31G263KY80bCoZUXm5nlMG9X9ORzFPfDIC7MM1dxQZzp/lB6q558vgrpHzH1Q/PahUj3EgqwAmgCVuazEWgzqHQF0LFE4yzuvgn4c2CoCjilK3Pmyt3vBY4DXg0MDyAKT4sLtOvpamLq1+YwZ1xYT9xa+RAXnNYnr13kkZn1B84LDL1B+BpsVyYw6ebA0FDgnK7MmSt3fww4HngpMFwGXGtmqZ5nd98OnAUsiTlkAlF4Wigwtjf4BuEwpMvMbFDCa+n+sQVd50CervMCuoToe8hsubxPXwc0x6yVpFBwWtz7sYiIiIiISOpC/8eyiIiIiIiIiIiIiIikpKKufhLwF2B8oXsRERERERERERERERERERFJ2AHA3yrq6s9eN3PaI4VuRkREREREREREJAebgMpAfQhRWFeuhrSxbr7ErRXX25tqa2tHEIW/raqtrd075unSSz9+61c7tOhPHr7hf+Y9dH0oxAaA6upqIwpGOwswc7un0oftMuxioB/R3//ewEOHAYOBp449aMDaR1du+K5DqxCFPqUlPPDySkL5Fs+9ur5Vms/wAf0Z1Kecx1eu4fGVa9i2J7R0xIGFT73A5047IfaYNAzt35eaE45m3qIlNGWFpK3atIUHXl7BSQdPSLWH/uVl2y6efuTPv3vHfWe5e2hj9KlE4Wmz3L3L6XLzZi+aRPQ6eHbO/Fm7ujpPJxRNrZr+70TXRQPw86Urljyf1mLu/oaZfRe4MmtoIHA58K9prZ2guA2932Fmv8lh3m1E13lLVURBLnU5zNspPfwcxf0AKzWzMneP/wHXNXFBnKkGHbbUw89XIdUDHw3UD8t3IyLdyDti6n9390IETcQFlTYBv84hV3RMTL2GPL7ftuTur5jZ+4C/AaVZw8cAnwH+O++NpcjMyoALYobfbWYn5zD9XlqHps4wswPcPS74KE1biUJiirLqsanMvcB5hO+TdgD/k8P1G/ehr4Zw2FLq3H2DmZ0DPErr53wwUTB1x75M6HoP28zsncBfiYIYsx1AFJ52sruvSbOXfHP39Wb2Q+ArWUP7AV8EvpbgcvXAewP1t+v9o67zSF6u83zLBLhfHDN8splNzmH67UB2sOFkMzvG3R/NYV7gzd77B4Ziv6sVERERERFJm4LTRERERERERERERETypKKu/hTgVjrwC6QiIiIiIiIiIiIiIiIiIiI91P5AXUVd/QfXzZz250I3IyIiIiIiIiIi0kXrY+ojgRcSmL8iUNtDtGl8vrT1HINqa2uHAMOB9bW1ta+tvuz+Y1Zfdv/3pow8qDMb978WN1BdXT0JuAgownm60oc9V0TRhzM9vQa8HnjYwExPyyeN7XfP2OFlnzSzM59ZE863293QyGMrVne42de37+D17Ts6fPyqTZtZtWkzY4fl99eHxg0bwsxDJnL3cy+3Grvr2Rc5avwY+pdn5yMkYjtwNfCDq/6yeON3zL5DFKoxKXDsYcDdZnaqu3cqJHDe7EWHEG3A/dyc+bPyFk5SUlw6gmhD6V8uXbHk2Twt+0Pgs7T+OfFJM/svd38lT310mpkdRRSSF3JmSsvWkP8glx55jty9wcyaCIRKEl1fSYd3xgWe5CP0sKUeeb4KLG5D/sPNbIi7a1N9eTs6Lab+WF67+D9xQaUTM/8l7Vwzm+Pu21OYu13u/qiZXUU45OcKM7vO3UOfFXqq9xAFG4Wcm8J6RvSauiKFuduUuT9ZS+vQvlH57iWPamLqlcRf27k408wq3D2JEPhOc/cXzOxyonuybHPN7BfuviLlHraZ2ZlE4WmhIMyJwOJMeNqrafZSAN8FZtM6hPrzZna1u8d+R9NJcfePx5pZH3ffndA6PUVNTF3Xee9wElHoYsi7U1qzhvjrrDOG0zqIFmBlAnOLiIiIiIh0SVGhGxAREREREREREREReTuoqKv/CHAnCk0TEREREREREREREREREZHerx/wx4q6+n8pdCMiIiIiIiIiIiJdFLdZbGWuE5tZMeHgtBXu7rnO3wkdfo61tbX9amtrDwSKa2trX75096n7r77s/gXAw0BnQtMAlmcXqqurR1dXV3+LaPPoTSObB//vOB9eVUTR54AyYAWQHZbVFxgPeOV+Zb8984ghB4zbv/z3Znbm6k1bWLtlWyfbSs5Tq9YWZN3TDj2IYf37tqrvamhk0fOtA9Vy0Qx7ge8AE+YuWPiVuQsWbgTIbLo+C3g+5qHTiMLThnZknXmzF1XPm73oaGDVnPmzHstnaBpAU3PjG8BleQxNw913At8IDJVTgDCLTqopwJrnmtmAfC7Yw89RXDDC8BTWipszLrgzFT38fBXKg0DojbSI9EIQRbotMxsPHBczfEc+e4F2g0rT0h84P89rZvsmgc8SRL+7f1mee0lbTQHWvNjMrADrQvizaXaQWq9gZlV0/jN0roqJAsoL6cfAk4F6H6A2Hw24+1ai+5i44KEDgToz61Whfe6+heize7YBwOUJLnUv0fcE2cqBUxNcp9vTdd5K3q7zPKopwJofNrPyBOaJe39VcJqIiIiIiBSMgtNERERERERERERERFJWUVf/BeA6ol/UFBEREREREREREREREREReTsoBn5RUVevDSdFRERERERERKQn+kdM/cAE5h4LlAbqoRCANLX7HGtra0tqa2snAoMzgWmsvuz+/yYKxfog0NmN9XfRIjCnurp6UHV19TeAzwE+pLnfb8Y1D99RTumXgNFEgWlbsuYoBcYBAwb3K/79GUcMKZoyvv/vzOwiMntqPbx8VSfbStYrmzYXZN2S4iLeOaU6OLZk2Uq27tqd2Fr3/f0fV85dsPCyuQsWvp495u7ricLTXoh5+BHAXWY2JG7+FoFpazKBaTsSaTzGiMGVweAtd9+zdMWSfAYa7vNzwtfoJWZ2SL6b6QgzKwMuKMDShQpy6XHnKGN1TH1SCmvFzbkmhbXa01PPV0G4+17grpjhQlznIoX2McL3vY0UIDiNwoR1FHJd4M2fTV+LGf6UmYXCqXscMxsJvLMAS1cBpxRgXQi/R/fK4DSisPBCBNRdUoA13+TuzcCXY4YvNLOD89THFuAM4LGYQw4mCk/rFT9PWrgaeDVQn50JB82Zu28HFscMv93uH3Wdt5a36zxtZtYfOK8ASw8Dzklgnrj313x/Ly0iIiIiIvImBaeJiIiIiIiIiIiIiKSkoq7eKurqvwf8gML8wzYREREREREREREREREREZFCq62oq/9ZRV19caEbERERERERERER6YSlMfUkgmXi5ohbMy3PAKFAqEkAtbW1E4AxtbW1yy7dfeobqy+7/zJgGVHIWVlX13R3r66uLquurv4UcDlQ3MdLrx/XPPyZQfT7InA4UWDahqzHFhNt7juirMT+ctrhQ9Ycf8ig/y0y+1egfN9BjU3NPLYiLhcoP9a8sbVgax8xbjSjBg9sVW9oambx3+Oy8jpv+569bQaZufs6ovC0F2MOOYooPG1wy+K82YsOzgSmvZoJTNueSMMxplZNHzC1avoXhw2suDzNdTrL3RuAKwJDxcA389xOR70H2K9Aa+d9g/geeo4AnoupT05yETPbH9g/MNRMfKhianrw+Sqka2LqZ5vZAXntRKSAzGw/4DMxw39w9zfy3E+hgkoBZpjZhAKtvc8NhD839QX+Lc+9pOVCoKRAaxcqdOepQK2fmY3NeycpMjMDLi7Q8pPN7OgCrQ2Au98J3BsYKga+msc+NhOFpz0Rc0g1UXjayHz1lDZ33wV8IzBUBvxHgkvF3T+eZ2ajElyn29J13j2u85SdBwwo0NpJvE8fGlOvT2BuERERERGRLinUl6EiIiIiIiIiIiIiIr1aRV19CfAr4KJC9yIiIiIiIiIiIiIiIiIiIlJgHwNGVdTVf2jdzGk7C92MiIiIiIiIiIhIBzwZUz8ygbmP6uSaqXD3bWa2DDgwa2jEaaeddvyJJ5748KW7T2X1ZffXAF8H4jat37lhx6ZfEh8o0dKT1dXV7wWmA83FXvTHMT5sEDCHaBPlNUBT1mMMGAmUm7H45MmDB/QpK/rPuH4eXb6KhqbsKeD4ieM496ipwaYam5q47Hd3vKV26KgR/MuMY+KfyCuvcv1D4VO2p7GRxqZmSoqLYh+fFjPjtEkHce2DrfeAf3DZSmYeMpGBfcoDjwxz92agS0/E3dea2UxgMXBQ4JCjgb+a2ek//sQ9I4DBwItz5s+KC1tLzNSq6QOATwCjgaaGxj03AZ9Oe91OuoEoACT7hXtuZjP0vIdPteOfYurHufvDSS1iZncAZ2aVTzKzCe6+PKl1OqinnSOAxwlvtj4j4XXi5ns+E9xQCD3xfBXSQmA1UJlVLwb+HajJd0MiBfJDYFDM2NX5bCTjHMJBpfPd/ZNJLWJmHwZuzC4TvYfUJrVOZ7m7m9k3gN8Ghmeb2XfcfX2++0pYTaDWDFS6+9qkFjGz54FDssrnmdmn3T3V8OKAx2PqU4FV+WwkZScDofDRW9z9/KQWMbPTgLsCQzXAY0mt00W1QF2g/hEz+4a7v5SPJtz9DTM7HbgbOCJwyCHAIjOb6e6v5aOnPPgFMJfW3wFdZGbfBTYlsMYtwH8Dw7Pq5cDldL/P3GnQdd5NrvMUxX33McXdn01qETN7ADghq/xOM6tw93U5TH1YoLbB3V/JYU4REREREZGc5P9fVYiIiIiIiIiIiIiI9HIVdfX9gNtQaJqIiIiIiIiIiIiIiIiIiMg+ZwOLKurqszfHERERERERERER6XbcfQ0QCuA50MzG5Dj9yTH1+3OctyseCBXvueeeCZfuPvV04Ang14RDypqAnwEHvvfaT/5nRxYbNmzYaGA6zv1jm/e7bYwP+xDwIaINulfTOjRtOFAFPHtc9cB7zjxi6Nw+ZUU/jukHgL8+F95/edq40bF97dzb0KrWp7SkzecyefRIykqKY8d3NbSeM18Oq6ygYvDAVvWGpmbqXljWoTmam71x9RtbHn5k+arQZtcd5u6vAjOBl2MOObZPab8H/vTor3bNmT/r8TnzZ23LZb32TK2a3n9q1fTPA/9BFMh3I/ClZeuWPpXmul2RCa27PGb4ynz20h4zG0nrMDOA5UmGpmVkh7jA/wW55FVPOkct3BNTP9XMQkE8XfXhTq6fuh56vgrG3ZuAb8cMX2xmJ+WzH5FCMLOPAx+NGf6ru9+Xz34yamLqoffHXNwG7AjULzYzS3itzroFeCZQ70sUkNljZYI8pwSG7k0yNC3jpkCtP3Bewut0xOOAB+rh5OueqyamnvT1WweEAgQvMLOyhNfqFHdfDNwbGCoGvpqv8SGwAAAgAElEQVTnXjYBpwFxnwUnEYWn7Z+/rtLj7o1E4bfZioBvJrTGHuB7McOzMz/jeruamLqu8wJc50kzsyog9DloaZKhaRmh10wxcGGO84beWx/NcU4REREREZGcKDhNRERERERERERERCRBFXX1+wGLgLMK3YuIiIiIiIiIiIiIiIiIiEg38w7gbxV19RMK3YiIiIiIiIiIiEgH3B1T7/LvjJjZQOCEwNAL7r66q/Pm4K5QceYBx30fuAM4POZxfwCmVF414xOVV83o8Ab+/fv3v2dM87Abxvnw6YZ9AtgLrAT2ZB06iCgwbd3U8f3+cOYRQ94/pH/JtbSzcf5Tq9aybXf2VDC4bx8OGD6so212SFlJMZNHj0x0zqSYGadPOig49uCyV4J/R/s0uzeteWPLI7c99dyP/vrsS3fsbmjcm2s/mSDCmUAwtW13w86pdz5x/c2Z6yMVU6um95taNf2zwNeB0cAC4EtLVyx5bOmKJaGQhm7B3f8EPBgYOh2Yled22nIREEobTHpzeIBbgd2BekGCXHrQOQLA3Z8DXgwMlRCdx5yZ2Qjg3THDtyaxRlf1tPPVDfwcCCWSGnCjmVXkuR+RvDGzGuAnMcN7gS/kr5tIG0Glq0k4hNnddxKFp2WbQHwQdF64uxPd04XMzrwP9VQ1MfU07qni5ozrITXuvhWoDwz1mpAlM+sPnBsY2gr8Jcm1MuGnvw0MDQPOSXKtLqqNqX/UzA7MZyOZ8LRTgadjDplMFJ42PH9dpeomwkFx7weOTWiNq4FVgXox8NuEw5q7FV3nb1EbU8/7dZ6wGqLPQtnSeJ++GWiK6aFLzKwvUShktlDQnYiIiIiISN4oOE1EREREREREREREJCEVdfXjgAeINnoTERERERERERERERERERGR1g4GHqyoqz+y0I2IiIiIiIiIiIi0448x9QtymPNcoE+g/occ5uyS2traPueee+7zRMEPb/Ho6qdH7dy7K/SwJcCJlVfNeH/lVTNe6Mx6RVb0VHX52LJiir4A9ANWADuyDutHFJjWUDWi/OYzjxgyZcx+5b8zs5ntzd/U3MytTzwTHDt87CjaylPqV1baqra7obG9JZk2dnTsWN/S1nPm02GVFVQMbp1D1tDUxOIXWueXNbs3vbp566N/qn/+R3c++9Ltm3bs2pZkP5lgwJnFRcWvxBxyPHC7mQ1Ict2pVdP7Tq2aPgf4BjCWaGPxLy1dseSR7hyYluXLMfVv5bWLtl0SU78p6YUywRq3B4YKGeTSE85RS7+KqV+RUNjMD4h+nmdbRvfYkL2nna+CcfcG4F+A5sDwaODuTJCTSK9hZgPMbB7wa6KQl5C57v5sHtvaJy6o9LeZMLGkxb2P16SwVmfdAoRu/vsB/5bnXhJhZmWEP2s2AL9Lej13fxF4MjB0kplNSHq9Dgjd352U9y7Scz4Q+qzzB3cPhQLnqttev+6+mPA9YTHw1fx2A+6+kSg8bWnMIVOAe3pD4FfmveLymOFE7oXdfRfwsZjhCcBfzSzZZPvuQ9d5Rne7zpOQCWq/OGY4je8+XgMWBYYmm1lXg0WnA2WBeug9WEREREREJG8UnCYiIiIiIiIiIiIikoCKuvopRL/8eUihexEREREREREREREREREREenmRgL3VtTVn1HoRkRERERERERERNpwJ7AhUJ9lZlO7OOenY+rXd3G+TqutrS2qra2dCAy75ZZbniwrLr0r+5jte3fy26V/aVl6AXh/5VUzTqi8asbfurLu2MEVu4lC0ZYDm7OGy4DxQN/9BpbccsYRQ/ofUtnvVjP7EBCfeNbC/S8uZ/ueVhlwABwxLj7gDKCkuJiykrfmYmzcsbPdNasr9qdvIHQNoiC3QjIzTp90UHBsybJX2LZ7DwDN7s1rN299/E9PPf+jO5558S8bd+zc2qH544NEgubNXjThx5+4Z8RhVSeeTRSaF3ICCYWnZQLTPgl8k+h1dwvwb0tXLHm4BwWmAeDu9wJ3BIam5LuXkMyG3aFennX3uPCBXN0YU69Jab02dfdzFDAfeCNQHwJcZ2Z9uzqxmf0TcGHM8LdTCvbplB54vgrK3e8Hvh0zPBl41MyOz2NLIqkws4Fm9lngReBTbRz6C3f/cZ7ayhYXVBr3vpirOwi/X5yXdNhtZ2XeT74eM/zJhIJA8+0cIBQm9Fd335TSmqHXjhH/WktTKLRlhJlNynsn6aiJqad1/T4IrAzU32lmFSmt2Rm1MfULzWxiPhsBcPfXicLT4kIxDyMKT+vxgV/u/mfggcBQYvfC7n4n8MOY4SOBR8zsyKTW60ZqYuq6zt+qINd5Ak4mCv/L9rC7L09pzaS/+zglUFud4nc3IiIiIiIiHaLgNBERERERERERERGRHFXU1c8A7gfGFLoXERERERERERERERERERGRHmIAsLCirv6iQjciIiIiIiIiIiIS4u6NwM9ihuMCRGKZ2fnAUYGhxe7+TCfnqjEzD/y3uK3H1dbWjgfG1dbWLrt096mvr77s/n/95QeuPCl07NUPXsu2PTvWAZ8AplReNeMPnemxpSIrahg3ZPRi4LWsoWKgEhjep6zoT6dPG7LxmIMG3lBkNgcIJ5IFbN21mzuffSk4NnxAP8YOG9LuHKMHD3rLn1/ftoNdexvafExJcRGTRoUzGZ5evbbdNdN2WGUFFYMHtqo3NDWx+IVlvnbLtif+/NQLP7r9mRcXbtzescC0ffqUlVZ15Lh5sxdVzZu96Ghgy5z5sx5/YtnipUQbNYc29wY4EfizmfXvTD/7TK2a3mdq1fSPEwWmHQD8nigw7cGeFpiW5StAd+2/Jqae1ubwAAuBbYF6IYNcuvM5egt33wL8e8zw6cBfzWxcZ+Y0s1Iz+zLwy5hDngT+tzNzpqzHnK9u4mvAb2PGxgIPmNn8zr5uspnZSDP7AfCuXOYR6QgzKzazg83sn83sJmAdUcjLqDYe9kuie+O8ayOo9GV3fyyNNd19L9G9VLb+wHlprNlJtwChz1H9gP+X516SUBNTT/Oe6ibC74cXm1mHAqwT9CDweqA+M899JM7MqoDQ5+7XgbvTWDMTLnhTYKiY+JDbvHH3xcC9gaFi4PL8dhNx9w3ALOC5mEMOB+42s6H56yo1X87DGnOBP8eMTSQKT/uRmbWddN8OMxtjZlcTDoTKG13nrXXH6zxHNTH1NN+nfw/sCdQvMLOyLswXek/9UxfmERERERERSVRJoRsQEREREREREREREenJKurq30f0D5n6FLoXERERERERERERERERERGRHqYUuKairr5y3cxpnd5oWkREREREREREJA+uBj5PFA7Q0rvN7J/d/VcdmcTMKoAfxwxflUN/HVJbWzsK6AusvHT3qc2rL7v/AuBbwIRTDngHh1UcwtPrXnjLY17bsYnDf/SeRXubGuLC4wCorq62UaNGnbx2bXxQ2H79Bj9cXlK2u0XJgAqgtMi4++Qpg/cvLy36MW0HVcT601PP09DUFBybNrZje3CP328IKza+8eafm9155tX1HFNV2ebjBpSH9yl+dMVqjpkwtkNrp8XMOH3SQVz74BOtxu57aXnj6s1b7ykvKdnZlbn7lJRMnTymos+za9btDo3Pm71oPLA/sHzO/FkrWo65+0ozO4VoA+1QyM5JwEIze7e7d6i/qVXTy4GLgEOBZuAPwAM9PCztTe7+pJndDHyw0L20lNmo+4KY4dAG7olw911mdhvw0ayhfUEuv0lr7TZ66pbnqA3zgPcAZwTGTgReMrOfEf3u5COZMNFWMkFZZwFfJApACNkBXBw3RyEU6HzNMbOzE55zibu3+T6dBHd3M7uIKOTg3MAhRURhUpea2Z+JNvi/191XtDVvJpRnHNEG/u8DzkS/q9sTHG5mv0lp7n929+YuPvbUdvoqBcqBocBooIqOv94agP/n7j/qYm9JqImpp/Z+22L+fwnUayjA+21LmZ9NXycc7PgpM/teJgipKz5kZqGguly96O5XZhfNbCTRz8Bsu4A/ptAHAO6+ysyWACdkDU0ATgYWp7V2oJemTIjhp7OG3kd039KT1RB9Bs52S8r3RzcBXwrULwG+n+K6HVUL1AXqF5nZN939H3nuB3d/zcxmZfo6NHDIEUThaae5+xuB8R7B3R8ws7+QYlht5po+nyjkMrROMfAZYLaZ/Yno/vE+d1/V1rxmVkT0Hj6L6OfD6UBXAqSSVoOu85Ba0rnO3535rjVpa929VbCgmfUn/DmomfiA6Zy5+xYzuwN4b9bQMOAcouurQzL3GscHhq7reociIiIiIiLJUHCaiIiIiIiIiIiIiEgXVdTVfxz4CdE/yhMREREREREREREREREREZGuubKirn4M8Nl1M6d1dSM8ERERERERERGRxLn7ejP7NvDNwPB8M3vD3W9taw4zGwXcCYwIDN/h7ncm0GpQbW3tMKJwiFdra2vXrr7s/lOA7wFHtzzuilM/zbnXZ+9PDw3NjR8xszXAl9y9VQBVdXX1UcB5xcXFw+J6KLaiHdX7H/BAi9L+ROFGD59w6KBdA/sWfw04pPPPLvKPDZt48pVXY8enjetYcNqUygrufXH5W2qLnn+ZI8eNprioKPiYpuZmnn11fXBs+YZNbNy+k/0G9OvQ+mk5rLKCisEDWbdl21vq7pSu37Jt+rj9ht7dpYmNMqKAhXtalufNXjSO6ByvnDN/1sq4h7v7CjObSRTGEEqYOwX4k5md7e674ubJBKZ9FJhMtGH1bcB9vSUwLcvXgA/QvfaOO4dow+5sj7r7spTXvpHWwWlQ2CCX7niOgjJhMx8kCjA8PHBIGVFwyaeBbWb2PLAReIMoiHM/omt3QjtLNQAXuPszSfWeoHyfr1NSmLMESD04DcDd95rZh4AfAJ+LOayY6OfCOcD/Z+/Oo+O86sP/v+9otSTLtrzJsZw462QzCAibgxKUQELZ960QUgiFQlkKBASl5aHlB6L025VSWmhLaSFlKzvZADkoGMiqRDh7YtmW7PEm77L2+/vjUYgrjyLbmdF4eb/OyeGcZ+be+3kiKR4Ja96EELYDa4GNpAG9MdLXAHXAAiALHOoflB0Te6n0mkhjHMVwFemf50fibJ7Aa8rH8XPgPTHGe4qw9yGZJlR6TZGP7wA2A4snXb8ohHBqjLHUX5ffBn4LTI6c1QIfIn9M5lBcwKTvmQrkl8BB4TTSAHC+P49+FGPcW4Q5DnQNB4fTIH1NtarIZ0/2VQ4Opz03hNAQY+yf4VkKYiISesUUDxf16zfG2BVCuI+D/9t4fgjhghjjbcU8fzoxxlUhhJtII30HKgf+lPzRxqKb+DnQJaSf/9k8T3kqcEMI4fkxxp0zOlxhfYw0gJwv9lUQE8HrlwOfB/5wiqdVkL4mfyVACGEbj71+HCB9/Vg38c9C4CzS70cOxXUT+xSVX+dTK+LX+fkc/Gd/IdwPHBROA15D+jk42U0xxk1FmONA13BwOA3SP6cPOZxGGhqc/APOR2KMq49wLkmSJEkqmPx/G0OSJEmSJEmSJD2uxo6uPwP+BaNpkiRJkiRJkiRJkiQVwruBbzV2dFWXehBJkiRJkiRpkr8GuvJcrwC+E0L45xDCQeGnEEJ1COFtwJ3AijzrdwHvKuikE5IkqUuS5DRgLEmSh68avPTU3rbOH5GGDw4KADyj6UnxBWe2PDTFdlcDPw0hPP3RC9ls9tRsNvvpGONr+7f31/T19l0y1SzL5y39cXV51RAwF1gObHjKabU/esFT5/3+7Fll/8ETCFyMj0e+e8fULZ4lc2bTOGf2Ie116oIGTppb/3+ubd2zj+/esYY8zThijHz3jjVs2zuQd78I3NbTe0hnF1lsXnZST74H9g0NP2NodPSIym4xshd4xXlLG2cB/NM7f77sn97586cBA+/+4iW3v/uLl2ybfo/4CNAKTPUv6hLSeNpBb4q+YvnKyhXLV76FNDxxDvAj4CPdPatvOk6jacQYHwD+o9RzTHLlFNeLHXEBuIE05DXZRSGE6WJeRXGUfoymFGPcRRrzWjXNU2cDzyANK7wReAVwEdNH03YCL44x/vAJDVokx9rH62gQYxyLMb6f9I37DyUQMJ/0dcdLSaNPbyL9/Hk+8BQOLZq2FnhTjPGSGGO+r3mpGCJpbOV5McZLSxlNmzBVqPTuYs8WYxwDvpnnoUDxAnqHbCLu/BdTPPzuEMKCmZznCZjq3+VMvKb6FmmYaLJXhxDyRWKKJsZ4K3DfpMvlTAQ5j1EXk/81Uy/QOQPnT/U5dOUMnH0okimuX1Gq1/QAMcYc6feqD0zxlAtI42lzZm6qwoox3gX8zwycMxJjfAfwOmDrISxZADyd9PXmo68fXw48jzT4fCjRtAeA18QYfy/GuPuIBj88fp0/vmSK6yX9Oj9MV05xfSb+nP4haYR6sstDCI2Hsc+r8lz76pGNJEmSJEmFZThNkiRJkiRJkqTD0NjRFRo7uv6Rqf8StSRJkiRJkiRJkiRJOjKvBK5v7Oiqn/aZkiRJkiRJ0gyJMQ4BryV/oCcA7wR6Qgh3hhC+GUL4Wgjh58AW4MvA4jzrxoErY4xrCzxuSJLkdGBWkiSPXDV4aW1vW+eXgbuBF02xZhXwzOse7FwB3DLFcy4Bbgkh9FRXV9+/fv36H/b09LzmoQcf/INt27e9NxLPyLeoLFO2+9SGZetJg2kDZyyp/s7lT5n7zMVzK78FXPgE7hOAXz7Uw6Zde6Z8vPnkkw5rvxc96eCG268fWc+XfnELD27exuDICIMjozy0ZTtf+sUt/PqR9Y+73+3revNG12ZCjDFu2b337ut++8A/rdu+4z/LM5ktBz0HKjbv2rvyCPcfBWpPbXzayyeCaYOHGkybtM/DpG9I3zfFUy4Fvh9CqIbfBdPeBHyGNEj4E9JgWkd3z+rxI7mXY8wngcFSDwEQQlgMXJ7noXHyB1YKKsY4AvxvnodKHXI5aj5GhyLGuJP066wN2FvAra8FnhxjvKGAexbDMfXxOlrEGH8AnAX8f6Qh2GK4E3gbkI0xfq1IZ0gH2k/6uviDwMkTsZWflXak37lyiutFD95Mc84VIYQwQzM8nm8D+WrKtcCHZniWwxZCuAA4P89Du0lf6xZVjHEL8PM8D9UCry72+Xl8Ps+1kkf6noArp7j+zTgz3yxOFfV5QwihcgbOf1wxxlXATXkeKgf+dGan+b9ijJtIv1d9cIqnPB24PoRwLP8dpz8HRmfioBjjN4Ezgb+msN93HOhW4Arg3Bjjt4t0Rj5XTnHdr3OO7q/zQzERd7soz0MjwHeKfX6McQD4QZ6HyknDgtMKISwl/dnugUaAf31i00mSJElSYZSXegBJkiRJkiRJko4VjR1dFcB/Am8o9SySJEmSJEmSJEmSJB2nLgJ+3tjR9YJca/NhvcGuJEmSJEmSVCwxxgdDCJcDNwANeZ6SAZon/pnOGPD2GOP3CjgiAOXl5ZVJkjzc29Y5u7et8y+BDwA1Uzy9G2hram/5CUBsj4QQfg/4GVPfxylDQ0OHPE91eeUAULloTsW3nnJa7UtDCP9Lgd73as/gENeveeBxn9O87PDCadnGhTz79JP51cP/N4j2wOZtPLD58H9c2b9vP49s7ef0RfMPeqwsk+H555550PW66if2ntYxxrh1777f3t7Td9OmXXu2A4QQWFRf96O9g0OnT35+COHQP6AHmFU5u+rUxgvYvnv9ZV/44Ru/v6YvN/AEZn4ohNBKGivJ90F7PvD9c5Y9/evlZRVPAiJwHfCzEySW9jsxxr4Qwj+RRl1K7c3k/3rujDFOFcIrtGuAt+e5fkUI4ZMz9Cb1/8dR9jE6JDHGceCzIYSvAO8B3gosOYKtRoAfA38/8eb4R71j8eN1tIgx7gU+HkJoJw3avB5YSfqa6Eg9CHyfNDJx6xOfUvqdMWBo4p+dpIHjHPAIcB/p6+LbY4zDJZtwCiGERvKHSmHmwmm/AtYBp0y6/mhIJF8MZZg0TjnZQTHfJyrGGEMI7wAuy/Pw1JXlo8eVU1z/7kTEeyZcQ/qae7K3AF+ZoRke9RXgL4F5B1x7bgjhzBjjVAGro1IIoQ541RQPTxU6KqiJn2XcATx10kMNwEuYOvrzKQ5+rV+s2NX7gZfnuT4cQiiLMY4V6dxpxRg3HvC9ar5g/DOB60IIl8cYj4X/3vwfE9+L/xvwjhk6bxdwdQjhU8AfAK8j/Xf4RCKc9wHfA74RY+x64lMeHr/OD9lR+3V+CN5C/s/RG2KM/TM0wzXkf5+jt5DGCKfzVqBs0rVvTAQiJUmSJKnkQgn+P11JkiRJkiRJko45jR1dNaR/IewFpZ5FkiRJkiRJkiRJkqQTwL3AZbnW5t5SDyJJkiRJkiQ9KoRwOunvlzz5CLfYCrwpxnjDE5zjSuA/DrpO+MX6j9z0TeDPgUVTLN8w8fhXm9pbDopOhRBqgX8jfQPrIzHeNKfxjrMXnnZ7bXXmupVn1z+9LBPeB9Qe4X55/c8td3Fbz2M/PsyEwIVnnEJ1RQUANZUVtJx16mHvOz4e+catd3H7usPrPp25aAGnLJhLmPReyqctbODMxQsOe47DFWOM2/YOrLljXd9NfTt3H37l7RDNrz959tzaJXX9e3p379jbB7AMaF/TlyvKG5SvWL6ygvRNyJ9OGky7EbjxRAumHY1CCFcAp+V5qCPGmC+gUowZMsDHyB9w+3yMsWhfC8ezEEIAngE8l/TN988AlgL1QBVpgGgA2AysB+4Gfk36xvG7SjCyjhIhhEXAc0j/m30ucDJpELMWmAWMA4PALmAT6WuSe0ijVTfPYHRROmaEEJ4EvDLPQztijH8/g3O8DHhKnoc6Y4w/m6k5jkchhPeSP8793RjjXTM0wxzgT/I8NA58JsY4MhNzHDDPZ4EPT7r8uRjj5GtHtRDCGcCb8jw0GGNsn8E5ng9cmOeh22OMP5ypOaR8JgKhj75+PIc00tnIwa8fd5K+flxP+vrxbtLXj7kSjP07fp0f/0IIVwFNeR66Psb4qxmaoRL4KPkDbn8TY9z9OGszpLHgyQHcC2KMtxduSkmSJEk6cobTJEmSJEmSJEmaRmNHVwPwY+BZpZ5FkiRJkiRJkiRJkqQTyDrg+bnW5gdLPYgkSZIkSZL0qBBCOfBu4GrSkMyh2Ad8GfhkjHFHAWa4kjzhtKeedO7+77/5i7OmWLYT+AzwD03tLYOPt382mw25XO6jAwMD7x0dHV18iGPF+qq69WcuWH7bwtr6b190/pymyvLMh4GFh7j+kK3bvoPP/2w1B7571gtXZLnknDMKsn+MkZsf7OGGex5k//DjNwJqKiu4/LyzWHnGKaStoZkVY2T73oF77ljft6p3x+6txTqnYfayunl1J83esbdvT/+e3ggsIP2c+jZwy5q+XEFjChPBtFcAzyQNpv0MuKG7Z/VYIc+RJEmSdHQJISwBHiaNJj1qG3ByjHF/aaaSJOnYE0J4MTA5nndjjPGyUswjSZIkSfkYTpMkSZIkSZIk6XE0dnQtBW4Azi31LJIkSZIkSZIkSZIknYA2A5fnWpvvKvUgkiRJkiRJ0oFCCBXAZcDvAU8FTgfmAGXAHmA90A3cCPwgxrizEOcmSTIPaABySZLs623rXAl8Dlg5xZIh4PPAp5vaW/qn2z+bza4A3ghkiNyxb8uu6tGx0XfsG95/yuDo0Oyx8fHqSCwPIYyUh7K9VeWVW+fNqt++pH7RxvqquutbzquPtVVlbUBhKmaTjMfI3//0Zvp27P7dtYWza/ngZRdRXpYp6FkDQ8N0bdjEvZu2sGX3XvYMDREjzK6uZFF9HecuWUzzsiXUVFUW9NxDEWNk+76Be+9ct3HVhh27thTrnIbZTXXz6pbO3rF3457+PRvGSUN4u4DvAL9Z05cbLuR5K5avLAdeDjybNJjWAVxnME2SJEk6cYQQPgd8aNLl98QYP1+KeSRJOhaFEG4GLpx0+ZkxxltKMY8kSZIk5WM4TZIkSZIkSZKkKTR2dJ1FGk07pdSzSJIkSZIkSZIkSZJ0AtsJvDjX2vzLUg8iSZIkSZIklUqSJDVAI7AjSZIdvW2dZwHtwCumWDIOfA34s6b2lnXT7Z/NZpuAPwLKieQa49wbKil/JWkQrh/YnWfZPGAu0H3BGXUbFtRXfBB4+uHemw5djJH+ffvvu3P9xlXr+3duLtY5UwTTdpMG035dpGDaS4DnkAbTbgJ+YjBNkiRJOvGEEBYAjwCzD7jcA5wZYxwtyVCSJB1DQggXAjdPuvyDGOPLSjGPJEmSJE3FcJokSZIkSZIkSXk0dnQ9DbiW9Jf6JEmSJEmSJEmSJElSaQ0Ar8y1Nl9f6kEkSZIkSZKkmZQkSQWwDNiXJMnm3rbORcAngD8EyqdYdj3wkab2lrum2z+bzc4BPgRUAiPzxmu/NptZzwMuIA1lbc+zrI70d27Wnb101m2nLKp6RwjhhYd7bzo82/cO3N+1YeOqddt35op1xry6pbUNs5vqd+7btHf77vWjwCLSz4P/JQ2mDRXyvIlg2ouAi0iDaZ3Aj7t7VhtDkCRJkk5gIYSE9HvfA10RY/yvEowjSdIxJYTwY+DAn9eOA0+JMd5dopEkSZIkKS/DaZIkSZIkSZIkTdLY0dUKfB+YXepZJEmSJEmSJEmSJEnS7wwDb8q1Nn+r1INIkiRJkiRJMyFJkuXAWJIkG3rbOmuADwJXM/XvvNxBGkz76XR7Z7PZKuAdwFJgtCZW/s+CWP9k4FJgCNhMGrI6UDXQCPSf1FD5sxWn1LwmhPBmIHP4d6dD1b9v4IGu9ZtW9WzfsalYZ8ytO6m2YXZT/e59m/du273u0WDaXtJg2uoiBNPKSN+8+eKJS6uBHxhMkyRJkgQQQqgB7gVOPuDyWuDsGONwaaaSJOnoF0K4ELh50uV/jjG+qxTzSJIkSdLjMZwmSZIkSZIkSdIBGju6Xgl8HXYyfHgAACAASURBVKgq9SySJEmSJEmSJEmSJOkg48A7cq3NXy71IJIkSZIkSVKxJEmyFKgEeq4avDQDvBVIgJOmWLIW+DhwTVN7y+O+qVQ2m80ArwSeDoyXxcz3lsaGhcDLgABsAsYmLasAlgBD9TVl1z7rrNnPyWTCe0hDaiqSHfv2P9i1YeOqtdt2bCzWGXNrl9Q01C+bs3tgy75tu3qGgcXAPh4Lpg0W8ryJYNrlwCUTl34NfM9gmiRJkqTJQgivBr416fL7Y4x/X4p5JEk6FoQQbgYuPODSduCsGGN/iUaSJEmSpCkZTpMkSZIkSZIkaUJjR9dVwBeBslLPIkmSJEmSJEmSJEmSHteHc63Nnyv1EJIkSZIkSVIhJUmyAJgN9CVJMtzb1vlioB04b4ol24FPAV9oam8Zfry9s9lsAJ4DvAggRDqa4vx9gfB6oAbIAZP3yJAG00JFebj+4vPmnFFeFj4ENBzZHepQ7BjY/9BdGzatemRrf1+xzphT21gzv/7kfMG07wE3FymY9nzgeaSBvt8A3+3uWT1SyHMkSZIkHV9CCDeSfh/xqG3A6THG3SUaSZKko1YI4WWkP9870DtjjP9SinkkSZIkaTqG0yRJkiRJkiRJAho7utqAz5R6DkmSJEmSJEmSJEmSdMg+k2tt/liph5AkSZIkSZKeqCRJ5gDzgS1Jkuztbeu8APgc8NwpluwH/g74bFN7y67p9s9ms2cDVwBlRNYsjQ3dZWReTxrL2gIMTFoSJh6rAm66+Pw51bMqM23AKYd/dzpUOwf2P3zXhk2rHt7a31usM+prFs1aOOfUuXv2bx3YsvORIWARMAh8lzSYtr+Q561YvjJDGjm4jPTz6lbgOwbTJEmSJEmSJEmSJEk6sRlOkyRJkiRJkiSd8Bo7uj4HfKjUc0iSJEmSJEmSJEmSpMP2ReDdudbm8VIPIkmSJEmSJB2uJElmAUuAnUmS9Pe2dZ4KfAZ4LWlkarIx4CvAJ5raW/qm2z+bzTYCfwxUADsWjc/5QTUVLwPOBvqBfNG1+UA9cMczz5q9dV5d+dVA82HfnA7ZzoHBtXf3bup4aMv2DcU6Y3bNwlkL55w6d+/+bQNbdj4ySBrGGwS+D3Su6ctNjuc9IRPBtEuAy4EMcAfwTYNpkiRJkiRJkiRJkiQJDKdJkiRJkiRJkk5gjR1dAfgC8M5SzyJJkiRJkiRJkiRJko7YNcAVudbm0VIPIkmSJEmSJB2KJEnKgFOAgSRJcr1tnQ3AnwHvAiqnWPZDoK2pveWe6fbPZrOzgQ8B1cDInPGar82h5mLgWcA+YGueZfVAA/DI+afU3L20ofLdIYTnHe696dDt2j/Yc3dvruPBzdvWF+uM2bMWVC+ce9q8vfu3D2zZ+fCjwbQh0mDaL4oUTHsu8HukwbQu4BvdPauHC3mOJEmSJEmSJEmSJEk6thlOkyRJkiRJkiSdkBo7usqAfweuKPUskiRJkiRJkiRJkiTpCfsx8Jpca/P+Ug8iSZIkSZIkPZ4kSU4GYpIkG3rbOquB9wFtwNwplvwGuLqpvaVzur2z2WwF8AfA6cBYVaz4xuI45xzgMmAEyAGT33RqFmlMa+spC6tWnd00640hhDcA4QhuT4dg9/7BdXf35joe2LxtXbHOqJs1v3rR3NPn7Rvs3795x0P7eSyY9kPgpjV9uX2FPG8imHYR8CLSYNrdwDUG0yRJkiRJkiRJkiRJUj6G0yRJkiRJkiRJJ5zGjq4K4BrgVaWeRZIkSZIkSZIkSZIkFcwvgJfkWpt3l3oQSZIkSZIkabIkSZYA1cC6qwYvBXgT8JfAyVMseRD4aFN7y3em2zubzWZIg1XPAcbLYubHS2NDLfBKoBzYBIxOWlYJNAID8+rKr3/6mXXPy4TwzonrKoLd+wfXd/dt7rg/t7WnWGc8GkwbGNyxP7fjwQHSj/EwaTBtVRGCaYE0mPZi0mDaGuBr3T2rhwp5jiRJkiRJkiRJkiRJOr4YTpMkSZIkSZIknVAaO7qqge8ALyz1LJIkSZIkSZIkSZIkqeDuAF6Qa23eWupBJEmSJEmSJIAkSeYDc4CNSZIM9rZ1Ph/4K6B5iiWbgU8CX2pqb5kcOztINpt9JvByIBBZvSzO3xIIbwDqgRwwOWBVBiwBYlVFuK7l3DnnlZeFD0zMqCLYMzi04bd9uVX3btr6SLHOqK1uqFo874yGgaGdg7n+B/aRBtNGeCyYtreQ500E054DvJQ0mHYv8F8G0yRJkiRJkiRJkiRJ0qEwnCZJkiRJkiRJOmE0dnTVAT8AWks9iyRJkiRJkiRJkiRJKpr7gefnWps3lHoQSZIkSZIknbiSJJkNLAC2J0myu7et88mkwbTLpliyF/hr4P81tbdMG7nKZrOnA28Dyog8dFKcd0s5Za8FlgJbgX2TlgTSmFZlJvDzi8+fM7eqIvORieerCPYMDvWu6du86p5NWx4u1hk1VfOqGhvOzBdM+xFpMG1PIc+bCKY9mzTWV0b689ivdvesHizkOZIkSZIkSZIkSZIk6fhmOE2SJEmSJEmSdEJo7OiaC/yE9BfzJEmSJEmSJEmSJEnS8W098Lxca/ODpR5EkiRJkiRJJ5YkSaqAk4A9SZJs623rXAZ8CngTkMmzZBT4EvDJpvaWzdPtn81mFwLvAyqAgYXj9d+cReWLgfOAXcCOPMsWArXArSvPnr2nvqb8wxPPVxHsHRzqW7Nx86o1G7c8VKwzaqrmVjY2nDV//9CuwU399+8lDaaNkf7+1M/X9OV2F/K8iWDas4BXkAbTHgK+0t2zen8hz5EkSZIkSZIkSZIkSScGw2mSJEmSJEmSpONeY0fXAuAG4CmlnkWSJEmSJEmSJEmSJM2YLcDludbmrlIPIkmSJEmSpONfkiQBWA4MJkmyqbetcw7wUdLIWfUUy74DfKypveWB6fbPZrM1E3vNBUZmx+pr5sW6ZwPPAfYD+aJrc4AG4P7mU2vva5xX+T7gosO7Mx2qvUNDG9f0bVm1ZuPmB4t1xqzK+solDdmGweE9wxv779vDY8G0a4GfFSmY9gzgVaTBtEeAfzeYJkmSJEmSJEmSJEmSngjDaZIkSZIkSZKk41pjR9dJwI3AuaWeRZIkSZIkSZIkSZIkzbhdwItzrc03l3oQSZIkSZIkHb+SJFkGhCRJ1ve2dVYC7wI+DsyfYkkn8OGm9pZfT7d3NpstB94EnAOMVcbybzfGuacCLyQNZuWA8UnLaoBFwKbTGqt/eeaS6reEEF59JPem6e0bGt50z8Ytq7r7ctMG8I5UdeXsipMazp4/KZg2DlwH/HRNX25XIc+bCKZdALyGNJi2Dvhyd8/qgUKeI0mSJEmSJEmSJEmSTkyG0yRJkiRJkiRJx63Gjq5TgJ8Bp5d6FkmSJEmSJEmSJEmSVDIDwKtzrc3XlnoQSZIkSZIkHV+SJFlMGinbcNXgpWPAa4FPA6dNseQeoK2pveWH0+2dzWYDcBnQCpCJ4dqlsaE8EF4NVAKbgNFJy6pIg1q7F9SX3/C00+teHEK4Cig//LvTdPYNDefu3bRl1d29ufuLdUZVRV3F0vnnzB8c2Tu8cfu9u4ElpMG060mDaTsLed5EMO2ppJ/L5cAG4EvdPav3FfIcSZIkSZIkSZIkSZJ0YjOcJkmSJEmSJEk6LjV2dJ1JGk1bVupZJEmSJEmSJEmSJElSyY0Ab8q1Nn+z1INIkiRJkiTp2JckyTxgDrA5SZL9vW2dFwN/BTxjiiV9wCeArzS1t4xNt382m30KabgqELm1Kc5fnyG8AZgHbAYGJy0pJw1qjdZUZa698Jz6p5VlwvuBuiO5Pz2+gaHhzfdu2rLqrt7cfcU6o6qitvyk+ecsGB4ZGOnbfs8u0iBeBG4gDabtKOR5E8G0ZuD1pJ9PfcC/dves3lvIcyRJkiRJkiRJkiRJksBwmiRJkiRJkiTpONTY0XV+jPHGEEJjqWeRJEmSJEmSJEmSJElHjXHgnbnW5i+VehBJkiRJkiQdm5IkqQUWAf1Jkuzqbes8F/gs8OIpluyaePzvmtpb9k+3fzabPQX4Q6CcyIaT4rybyil7NbAc2AbsmbQkQxrUKi/LcOPF589prCzPfARYfAS3p2kMDA9vuXfT1lV3bdh0b7HOqCyvKW9acN6C4dGBkd5ta3aRBvEicCNwQ5GCaU8C3kgaTMsB/2wwTZIkSZIkSZIkSZIkFZPhNEmSJEmSJEnScaWxo+uCGOP1IYSGUs8iSZIkSZIkSZIkSZKOSh/ItTb/bamHkCRJkiRJ0rEjSZIKoAnYmyTJ1t62ziXAJ4G3AmV5lgwDXwA+1dTesn26/bPZ7Dzgg0AFMDx/vO7rtVS/AGgmja/151m2CKgBVrecWz9SW13WBpx1+Hen6ewfHtl6X27rTXeu37imWGc8FkzbP9q77bc7SINpgceCafk+B47YRDBtBfD7pMG0LcAXuntWT47zSZIkSZIkSZIkSZIkFZzhNEmSJEmSJEnScaOxo+vCGONPQgj1pZ5FkiRJkiRJkiRJkiQd1dpyrc2fLfUQkiRJkiRJOvolSbIcGEmSpK+3rbMO+DDwAaA2z9MjcA3w8ab2lrXT7Z3NZquBdwGLgdGaWHXNgjj7AuC5wH7SmNXkN4maB8wF1jzt9Lq1C+dUfAB41pHcmx7f/uGRbfdPBNPiwR+Hgqgory5btmDFwgOCaY1ABvgpaTBt2vDe4VqxfOX5wJtJg2nbgc9396zeXehzJEmSJEmSJEmSJEmSpmI4TZIkSZIkSZJ0XGjs6HpejPH7IYSaUs8iSZIkSZIkSZIkSZKOCZ/ItTb/RamHkCRJkiRJ0tEpSZKlQHmSJOt62zrLgT8EPgEsmmLJT4GPNLW33DHd3tlstgx4LfBkYLwiln13SZx3EvDiiadsAsYnLasDFgIbzjpp1m9OXVz19hDCSw73vjS9/cMj2+/fvO2mO9f1/bZYwbTysqqykxc+aeHI2ODohq3dO4AlQAA6gOvW9OW2FfrMFctXngtcAVQAO4B/7O5ZvavQ50iSJEmSJEmSJEmSJE3HcJokSZIkSZIk6ZjX2NH1khjjt0IIVaWeRZIkSZIkSZIkSZIkHVM+lWtt/rNSDyFJkiRJkqSjR5IkC0kjZb1Jkoz0tnW+AvgMkJ1iSRdpMO2G6fbOZrMBeC5wOUCI4adNsWE0EF4DzCINpo1MWlYNLAZ2LplX+bMnLa95RQjhLUDZ4d+dHs/gyEj/A7ltN92xfmP3eJHenKs8U5k5edGTF42MDY1t2Hp3P9BI+rFcBVy7pi+3tdBnrli+8mzgStJg2m7g77t7Vu8s9DmSJEmSJEmSJEmSJEmHynCaJEmSJEmSJOmY1tjR9boY43+HEMpLPYskSZIkSZIkSZIkSTom/VWutfkjpR5CkiRJkiRJpZUkyRxgHrA1SZJ9vW2dzwY+B1w4xZJ1wJ8B/93U3jLtGzlls9nzgN8Hyojc1RQb7s+QeT2wENgM7J+0pBxYAgzXVZddu/Ls2RdmMuE9pIE1FdDgyOiOBzdvu+n2dX13FzOYtmzRkxaNjY+Mrd9y13bSYFo5cBNpMG1Loc9csXzlWcBbSYNpe4G/6+5ZvaPQ50iSJEmSJEmSJEmSJB0uw2mSJEmSJEmSpGNWY0fXH8QYvxxCyJR6FkmSJEmSJEmSJEmSdEz7u1xr85+UeghJkiRJkiTNvCRJZgGLgZ1Jkuzsbes8E/gM8KoplvQDnwY+39TeMjTd/tlsdinwLqCcyJbGOPfaSspfCZwJbAd2T1qSIQ2mhfKycOPF59WfUlGeuRpYcCT3p6kNjYzufGDztpvuWNd391iM48U4oyxTkTl50ZPzBdN+AfykSMG0M4G3kQbTBoC/7e5Z3V/ocyRJkiRJkiRJkiRJko6U4TRJkiRJkiRJ0jGpsaPrj2OM/xBCCKWeRZIkSZIkSZIkSZIkHRe+APxxrrXZX7qTJEmSJEk6ASRJUg40AQNJkmzpbetcCHwC+EPS4NRkg8A/AJ9pam/ZOd3+2Wy2Hrh6Yq/RueO1X6tn1qXA04E9wLZJSwKwCKgGOi86r768pqqsDTj1iG5QUxoaGd354Jbtv7i9p/euEgTTbgZ+vKYvt7nQZ65YvvJ04CqgkvTz9W+6e1ZvL/Q5kiRJkiRJkiRJkiRJT5ThNEmSJEmSJEnSMaexo6sN+Eyp55AkSZIkSZIkSZIkScedLwPvyLU2F+XNkiVJkiRJknR0SJLkZGA8SZLe3rbOGuADwIeB2XmePg58FfjzpvaWDdPtnc1mK4G3AycDo7Ni5TcWxvoVwPOAYSAHTH7jpwagHrj7GWfWbWyYXXE18NQjuztNZWh0dNdDm7f/4rZ1vV1j48UJpmVCWTh5UfOiGMfiui13bYO4mDRk9mgwLVfoM1csX3ka6efco8G0v+3uWT05zCdJkiRJkiRJkiRJknTUMJwmSZIkSZIkSTqmNHZ0fQr401LPIUmSJEmSJEmSJEmSjlv/CbzVeJokSZIkSdLxJ0mSRqAKWH/V4KUB+APgk8DSKZb8BGhram/pnm7vbDabAV4GPBOIZTHzg6WxoWHiWgbYBIxNWjYbWACsPXdZzZ3LFlT+UQjh8iO4NT2OodHR3Q9v6e+8raf3ztHx8ckfg4JIg2lPXhTj+ORg2mrgR2v6cpsKfeaK5SuXA+/gsWDa33X3rN5a6HMkSZIkSZIkSZIkSZIKzXCaJEmSJEmSJOmYsfjnd/5tCOH9pZ5DkiRJkiRJkiRJkiQd974OXJFrbS7KmyhLkiRJkiRpZiVJMp80UrYpSZKh3rbOFwHtwPlTLLkV+HBTe8uq6fbOZrMBWAm8GAgh8oumOH93ILwOqAVywPCkZbOAxcC2ZQsqO85dVvO6EMLvkwbWVCDDo6N7Ht7a33nr2t47ihVMCyETTlnUnC+Y9ivSYNrGQp+5YvnKU4B38lgw7R+6e1ZvLvQ5kiRJkiRJkiRJkiRJxWI4TZIkSZIkSZJ01Gvs6MrEGL8YQnh7qWeRJEmSJEmSJEmSJEknjG8Bb8y1No+WehBJkiRJkiQdmSRJ6oEGYFuSJHt72zqfBnwOaJ1iycPAx4BvNbW3TPvmTNls9izgSiBD5L6lseGuMjKvAxqBLcDApCUVwBJg/9zasuufcdbs52ZCeBdQdQS3pykMj47teWTr9ptv7em9fWSsuME0gHVburbEOL6Y9ON4C/CDNX25vkKfuWL5ymXAH02cM0QaTMsV+hxJkiRJkiRJkiRJkqRiM5wmSZIkSZIkSTqqNXZ0lcUYvxpCeGOpZ5EkSZIkSZIkSZIkSSec7wGvy7U2D5d6EEmSJEmSJB26JEmqSeNlu5Mk6e9t61wOfBp4PRDyLNkK/AXwL03tLSPT7Z/NZhcD7wHKgd2Lxud8t5qKlwHnAP3ArklLykiDabGyPFx/0XlzsuVl4UPA3CO6QeU1PDq295Ft/Tffurb39pGxsdHinBI4ZXHzokAIk4Jpt5EG0zYU+sQVy1c2Ae8CKoFh4B+7e1ZvKvQ5kiRJkiRJkiRJkiRJM8VwmiRJkiRJkiTpqNXY0VUWx8evCZnMa0o9iyRJkiRJkiRJkiRJOmH9GHhVrrV5qNSDSJIkSZIk6fElSZIBlgGDSZJs7m3rbAA+ThqdqsqzZB/wN8Dnmtpb9ky3fzabrQU+CNQCI3PGa74+h5oW4NkTe22dtCSQBtwqQ2DVxefNqauuzHxkYkYVyMjY2L61W/tvvqWn97bh0RkLpi0CqoHbge8XKZi2FHg3jwXTPt/ds3pjoc+RJEmSJEmSJEmSJEmaaYbTJEmSJEmSJElHpcaOrrI4NvY/oazs1aWeRZIkSZIkSZIkSZIknfBuAF6ea23eX+pBJEmSJEmSlF+SJE0T/9vb29ZZBbwX+BgwN8/TR4F/A5Km9pbcdHtns9ly4ErgDGCsKlZ8a3GckwUuB0aAHDD5zZwWAHXA7c/Ozt45p7b8amDFkdyb8hsZG9u3dtuOX966dsNtQ6NjI8U5JXDKoicvCiET1m+5a+t4HFtIGky7kzSYtq7QJ65YvnIJ8B7S2N8Q8IXuntW9hT5HkiRJkiRJkiRJkiSpVAynSZIkSZIkSZKOOo0dXWVxdORbobziFaWeRZIkSZIkSZIkSZIkacLPgZfkWpsHSj2IJEmSJEmSHpMkyWLSkFXvVYOXjgO/D3wKOGWKJd8D2praW+6fbu9sNhuAFwItQCyLmWuXxoZZwCuBcmATaYTtQHOABuDBJy2vuWfJvMr3hBCee/h3pqmMjI0N9Gzb8ctb1m64tXjBNDhlUfPkYNosHgum9RT6vBXLVzaSBv8eDab9c3fP6g2FPkeSJEmSJEmSJEmSJKnUDKdJkiRJkiRJko4qjR1dZXF4+NuhsvLlpZ5FkiRJkiRJkiRJkiRpkk7ghbnW5r2lHkSSJEmSJOlElyTJPNJIWS5JksHets5Lgc8BT5liyWrgw03tLb88lP2z2ewFwKuAQOTXTXH+5gzh9UA9kCMNWx2oBlgEbF6+qKozu3TWm0MIrwHCYd+c8hodG9vfs33nL295ZMMtg6OjRQumLVv4pIVlmfLMhq3dW8fGRx4NpnWRBtPWFvq8FctXLiYNplUDw6TBtPWFPkeSJEmSJEmSJEmSJOloYThNkiRJkiRJknTUaOzoKo9Dg/8bqqpfUupZJEmSJEmSJEmSJEmSpvAr4AW51ubdpR5EkiRJkiTpRJQkSR2wAOhPkmR3b1vnk4C/Ai6fYsl9wEeb2lu+dyj7Z7PZ04C3AWVE1p4U5/2qnLLXAk3AVmDfpCWVQCOwb/7s8uufdkbd72VCeDtQcdg3p7xGx8b2r9u+81e3rO39zf6RkeFinTMpmLaANIZ3N/A9YO2avlxB37BrxfKVC4H3A1XACPAv3T2rewp5hiRJkiRJkiRJkiRJ0tHIcJokSZIkSZIk6ajQ2NFVPr5/4HuZWTUvKvUskiRJkiRJkiRJkiRJ07gVuCzX2ryz1INIkiRJkiSdKJIkqQSWAHuTJNne29bZBHwKeDOQybNkE5AA/9bU3jI23f7ZbHY+8CdAOTC0YHz2/9RQ9SJgBbAT2DFpSRlwEjBWXZm5ruXc+ieXZcKfALOP6AZ1kNGx8cF1/Tt+deva3t8MDI8MFeucZQtXLCjLVJb1bu3eOjo+/GgwbQ3wv8AjRQimLSD9XHs0mPav3T2r1xbyDEmSJEmSJEmSJEmSpKOZ4TRJkiRJkiRJUsk1dnSVjw/s+2GmpvYFpZ5FkiRJkiRJkiRJkiTpEN0JPD/X2ry91INIkiRJkiQdz5IkCcDJwHCSJJt62zrrgY8C7wNm5VmyB/gr4G+a2lsGpts/m83OAt4LzANG62L1NQ2x7llAC7Af2DxpSQAagYpM4KcXnz9nYVVF5iOkUTcVwOjY+OD6/p2/vmXthl/PSDBt22+3jY4NNQC1pMG07wIPFyGYNh/4AI8F077c3bP64UKeIUmSJEmSJEmSJEmSdCwwnCZJkiRJkiRJKqnGjq7y8X17f5yprbus1LNIkiRJkiRJkiRJkiQdpm7g0lxr89ZSDyJJkiRJknQ8SpLkJKAsSZINvW2dFcC7gI8DC/I8fQT4IvCXTe0t0/68JpvNlgFvBM4Dxiti2XeWxHnLgRcC48Cmif890CKgBvjNhefU7589q+wjwNlHdHM6yNj4+FAaTOv99b6h4cFindO04PwF5WVVjwbT5gF1wH3Ad4CHihBMayANps0ChoF/7+5Z/WAhz5AkSZIkSZIkSZIkSTqWGE6TJEmSJEmSJJVMY0dX+fje3ddm6uqfV+pZJEmSJEmSJEmSJEmSjtA9pPG0XKkHkSRJkiRJOl4kSbKQNFDWlyTJaG9b52uBTwOn53l6BL4J/GlTe8vD0+2dzWYDcCnwPCBmYrhhaWzIBMKrgUogRxphO9BcYB5w71NOq31o8dzK9wMXHuHtaZKx8fHhDf27fn3L2g2/2lvUYNp588vLqsr7tt+zbWR08NFg2v2kwbQHixBMmwf8Cenn8ihpMO2BQp4hSZIkSZIkSZIkSZJ0LDKcJkmSJEmSJEkqicaOrvLx3buuz9TPuaTUs0iSJEmSJEmSJEmSJD1BDwCX5Fqb+0o9iCRJkiRJ0rEsSZI5pJGyLUmS7O9t62wB/hp4xhRLOoAPN7W33HYo+2ez2ScDrwMyRO5oivMfyRDeAMwnDaZNjnbVAguBjWcsqf7V6Y3Vbw0hvPzw70z5jI2PD/fu2PWb3zyy4Vd7h4b3F+ucpfPPnV9RXl2+cft924dHB+YAs4EHgW8DDxQhmDYXeN/EOaPAV7p7Vt9XyDMkSZIkSZIkSZIkSZKOZYbTJEmSJEmSJEkzrrGjq3x8146fZubMu7jUs0iSJEmSJEmSJEmSJBXIw6TxtPWlHkSSJEmSJOlYkyRJDbAA2JUkya7ets6zgc8CL51iSTfwkab2lmsPZf9sNrsMeCdQRmTTkjj3ZxWUvxo4FdgG7Jm0pApoBHYvnltxY/OptS8NIbwVKDvsm9NBxsbHR3p37PrNLWt7V+8ZHCpaMO2k+ec0VJbXVGzqv2/70Mi+R4NpDwHfAe4rQjBtDvBeYA5pMO0/u3tW31vIMyRJkiRJkiRJkiRJko4HhtMkSZIkSZIkSTNqwX//sDxTW9uRmdvwnFLPIkmSJEmSJEmSJEmSVGDrgNZca/PaUg8iSZIkSZJ0LEiSpBxYCuxLkmRbb1tnI/BJ4G3kj5RtAP4M+K+m9pbx6fbPZrNzgQ8CFcBIw3jd1+uovhx4CrAL6J+0pBxYAozUVmeuW3l2/TPKMuG9QO2R3aEONDY+PtK3c/ett6zd8Mvd+4cGinXOSQ1nN1RW1FZs6r+/f2hk72ygHniYNJh2bxGCafXAe4B5pMG0/+ruWb2mkGdIkiRJkiRJkiRJkiQdTwynSZIkSZIkSZJmzIL//mF5mFVzU1nD/JWlnkWSJEmSJEmSn/5oagAAIABJREFUJEmSJKlI1gEX5Vqb15d6EEmSJEmSpKNZkiQnA6NJkmzsbeusA64mjZzli5TtBD4D/ENTe8vgdHtns9kq4I+ARmCsJlZdsyDOfhrwXGAI2Awc+OZLmYnnlpVnuPHi8+csqyjPXA0sPOIb1O+MjY+PbNy5+7Zb1vb+ctf+wX3FOmdJQ3ZeVUVd5aRg2iOkwbR7ihBMmw28G1hAGkz7WnfP6u5CniFJkiRJkiRJkiRJknQ8MpwmSZIkSZIkSZoRDf/4lYqyJU2dZfMXPLPUs0iSJEmSJEmSJEmSJBXZI8DFudbm3lIPIkmSJEmSdLRJkqQRqAB6rxq8tAy4CvgEabhssiHg88Cnm9pb+qfbO5vNZoBXA08Fxstj2fdOivMWAy+deEoOGJu0bDFQDfyy5bz6WFtV9lHg9MO/M002Pj4+2rdzz223rt1w884iBtMaG86aV10xuzK344H+weE9dcAcYC1pMG1NEYJpdaRhvsWkn09fB+7u7lntG3pJkiRJkiRJkiRJkiQdAsNpkiRJkiRJkqSia/h///r/s3en4XHX56H+79+MltFuybstwEHAsNiJwh6BUMQWp4UAAYMhIaEpJIHsIQWFQPNrkxAT8k/T0y3tOT1tT9OShjRN06RZpRgLxGJ2Y3awjEfWyJZkedEuzfxfjCiOIsWCaBgv9+e6eDP+fud5ZjRv0HVp7sLo4ctao/MWnJLrXSRJkiRJkiRJkiRJkt4kL5CJp3XmehFJkiRJkqT9QRiGc4FSYGsYhqOJptaLga8Cx05xPAX8C3Bb9Zr6zft67ng8HgD1wLsBgnSwtjpdNRgQXA4UA53A6KRrVWQCWxtOPqp0y7zy/BsB//ZlFqRS6bGtO3c9sn5T4t4dA4N7sjVnUeXRc2IF5YVdO17YMTiyq4TMz3Mz8D0ywbTUbM5bsayuBPgosJhMMO07wOMG0yRJkiRJkiRJkiRJkl4fw2mSJEmSJEmSpKya8+VvxvKPOe7e6PyFJ+V6F0mSJEmSJEmSJEmSpDfZs8A7k421XbleRJIkSZIkKVfCMCwDKoGeMAz7E02tpwF3kgmdTeVnwM3Va+qfmMnzx+Px44H3AxHSPFWdrno6QmQ1sADoAgYnXSkF5gObj6suevjw+YUfDYLg3a//lWmyVDo93tm365H17Yl7e/sHd2drzsLKo+YUFZQXbut7ecfAcF8xMAd4hUww7aksBdM+DCwlE0z7N+Axg2mSJEmSJEmSJEmSJElvjOE0SZIkSZIkSVLWzLltTVH+8tq26IJFtbneRZIkSZIkSZIkSZIkKUc2Ao3JxtrtuV5EkiRJkiTpzRSGYYxMvGxXGIZ9iabWo4CvApdNc+VR4KbqNfXNM3n+eDy+GPgYkEea3oXpih8Xkn8JcDTQA+yadCUGLAJ6ls4taFl+ePGqIAiuBiKv+8Xp16TS6fHkzt2Prt+UuLenf2Dy+z5rFsypqSgurIhNBNOKgCpgC3A3sCELwbRi4FrgcDLBtLuBRwymSZIkSZIkSZIkSZIk/W4Mp0mSJEmSJEmSsqL8s7eWFJ56Rlt04eK35noXSZIkSZIkSZIkSZKkHHuSTDytN9eLSJIkSZIkZVsYhlGgGhgIw3B7oql1HvBF4CNA/hRXNgFfAL5TvaZ+n1+IFI/Hy4CbJp5rdE6q+K5yihuBU4HdQPekK/nAYmC4vDj6k9PjZfWRIPg4mZCafgcTwbTH1rcnWnv2ZDuYNie2re/lvoHhHTEywbQO4LvAk1kIphUBHwLeQiaY9u/AeoNpkiRJkiRJkiRJkiRJs8NwmiRJkiRJkiRp1pXdcGNZrP6ctuiiJctzvYskSZIkSZIkSZIkSdJ+4lHgnGRjbV+uF5EkSZIkScqWMAyrgXQYhh2JptYi4DPAzUD5FMe7gS8Df1O9pn5kX88dj8fzgT8ElgHjsXT+vy1IV5wAnA8MA13A3l+oFCETTAvy84KfNZxQcVReNPgcmeiWfgepdDrVNRFM694zsDNbcxbMObKiuLAytn3npr7+od5CMj+7TuBu4ImNHcnx2Zy3YlldDPgDoAZIAd8HHjSYJkmSJEmSJEmSJEmSNLsMp0mSJEmSJEmSZlXpH9wwp+i8378vunjp8bneRZIkSZIkSZIkSZIkaT+zHjgv2VibtS+TliRJkiRJmi3NLTVRoOKcs1/q3dfZMAwXAIVAx7VD5wBcA/wpsHSK44PAnwF3VK+p37Wv547H4xHgQuAdQCqajvx4abqqAriYTBytE9g7oBUAC4HCIGDdWSdUxIoKIjcDR+xrln67dDqd6tq154n17Yl123f392VrzvyKt5SXxCqLundt3rlnsKcAqCQTxrsbeDxLwbQPAkeTCab9ALjfYJokSZIkSZIkSZIkSVJ2GE6TJEmSJEmSJM2a0quvq4qtvOi+vCXVx+Z6F0mSJEmSJEmSJEmSpP3UA8D5ycba3bleRJIkSZIkaTrNLTUXAHcAz59z9kuXTHcuDMNKoAzoCsNwONHU+u6JeyumOD4O/APwxeo19Vtnskc8Hj8duAgIgjT3Vqfn7ggIrgBKgSQwMunKXKAcePT0Y8q655Tm/RHwtpnM0vQmgmlPPry5Y922XXt2ZGvOvIpl5aWxqleDaflAFbCNTDDtsSwE0wqBDwBxMsG0HwL3GUyTJEmSJEmSJEmSJEnKLsNpkiRJkiRJkqRZUbL6mvlFF156b96Sw47J9S6SJEmSJEmSJEmSJEn7uXuBlcnG2v5cLyJJkiRJkrS35paak4CvA+/c6+Gzzjn7pda9z4VhWEomatUbhuGeRFPricDXgHOmeeofAp+vXlP/9Ez2iMfjRwPXAFHSvLA0XfVIlMgVwGIyIa2BSVfKJ/Z5afkRxRuWVhV8PAiC6XbRDKXT6fS23f1PPtyeuKcrm8G08iPKSovmFffs2rxz92B3PpkA3t7BtLHZnDcRTHsfcDyZYNqPgFaDaZIkSZIkSZIkSZIkSW8Ow2mSJEmSJEmSpN9Zyar3Lyq66IrWvKWHHZXrXSRJkiRJkiRJkiRJkg4Qa4HfTzbWTv6Sb0mSJEmSpDddc0vNEcDtwJVAMOmfHzzn7JdOBwjDsBBYCOwOw3BHoqn1t90DeAC4qXpNfesU//Yb4vH4fOBTQB6wZ0Gq/PsxCt4DHAfsAPomXSma2GfbEfML7zm2uuh9QRCsnmYXzdBEMG3DI5s77knu3N2brTlzyw8vKyuaV9yze8uu3QPbo8A8YDvwPeCRLATTCoCrgOVkgmn/DdxjME2SJEmSJEmSJEmSJOnNZThNkiRJkiRJkvQ7Kb5kdXXxpVetzVt6eE2ud5EkSZIkSZIkSZIkSTrANAMXJBtrh3K9iCRJkiRJOjQ1t9TMAW4BPgkUTnPslbGx/Pr721angeEwDLclmlorgS8AH5/m3vPALdVr6v99JnvE4/ES4NNAGTBWni761znpkjOBOmAA2DbpSgGwCBioLM376SlHl54fCYKPTDyuNyidTqe37+l/6pH2jns6d+7uydacqrLDSsuL55f07k7s2jWw7dVgWg9wN/BwloJpq4G3kgmm/RRYu6G9LTWbcyRJkiRJkiRJkiRJkjQzhtMkSZIkSZIkSW9Y0bsuPLzkqg815x3+lqNyvYskSZIkSZIkSZIkSdIB6mfARcnG2uFcLyJJkiRJkg4dzS01+cDHgFuBudMc6wNuf/yxlXfv3j1/NAzDjkRTayHwCTKxtcop7nQBfwL87+o19fuMX8Xj8TzgA8AxwHhhOu97C9NzjgJWAuNAkkzo6lVRYDGQKswPflp/fMXyvGjwWaBi369a00mn0+nuPQMbH93ccU9H367ubM2ZFEyLAPOBXl4Lpo3O5rwVy+rygcuBtwNpMr+LazGYJkmSJEmSJEmSJEmSlFuG0yRJkiRJkiRJb0jsrHOWlXzgIz/NrzkmnutdJEmSJEmSJEmSJEmSDnA/Ai5NNtaO5HoRSZIkSZJ08GtuqVkFfBWomebICPCX7Ztqv7Vly4ohYOu1Q+ekgKuArwBHTHFnD/B14P+rXlO/Z187xOPxAHgX0AAQSQc/WZquigUE7wXygU5g7/BaACwECiMBzQ3LK+YU5keagKX7fsWaTjqdZq9g2vZszakqqy4tL15QsmPP1t07+5MBmWDaDjLBtPVZCqZdBpxEJpj2C+CXBtMkSZIkSZIkSZIkSZL2D4bTJEmSJEmSJEmvW6yu4aiSqz/8g/xjTzgh17tIkiRJkiRJkiRJkiQdJH4ArEo21o7t86QkSZIkSdIb0NxScwaZuNnp0xxJA9/p6Vm65umNZ/cB28IwHEo0tZ4N3AmcOMWdMeDvgD+tXlPfNZM94vH4iWSiVhHSPFSdnrs1QnAFMAdIAsOTrswHSoD1dceW7S4vzrsZOH4mszS1dDpNT//A049u3npPYsfObdmaU1m6tKSiZGFp357O3X39nZD5We4E/h14cGNHcmQ2561YVpcHXAqcQubz3Az83GCaJEmSJEmSJEmSJEnS/sVwmiRJkiRJkiTpdYnVNRxXvPqafytY8fYVud5FkiRJkiRJkiRJkiTpIPM9YHWysXY814tIkiRJkqSDR3NLzdHAGuC9v+XY2sHB0lsfXn/JK0BfGIa7E02tK4CvASunufM94JbqNfUvzGSPeDy+DLgOiJJm85J0ZVse0cuAw4HtwJ5JVyqASuD52reUPLuosuDTQP1MZmlq6XSa3v7BZx99pWPtlt6dMwrdvRFzSpeUzClZVNrXn9zTt2drmkwwbReZYNoDWQqmXQKcRiaY9ivgZxva2/w9myRJkiRJkiRJkiRJ0n7IcJokSZIkSZIkacZidQ1vLXrvVf9UeNJptbneRZIkSZIkSZIkSZIk6SB1F3C18TRJkiRJkvS7am6pmQd8EfgIkD/NsY3j43m3tN135WNAfxiGvYmm1qXAl4APApEp7qwDbqpeU//gTPaIx+NVwGcmdhidlyq7q5jCdwNvBfqAHZOulJAJbXXWLIq1HbU49sEgCC6dySxNr2fPwHOPvbJ17Su9fclszXg1mLazv2vPjj0dKWABmWDa98kE04Znc95EMO1CoG7ioXuAnxhMkyRJkiRJkiRJkiRJ2r8ZTpMkSZIkSZIkzUisruGkogsv/Vbh6WednOtdJEmSJEmSJEmSJEmSDnL/DFyTbKxN5XoRSZIkSZJ04GluqYkBnwY+D5RPc2xrOs0fP/jgpb8YHSkeDsOwK9HUWg40TdwtmuLORqCpek39j2ayRzwejwGfAOYCY6Xp2F1V6dLTgHpgENgO7P0FSIXAImDX/Ir8n594ZMkFQRBcC+TNZJ6m1ts/8Pzjr2xd297T15mtGXNKFhfPKV1cNimYtodMMK0tC8G0KHABcObEQ63Ajw2mSZIkSZIkSZIkSZIkHRgMp0mSJEmSJEmS9ilW13BS7F3v+avYWeeclutdJEmSJEmSJEmSJEmSDhH/APxhsrHWPwKUJEmSJEkz0txSEwHeD3wZOGyaY7uBr2186p3/0tt72EgYhh2JptZ84KPAbcD8Ke50AF8E/rF6Tf0+w1TxeDwKrAZWAKn8dPT7i9OVhwO/RyaU1gnsHYzPAxYDY8WFkZ+ccVz5ydFI8CmgdN+vWtPp7R944YktnWs3de/Ymq0ZFSWLiitLl5TtGtjW37s7Mc5rwbT/IBNMG5rNeRPBtN8Dzpp46D7gvwymSZIkSZIkSZIkSZIkHVgMp0mSJEmSJEmSfqtYXcNJhWev/PPY2SvPCIIg1+tIkiRJkiRJkiRJkiQdSv4O+KjxNEmSJEmStC/NLTXnAncCtdMcGQP+NrHl+P+1adNJg0BnGIZjiabWVcDtwFFT3NkJ3AF8s3pN/eC+dojH4wHQCJwHEKSD5up0VSoguAwoBJLA6F5XIsAiIBqN8MuG5RWLC/IiNwELZ/CSNY0d/YMvPrGlc+3L3b0d2ZpRXrygqLJsadnuge6B3t1bxsj8zPrJBNPuy1IwbSXwzomH7gd+uKG9bWw250iSJEmSJEmSJEmSJOnNYThNkiRJkiRJkjStWF3DSYX1Z/9Z7F3vOTOwmiZJkiRJkiRJkiRJkpQLf5VsrP14rpeQJEmSJEn7p+aWmuVkgmkrf8ux7+/cueDLTz7xrm6gOwzDwURT65kT906f4vwI8NfAl6vX1PfMZI94PL4CuBKIkOax6vTclyIEVwJVQBcwOaS1ACgC7q8/vnysJBZtAo6eySxNrW9g8KUntnSufWl7byJbM8qK5xdVlVVPDqYN8FowbZ+BvddjxbK6CPAu4OyJh9YD3zeYJkmSJEmSJEmSJEmSdGAznCZJkiRJkiRJmlKsruHkgtPO/FrRBZc2BJFIJNf7SJIkSZIkSZIkSZIkHcK+mWys/Uyul5AkSZIkSfuP5paaJcCfAtcA0WmOtQ0PF9/y0IOXvgzsDMNwV6KpNQ7cAVw0xfk0cBdwa/Wa+k0z2SMej1cDHwXySNO1OD3n5/nkXQYcCXQDuyddqQQqgI0n1ZS2z6/I/yxTx9s0Q30Dgy8/mUiufXFbz5ZszSgrmherKj+sfM9gz2DPrldGyATThoAfAK1ZCqadB5w78dAjwPcMpkmSJEmSJEmSJEmSJB0cDKdJkiRJkiRJkn5DrK7h5IITT7u96JIrzg4i0en+eFaSJEmSJEmSJEmSJElvnjuTjbU35XoJSZIkSZKUW80tNaXATcCNQPE0x55PpSJfuO/e9z0IDIRh2JNoal0I/Anwh0DeFHd+Cdxcvab+0ZnsEY/HK4DPAfnAaGWq5K4yis4DTgR2AT2TrpQC84EtxywpevAtCwuvC4LgwpnM0tR2DgxtejLRufaFbT2vZGvGq8G0/sHewe5dm18Npg0D/wms29iRHJjNeRPBtHOA8yceepRMMG10NudIkiRJkiRJkiRJkiQptwynSZIkSZIkSZJ+Tayu4eT8FW//UvGq958bRPOm+kNYSZIkSZIkSZIkSZIk5cZXko21t+Z6CUmSJEmS9OZrbqmJAteSiZ8tnObYNuBPHnro4h8ND5WNhGGYTDS1lpAJnH2OTLxsssfJBNN+PpM94vF4AfARYCkwVpwu+Ld56fK3A41kglpdwN5fahQDFgE7FlcWNL91WfElQRB8EIjOZJ5+067Boc1PJpK/er6re3O2ZpQWzY3NLT+8vH9ox1D3zvZhXgum/ZBMMK1/NudNBNMagXcBAfAE8G8G0yRJkiRJkiRJkiRJkg5OhtMkSZIkSZIkSf8jVtdwct6xy8OSK685L8jLL8j1PpIkSZIkSZIkSZIkSfoNtyQba7+a6yUkSZIkSdKbp7ml5kLgDuC4aY4MAN94/rl3/N+urqNGgY5rh86JkAmthWTCZZNtBm4F/qV6Tf0+v4QoHo9HgEuAU4BUXjrywyXpqvnAe8iErjqB8b2u5AOLgeGyouhP3xEvq4tEgk8ARft8wZrSrsGhVzZ0dP3queT29mzNKIlVFc6rOKJiIpg2ROazMwL8F7A2C8G0AHgn8G4yn6MNwHc2tLeNzOYcSZIkSZIkSZIkSZIk7V8Mp0mSJEmSJEmSgIloWk38j0uuvvb8IL+gMNf7SJIkSZIkSZIkSZIkaVo3JBtr/ybXS0iSJEmSpOxqbqk5Cfg6mbDUVMaBf+jqOvIbzz93xm6gKwzD0URT63uANUwdWusFvgL8VfWa+uF97RCPxwPgDOD3AYI066rTc/sDgsuBYiBJJqz1qgiZYFqQFw1+0XBC+bL8vMgfAXP3/Yo1lV1Dw1ueSiR/9Wxy+6ZszSgurCycP2dZxcBQ39D2nZv2Dqb9iEwwbc9szpsIpp1F5nMVAZ4C/tVgmiRJkiRJkiRJkiRJ0qHBcJokSZIkSZIkiVhdwynRI478QukHP3peUFhYnOt9JEmSJEmSJEmSJEmS9FulgfcnG2v/NdeLSJIkSZKk2dfcUnMEcDtwJRBMc+zHe/ZUho89ekES6A3DcCDR1HoqcCeZINVkQ8CfA2uq19T3zWSPeDx+LHA1ECXN09Xpqg0RIlcCC4BtwMBex4OJx2NA61knlOcVF0abgLfMZJZ+0+6h4cRTHV2/eqZz28vZmlFcOKdgfsWyOYMju4a39b08CCwExngtmLZ7NudNBNPOBC4kE0x7GviXDe1t+4z4SZIkSZIkSZIkSZIk6eBhOE2SJEmSJEmSDnGxuoZToksP+3zphz52XhArKs31PpIkSZIkSZIkSZIkSZqRMeCSZGPtj3K9iCRJkiRJmh3NLTVzgC8AnwAKpzn28Oho4S0P3H/5M8DuMAx3Jppaa4CvAqumOJ8C/gn44+o19YmZ7BGPxxcBHwfygL6FqYofFpJ/CXA0sAPYOelKFVABPHHqMaWdVaX5nwNOnMks/aY9Q8MdG7d2rd24dduL2ZpRVFBesGDOka8G0waARcA48GOgJUvBtDrgIjLBtOeBfzKYJkmSJEmSJEmSJEmSdGgynCZJkiRJkiRJh7BYXcMpkYWLby699pPnRYqLy3O9jyRJkiRJkiRJkiRJkl6XIeDdycbatbleRJIkSZIkvXHNLTUFwA3AbWQiZFPZlE4Ht7bdt3pdKpU3FIZhd6KpdS7wx8BHgYIp7vw3cHP1mvqnZrJHPB4vBW4EioDRilTxXRUUvxM4FdgDdE+6UgbMAzYdf1jx44fNK7g+CILzZzJLv2nP8PDWjR3b1m7c2vVCtmYUFZQXLKismTM4vGt4W99LA8BiYIzMZ6VlY0dy12zOmwimnQ5cDESBF4F/3NDeNjSbcyRJkiRJkiRJkiRJknRgMZwmSZIkSZIkSYeoWF3DKZG58/+o9MOfOjdSWlaZ630kSZIkSZIkSZIkSZL0huwGzk421j6c60UkSZIkSdLr19xScznwVeDIaY70Al9+9JHf/35/f9VIGIadiabWIuDTwM1AxRR3HiITTFs7kx3i8Xg+8AfAW4BULJ3/3QXpiuOB84BRIAns/UVFRcBCoPuweQW/Ov6w4tVBELwPCGYyT7+uf3ikc+PWrrVPdXQ9n60ZsYKy/IWVR1UOjewe6drxYj+wCEgBPwGaN3Ykd87mvIlg2qnAe8kE014G/mFDe9vgbM6RJEmSJEmSJEmSJEnSgclwmiRJkiRJkiQdgmJ1DacGFZWfLbv+M+dGyirm5nofSZIkSZIkSZIkSZIk/U56gLOSjbVP53oRSZIkSZI0M80tNWcAXwdOn+bIEPAXm14+8VuJxAnDQOe1Q+cAfAD4ElA9xZ0XgVuq19TfPZMd4vF4AFwA1AHpaDry46XpqgrgYjKxq63A+F5X8oHFwOCckujPTj2mrDESBNcDhTOZp1/XPzySfLpz29oNieRz2ZpRmF+av6jq6MrhkT0jyR0v7CHz80sBPyUTTOubzXkTwbSTgcvIfIbagb83mCZJkiRJkiRJkiRJkqS9GU6TJEmSJEmSpENMrK7h1KC07NNl1994dmRO5cJc7yNJkiRJkiRJkiRJkqRZsRU4M9lYuynXi0iSJEmSpOk1t9QcA6wBLpnmSBr4dnf3YV975ul39gHbwzAcTjS1rgTuAN46xZ3twJ8Cf1u9pn50JnvE4/FTyQTSgiDN/dXpudsDgiuBMqATGNnreJRMcCtdkBf89KwTKo7LiwY3AnNmMku/bmB4pOuZzm1rn0gkn83WjML8krxFlUdXDY/2vxpMW0Tms/Vz4BdZCqadBKwi83l5Bfg/G9rbBmZzjiRJkiRJkiRJkiRJkg4OhtMkSZIkSZIk6RASq2s4LSgq/mTpDTe+M1o1b0mu95EkSZIkSZIkSZIkSdKsegmoTzbWduZ6EUmSJEmS9OuaW2rmA18EPgLkTXPslwMD5bc98vBFCaAvDMM9iabWtwNfA86d4nw/8A3gzuo19btnskc8Hq8BPgRESfPSknTl+jyilwNLyATY+vc6HpAJbhUEAWsbTqgojRVEbgYOm8ks/bqBkZFtz3RuX/vEls5nsjXjf4JpYwOjyd7nd5P5+QH8Avj5xo7kjtmcNxFMeztwOZnP9Vbgbze0t/X/1ouSJEmSJEmSJEmSJEk6pBlOkyRJkiRJkqRDRKyu4TQKCz9edv2NZ0XnLzw81/tIkiRJkiRJkiRJkiQpK54CGpKNtb25XkSSJEmSJEFzS00R8GmgCSif5tiTY2P5t9zftvoJoD8Mwx2JptbDga8A7yMTMNvbGPD3QFi9pj45kz3i8fg84FNAPjAwP1X+vSIKLgBOAHYAfZOuzANKgUfecWzZjorivJuAFTOZpV83MDK6/dnObWsf39L5dLZmFOQV5y2uOqZqZGxwtLP3ub2Dab8kE0yb1d8VTQTT3gasJhNMSwLf2tDetmc250iSJEmSJEmSJEmSJOngZDhNkiRJkiRJkg4BsbqG08nLv6Hs+s+eEV205Mhc7yNJkiRJkiRJkiRJkqSsehA4N9lY6xdVS5IkSZKUI80tNRHgauDLQPU0xxLpNLc9cP/lzWNjhUNhGG5PNLXOAb4AfAIonOLOfwCfr15T/9xM9ojH48VkgmnlwHhZuuiuynTJGUAdMABsm3SlAqgCXnjrspKNiyvzPxkEwTtnMku/bnBktPvZ5Pa1j7+y9ek0ZOWLnvLzYtElVcfOnQim7SITTIvwWjCtZ7ZnrlhW91bgKjLBtG3AXxtMkyRJkiRJkiRJkiRJ0uthOE2SJEmSJEmSDnKxuobTiUavL/3Ip0/PW3r4MbneR5IkSZIkSZIkSZIkSW+KFuD3ko21w7leRJIkSZKkQ01zS825wJ1A7TRHdgJrNjx57r/29S0eDcOwM9HUWgB8nEw0rWqKO/cBN1WvqW+byQ7xeDwKvB84FkgVpPP+fVF6Tg2wEhgHkkBqryvFwAKga9mCwtb40qKrgyBYBQQzmafXDI6M9jzX1X3PY5s7nspWMC0vWhhdOve4uaNjQ2Nbe5/dCSwm87NqAX62sSPZPdszVyyrW07mMxUFeoG/3NDetnu250giz56/AAAgAElEQVSSJEmSJEmSJEmSJOngZzhNkiRJkiRJkg5isbqG04GPll73yZPyltUsz/U+kiRJkiRJkiRJkiRJelP9AFiVbKwdy/UikiRJkiQdCppbalYAXyMTJ5vKKPA3W7ac8Jftm04cAJLXDp2TAq4EvgIsm+LOs0BT9Zr6/5zJDvF4PADOAxqBdCQd/HxpuiovILgMyAc6gb1/V1AALAL655bl/ezko0pXBkHw4Ymzeh2GRkd7n0t23/PYK1s3pLL0xU7/E0wbHx7b2vPMTjI/uyjwK+AnWQqmHQ98AMgDdgB/saG9bddsz5EkSZIkSZIkSZIkSdKhw3CaJEmSJEmSJB2kJqJp15dcfd1x+ccuPyXX+0iSJEmSJEmSJEmSJCkn/hn4YLKx1j8mlCRJkiQpS5pbapYAXwKuASLTHPtuX9/C2zc8eX4P0B2G4VCiqbURuBM4aYrzncAX79787X/87uZvnwTMA358f1v/tP+PH4/Ha4HLgYA0j1an574SIVgNzAG6gKG9jkeBJcB4UUHkp2ceX/62aCT4DFD2Ol66yATTnu/qXvfo5q1PZi2YFimILJ13/Ly9gmkLyYTM7gH+e2NHcvtsz1yxrO5Y4INkInq7gD/f0N62c7bnSJIkSZIkSZIkSZIk6dCTl+sFJEmSJEmSJEmz79VoWtGlVx1hNE2SJEmSJEmSJEmSJOmQdjWwE/hErheRJEmSJOlg09xSUwrcBNwIFE9zrHVoqPgL6x+69GVgVxiGuxNNrSckmlq/BvzeFOd3A1/bObLjG9c+cOUy4ItANRAAzwEvTL4Qj8ePAK4DoqTpWJKuXJdH9DLgAmA7sHmv4wGwCMiPRmhuOKFiXkF+5K8mHtPrMDQ6tuOFru51j27ueHI8nU5lY0Y0kh9ZOu/4uePjo6nN2x7vJvNzKgXWkQmmbZvtmSuW1cXJRADzgT3AHRva2/pme44kSZIkSZIkSZIkSZIOXUE6nc71DpIkSZIkSZKkWfRqNC228j3zY/XnvDvX+0iSJEmSJEmSJEmSJGm/8OVkY+1tuV5CkiRJkqSDQXNLTZRMqCwEFk5z7Jnx8egtbfddtR4YDMOwN9HUugT4EvBBIDrp/CjwLeBLq9atjAGrgLcBfcAOYB7QBXzl/rb+FEA8Hq8EPgvkAWNzU6V3lRBbOXFvJ9A7acYCMoG3B844rny4rCh6MxB/g2/DIWt4dKzvhW096x5pTzyR7WBaKjWWSnRv3EEmmJYH3Av8eGNHsmu2Z65YVnc08KGJOYPAn21ob9sx23MkSZIkSZIkSZIkSZIkw2mSJEmSJEmSdBB5NZpWWH92aez8Cy8JIpEg1ztJkiRJkiRJkiRJkiRpv3FjsrH2G7leQpIkSZKkA1lzS82FwB3AcdMcSQJffPCBS/97ZKR4JAzDbYmm1jLgZuAzZMJle0sD3wVuWbVu5U7gQqCBTLhq26SzbwH+vLeneiPwMWA+MF6SLrxrbrrsNOCsve7t/cVCc4BK4JkTjyx5ccGcgs8AdW/g5R/ShsfGdr7Y1bPu4c2Jx8dT2QmmRYJoUD1/+by9gmkLgQJeC6YlZ3vmimV1NcC1ZIJpw8A3NrS3TY7uSZIkSZIkSZIkSZIkSbPGcJokSZIkSZIkHSRidQ2nATcUnHhaXtHFV1weRKN5ud5JkiRJkiRJkiRJkiRJ+51rk421f5/rJSRJkiRJOtA0t9ScDHydTNRsKnuArz/zTP0/dW9fNhqGYUeiqTUf+Ajwx2QiZ5P9Crhp1bqVTwPnkommAXQCk8NcRek0h42MFPf176naCaTy09H/XJyuXAJcQCaUNvleycTcjqMXxx44clHsD4MguOj1vvZD3fDY2K6XtvWsW9+eeOxNDqblA/cDP9rYkeyc7ZkrltUdCVzHa8G0P9vQ3tYz23MkSZIkSZIkSZIkSZKkyQynSZIkSZIkSdJBIFbXcCLwybxjT0iVrP6Dq4L8/MJc7yRJkiRJkiRJkiRJkqT9UgpYnWysvTvXi0iSJEmSdCBobqlZBtwOrAaCKY6MAX+f7Dzqz1544R17gK4wDMcSTa2XTdw7eoo7G4CbV61b+UvgHcDlQDGZ8NnopLP56TSLU6m8ysGBsv6RkaJEkI42V6erxgKCy4CiKe4VAouAnQvn5P+i9i0lFwVB8CEg+sbehUPTyNjYrpe29baub088NpZKjWdjRhBEgup5y+el06l0ovupXjLBtAJeC6Ztne2ZK5bVLQM+TCbMNgJ8c0N72/bZniNJkiRJkiRJkiRJkiRNx3CaJEmSJEmSJB3gYnUNy4Ebo4cvGy295vqrgsJYSa53kiRJkiRJkiRJkiRJ0n5tBHhPsrH2Z7leRJIkSZKk/VVzS80c4Fbg42RCZFP5z927q/708cd+vwvoDcNwMNHUegZwJ5kg2mRbgNvu377un7/xzO0rgKvIhLK6gMFJZyPA4lQqUjk0WJYaHi7enE5FH6tOVz0fIbIamDfFvTxgMTBaEov8pO7Y8tOikeBTZKJsmqGRsfHdL2/vuXd9e+KR0fFsBtNOmJtOp0l0b+yB9CIywbQHgf/a2JHsmO2ZK5bVHQF8hNeCaX++ob1t22zPkSRJkiRJkiRJkiRJkvbFcJokSZIkSZIkHcBidQ1x4KbI/IVDpR/+1JWR4pLKXO8kSZIkSZIkSZIkSZKkA8IAcH6ysfa+XC8iSZIkSdL+pLmlpgD4GJloWtU0xx4cGYl94cEHVj0L7A7DcFeiqfUY4A7g4inO9wG3A3+xat3KJcDlwLHADmDnpLMBsCCVCiqHh0uKhodKX06N5yUWpef8rIC8S4CjgB5g1153IsAiIJoX4ecNyysOy8+L3ATMfwNvwSFrZGx8z8vdvfeu35R4ZHR8fCw7UwIOm7983l7BtIVkwnwPkQmmJWZ74opldYcB1/NaMO1/bWhv65rtOZIkSZIkSZIkSZIkSdJMGU6TJEmSJEmSpANUrK6hBmgKysqHym743KpIecXCXO8kSZIkSZIkSZIkSZKkA8pO4J3JxtrHc72IJEmSJEn7g+aWmivIBM6OnObIi6lU5Nb77n3fvcBgGIa9iabWBUAIXAfkTTo/DPwFcPuqdSvzgUuAdwD9wPYpnr8qnWbu8HDxvOGh0hfGxwt2VKZK7iqj6FzgJDKxtJ69zgdk4mjFwL1nnVBOcWG0Cah5/a/+0DU6Pt7/8vbee9e3Jx4eGXtTg2kxYD3ww40dyS2zPXHFsrpq4AZeC6b9xYb2tuRsz5EkSZIkSZIkSZIkSZJeL8NpkiRJkiRJknQAitU1HAHcQmHhcNnHbrooOnfe4bneSZIkSZIkSZIkSZIkSQekbUB9srH2+VwvIkmSJElSrjS31JwJfB04bZoj3cCXHnn4wv8YGJgzEoZhV6KptQS4EfgjoHTS+RTwbeC2VetW7gBWTvw3DnQCk7/0pyydZv7oaGzu0GBpYmyscHtRuvC789PlbwXOIRNg65p0rwqoAJ485ejSxNyy/M8BJ7+xd+DQNDo+3r9p+477Hmrfsj6bwbTqeSfMC4KARPfGnnQ6tQAoAh4B/nNjR/KV2Z64YlndUuBjvBZM+8sN7W2dsz1HkiRJkiRJkiRJkiRJeqMMp0mSJEmSJEnSASZW11ANfJ5IZLzshs+dH128NJ7rnSRJkiRJkiRJkiRJknRA2wKcmWysnfUv6pYkSZIkaX/W3FJzDHAHcPE0RwaBb7744il/17n12BGg89qhcyLAh4A/ARZPceenwM2r1q18FjgLuBQoIBNMmxzniqXTLBofz68cHCzrHR0p6sxLR3+0JF1VBVwEBBP3xve6UwbMAzYfV1308OHzCz8aBMG738DLP2SNjo8PtHfvuO+hTVvWD4+Nj2ZrTvW85VMF0x4DfrCxI7l5tuetWFa3GPg4mc/bCPDXG9rbOmZ7jiRJkiRJkiRJkiRJkvS7MpwmSZIkSZIkSQeQWF3DIuAWICi97lNn5i07sjbXO0mSJEmSJEmSJEmSJOmg8DyZeNr2XC8iSZIkSVK2NbfUzAdC4MNA3hRHUsD/2779iDuffeasPmB7GIajiabWC4E1wPFT3HkEuGnVupVrgbcDVwFVQBcwNOlsHrB4fDxaNThYOjgyXLIlSEfuqU7P3R0QXAEUA0ky8atXxYCFQO/SuQUtyw8vvjwIgvcDkTfyHhyKxsbHB9t7+u576OUtDw2NjWUxmHbC3CCIBB3dT/em0uPzyQTTHicTTGuf7XkrltUtAj5BJpg2SiaYlpjtOZIkSZIkSZIkSZIkSdJsMZwmSZIkSZIkSQeIWF3DfODzQEHJ1de9Pf/Y5XW53kmSJEmSJEmSJEmSJEkHlfVAY7Kxtj/Xi0iSJEmSlA3NLTVFwGeAm4HyaY79tL+/4ouPPvKeDmBHGIYDiabWU4A7gYYpzr8M3Prdzd/+zt2bv300cCVwJNAN7J50NgIsSqUilUODJcHwcGl7OhXduDRd9USUyBVkwmjbgIG97uQDi4Gh8uLoT06PlzVEguBjZEJqmoGJYFrbQ5u2PDQ0Ojay7xtvTCaYFo10dG/sSaXH55EJ4D0J/ADYtLEjOatf9rRiWd1C4JO8Fkz71ob2tldmc4YkSZIkSZIkSZIkSZKUDYbTJEmSJEmSJOkAEKtrqAKagNKi9151VOFJp52X650kSZIkSZIkSZIkSZJ0UPoJ8J5kY+1YrheRJEmSJGm2NLfURIAPAF8Cqqc59tjYWP7n729b/RSwJwzDnYmm1iOB24HLgWDS+e6J5/vWqnUr5wGXASeSiaX1TPH8C1OpoHJ4uKRkeKjkpVQqf9uCVMUPYuRfDMSBXmDnXucjZIJp5OcFP2s4oeKYvGhwI1D1+t+BQ9PYeGpoc8+Otoc2JR4cHB3NWjBt6dzj50YieZGtPc/0jKdG5wFFwFNkgmkvZyGYtgD4FK8F0/52Q3vb5tmcIUmSJEmSJEmSJEmSJGWT4TRJkiRJkiRJ2s/F6hoqgJuBqti73rOwsP7si4Ng8t/aSpIkSZIkSZIkSZIkSbPmH5ONtX+Q6yUkSZIkSZoNzS015wF3Am+b5sjmdDq4re2+1S2pVN5wGIbdiabWucBtwPVk4lR7GwC+Cdyxat3KCPB7wLlkAlZJYPIX+lSm08wbGS6aNzRU9uL4eEFvRar4OxUUnwWcBvQD2/c6HwALgYIgYN1ZJ1QUFxVEbgYOf6PvwaFmbDw19Epv3wMPbdrywMDI6HC25iyZe1xVNJIX2drzbO94anQuUAw8DfwH8FIWgmnzgE8DhWQ+b3+3ob2tfTZnSJIkSZIkSZIkSZIkSW8Gw2mSJEmSJEmStB+L1TWUAZ8DFhfWn1MaO/+CK4JIJJLrvSRJkiRJkiRJkiRJknTQ+0qysfbWXC8hSZIkSdIb1dxSs4JMMO1d0xzpA25/4vHzv7Nr18KRMAy7Ek2tMeBTwOeBiknnx4F/AL64at3KXqARuASIAJ0T/763knSahaOjhVVDQ2WdY6OF2wrTBXcvTFccC5zP1KG1uUAZ8Njp8bLtc0rybmL64JsmGUulhrf09j3w0KbEA/3DI0PZmpMJpuVHO3ue7RlLjcwFSngtmPZiFoJpc4HP8Fow7f9saG97eTZnSJIkSZIkSZIkSZIkSW8mw2mSJEmSJEmStJ+K1TUUAzcChxeceFq06OIrrg6i0bxc7yVJkiRJkiRJkiRJkqRDxg3Jxtq/yfUSkiRJkiS9Hs0tNUuALwHXkImaTTYM/NXmzW/961c2v20QSF47dA7A1RP3Dpvizg+Bz69at/I54FRgNZnAWRIYmXS2MJ1m0fh4XuXQYFnfyEhxZzQd/cnSdFUxmdBalN8MrZWTiaa9uPyI4g1Lqwo+HgTBOW/k9R+KxlOp4S29Ox98aNOW+/dkM5hWdWxVNFrwajCtCigFngW+D7yQhWBaFfBZMsG0MTLBtJdmc4YkSZIkSZIkSZIkSZKUC4bTJEmSJEmSJGk/FKtriAGfAo7JO3b5SMnqa64J8vNjud5LkiRJkiRJkiRJkiRJh5QUcFmysfY/cr2IJEmSJEn70txSUwbcRCY0VTzFkTRw147exV996qlze4GeMAyHE02t5wNfA942xZ0HgD9atW7lfcDxwJVANbAd6J90Ng9YPD4erRwaLB0aGSlJpFORtsPSc7sCgtVk4mhJMuG2VxUBC4FtR8wvvOfY6qL3BUGwGgje2LtwaBlPpUYSO3Y++ODLW+7fMzwymK05i6qOqcyPxvI6e5/rHRsfriQTzXs1mPZ8FoJplcBnyHw+xoD/u6G97YXZnCFJkiRJkiRJkiRJkiTlkuE0SZIkSZIkSdrPxOoaCoCPASuih79lV+kHP/qHQSxWmuu9JEmSJEmSJEmSJEmSdEgaAs5LNtbem+tFJEmSJEmaSnNLTR5wHRACC6Y59quhoZJb1z/03nZgZxiG/Ymm1rcBd/L/s3fn4XVV9f7H3yvz3LlNRwoFGQsFFGmghIJAERFkEgGlKnodrrNgUa+/eJ1QrnfQq1e96sVZQBAVJ7QttFKRsVDKTAeatOmctE0zNMn6/bFTTdNz2gznNB3er+c5j7D22t/1zck+O/scPPsD56WY/wJw84RbZtw9vap0InAlSbBaA7C5x9wAVHZ2huEtLWW5rS1ly2Nn7gvj4rCH8si9ChjP7kFrBUAlsH14Wd4fX31U2Xk5IfxT17j2oisw7eGHl9cu2trSmvXAtPrNL2za0d4ylCQw7UXgLuD5LASmDQU+DJSSBKbdtmTFouczuYYkSZIkSZIkSZIkSZK0PzA4TZIkSZIkSZL2I0VV1fnAPwGn5owavaHsXR96R05p2fDB7kuSJEmSJEmSJEmSJEmHtM3AmfUzpz0z2I1IkiRJktTd3HlT3gh8GTgmzZSlHR15Ny968C2PAdtramoaaucsnAR8HrgWyOkxvx74LPDdKxfMGgK8ETgLaAbWpag/qrMzDG9rLRnS0lL2YmdnfsPIzvLbSyi8CDiB5D11Q7f5ucBYoLMwP/zhrOOGTM3NDR8FKvrz8x9qOjo7d9Rt3vLww8tXLdrS0ro9W+tUDjtqaH5ecX5XYNoQkt/Py8AvgOeyEJg2BPhg1zrtwA+WrFj0XCbXkCRJkiRJkiRJkiRJkvYnBqdJkiRJkiRJ0n6iqKo6D3gHUBXKK9aUv/djs3OGDK0c7L4kSZIkSZIkSZIkSZIkYBUwvX7mtLrBbkSSJEmSpLnzprwG+DeSULNUVsfIZx7+22V/aGsrba2pqdlQO2fhEOCTJAFVRT3mbwNuBb565YJZAOcBFwGRJEyts8f8ITEyqq2teERrS9mK9vbCjWWx6GfDY9l04ExgO7sGrQVgDFCQE5hXfcKQYYX5OXOAcf18Cg4pHZ2dO+oatjzy8PJVD25pzl5g2phhRw4tyCvJX7v5pc1t7dsrSILMlgF3Ac9kITCtAvgAMJQkMO1HS1YsMrhekiRJkiRJkiRJkiRJBz2D0yRJkiRJkiRpP1BUVZ0DvA04m8LC2vL3ffza3JGjJw9yW5IkSZIkSZIkSZIkSVJ3TwNn1s+c1jjYjUiSJEmSDk1z502ZDHwJeDNJGFlPW4EvP7O0+scbN05qrampqa+ds7AAeD/wKWBEj/ntwHeAz165YNZmYDpwFVACrAF29JhfEiNj2tsLRrQ0l9fv2FG0tiDm310Zhx4OXAh0sHvQ2iigFHik6pjybRUleTcBx/X3OTiUdHZ2ttc1bH30keWr/tLQ3NKUrXVGD50ypDC/JH9dw7KG1h1N5cAQYDlJYNrSLASmlQP/DAwnOQZ/smTFoqczuYYkSZIkSZIkSZIkSZK0PzM4TZIkSZIkSZIGWVdo2luAC8jNXVn2no9ekTduwjGD3ZckSZIkSZIkSZIkSZKUwgPABfUzp7UOdiOSJEmStK+FEPKA80gCsk4BjiQJWMolCexaCSwB7gPujTEesMHTIYTDgNcAx5L8fD3dFmNckcX1x5MEmL0BmAKMKSgIYfTovIKjjioIVVWlnHFmCQUFOTt32QF8p67u6P9c9vJp24G1N7Sc2wlcDXwBODzFMr8APnnlglkvAScC17S0dE566smWN3V2UrhzUllZzlMnTC36bYxUdnbkDW9uLt/S1lZSlxNz/jw+Dg+BcAWQTxK01t6t/hBgGPDCtMNLn68cVvAhYEbmnqWDV2dnbF/duOWxh5ev+kvD9pZt2VonCUwrLUgC07aVkfzOVpIcG0uX1tV37rlC30ydXFVGEuI3kiRk76dLVix6KpNrSJIkSZIkSZIkSZIkSQcCg9MkSZIkSZIkaRAVVVUH4HLgjcCKshs+cFHe4UeeMshtSZIkSZIkSZIkSZIkSXtyJ3B1/cxpGb15uCRJkiTtr0IIucD7gJuACb3cbRvwXeCzMcaGbPWWCSGEUcCrgdNIwtJeA4zey24zY4z3Z6GXAmBO16N4T3Mrx+bxvveNoKqq9O7GxlGfe+rJWeuATTU1NS21cxZWA7eS/Cw9LQBumnDLjL9Nryo9giRc7Whg09KnW6q3bu08+R/90HbiSUV3FRbkFba0lLe3tpa8EjtzH50QRyzLIbyFJBhtLdDSrX4pMApYM6WyaNGRY4tmhxAu6/eTcgjpjLFjTcOWxx5ZUfuXTU3NW7O1zuihRwwpzC/bGZhWCgwFXiEJTHs6C4FppcB7gTEkgWk/B55csmKRN3+SJEmSJEmSJEmSJEnSIcngNEmSJEmSJEkaJF2haRcDVwArS66ePaNg6snVg9yWJEmSJEmSJEmSJEmS1Btfq5857UOD3YQkSZIkZVsI4XDgLuDkvc1NYy1wbYxxbua6GpgQQglJENzOoLTJ/SiT8eC0EEIxyXN9YV/2Ky8v//xHP/rRL9fU1GyrnbPwOOArwEUppi4F5ky4Zca906tKRwNvAqYDTcD6Devbx7/0UtsN3XeorMx7cvSY4SvaWsuWd3bkLR8bh87PJ+8KkudsPUlA3k6FQCWwZdSQ/PtOOaL04hDCO4G8vvw8h6IkMG3r44+sWLUwm4Fpo4YcXlFUUF64vnF5Q0vb1p2BabUkIfFLshCYVgL8EzCOJDDtdmCxgWmSJEmSJEmSJEmSJEk61BmcJkmSJEmSJEmDpKiq+gLgWuCVogsvOaHozHMuGeyeJEmSJEmSJEmSJEmSpD74RP3MaV8Z7CYkSZIkKVtCCCcDfwJGDLBUO/DOGOMPB97VwIUQJgPLB1gmG8Fp9wD9+m7FhCGVN/31PXe8Cng7kNtjcx3wGeAHVy6YVQLM6np0AGuAGGMMTzzeckNbWxy3c6eCgpxthx8+8YcxFm4a0Vn201KKLgROAhqBTd3q5wFjgfaSwpzfn3Fsxatzc8KHgLL+/CyHks4YO+obtz7xyPLahRubtm/J1jojh0yuKC4oL9jQuHJLc9uWYmAYyXFxJ/BUlgLT3gVMIDnO7gQeNzBNkiRJkiRJkiRJkiRJSuQNdgOSJEmSJEmSdCgqqqqeSRKatqpg+lmHFVadffFg9yRJkiRJkiRJkiRJkiT10S2V8xevrp857ceD3YgkSZIkZVoIYQrwR9KHpkVgCfACsAMYB5xK6rCsPOD7IYTNMcbfZKHdA14IYTY9QtNCgNe/vpw3XFzBpEn5bN8e199xe8Ov7r5765kdHZ3HdJ+7sWnzV5ZvWsXhwyd2H24EbgH+68oFszqAmcAVQD5JYFr7zokrV+w4pXtoGsDQoSPvKems+NaIWH4q8AmgGVhB8rsHyAEqgdzcHP5cfcKQsQV5Od8Cxgzs2Tj4dcbYubZx6xOPrKhduGHb9sZsrTOy4rDy4sKKwg2NK7dsaFwByet0NfBDksC0jkyuN3VyVTFwAzCJJDDtDuBRA9MkSZIkSZIkSZIkSZKkXRmcJkmSJEmSJEn7WFFVdRUwG6jNO/aE4cWz3nhVyMnJGeS2JEmSJEmSJEmSJEmSpL4KwPcr5y9eVz9z2n2D3YwkSZIkZUoIoQC4HRiVYnMEvgN8Mcb4So/9ioFrgS8Ao3vslwv8MIQwLca4MvNdH7i+9e0JY0tLc77R1NS5y/iNN47i/AvKAbYDX33lldd+77jjXtV2552f3RwIv4/Es3fObW5v5daF3+Obl9QAtAHfAL5w5YJZm4FTgLcAw4G1QEv3dVpbOoetW9d+XvexvNy8uSdWHHkXkQ+R/M5fAbo3OAYoBhbNOK6ivbQo97PAUQN9Lg52McbO+i3bFj+6onbh+q1NDdlaZ2dg2sYtq7Zs2LIykASm1QNfA57MQmBaEfAO4HCSwLRfAA8bmCZJkiRJkiRJkiRJkiSlZnCaJEmSJEmSJO1DRVXVrwbeDazOHTehqPSK664NefkFg92XJEmSJEmSJEmSJEmS1E/5wF2V8xdX18+c9vhgNyNJkiRJGfIx4NQU4zuAq2OMd6faKcbYDHw3hPA74A/A1B5ThpIEer0hg71mUgReBB7p9vgg8OZsLDZ33pRi4KMrV7Z9qqmps7j7tgsuKOP8C8o7gP9bt27yrc8/N2MrsL6mpqb9hpZzL1u3bePEs//3Ora2Nf19nz+8sICXN71y95Thkz525YJZK0mCzP6ZJMxqI9AzsC4/RsauWNF+dmcnhd3GW04dd3wd8EZgDcnvfadhwBBg6alTylaOGpL/UeC1mXg+DmYxxs61W7Y9+eiK2gXrshiYNqJiUnlJ4dCirsA0SALT1gJfBxZnKTBtNjCFJFjvbuAhA9MkSZIkSZIkSZIkSZKkPTM4TZIkSZIkSZL2kaKq6uOB9wNrQ/kQSt/67mtDUXH5YPclSZIkSZIkSZIkSZIkDVAZ8LvK+Yur6mdOWzbYzUiSJEnSQIQQRgGfTLP5PelC07qLMa4OIVwALAZG99h8UQjhvBjjnwbYaiasYteQtEdjjI3dJ4QQ3p3pRefOm5IDvA34HDBh0YPbd5tz+RVD5jVtG3rT449fvBpoqKmpaa6ds7Cqds7CW4Gq0WUjeGZE9HQAACAASURBVNspb+IbD/347/vs6Gzn7P+97s+nTy9pAz4AnAJsBVb0KJ8DjO3szBm6fl3+0M2bt0/uvnF8xZil5YWl9UBzt+EyYBSw6ujxxXMnjy58Vwhhfw3A22/EGOO6rU1PPbqi9oG1W7ZtztY6w8snlpUWDS3atLVu68YtrwCMBdaRBBU+sbSuvj2T602dXFVIcgy/iiQw7R5gkYFpkiRJkiRJkiRJkiRJUu8YnCZJkiRJkiRJ+0BRVfURwIeBjeTnt5a98/3X5lQM6fnlZ0mSJEmSJEmSJEmSJOlANQb4Q+X8xWfUz5y2frCbkSRJkqQB+ABJSFZPv4sxfr+3RWKMa0II/wzckWLzzcBgBqetBipjjGv39cJz5005H7gVOHHn2DPPtOwyp7Q058W62huuq6tlW01NzdbaOQuPqp2z8Bbgsu7z3njsObsEpwEUF4drgNcAbcBKoHuQVQBGx84wrKW1tKSlufTlVatWvaZrHID83PyGo0ZO/j3Q0TVURPKet2HssII7TpxccnkI4W4gdwBPw0GvKzBtyWMr6x6ob9y6KVvrDC+fUFZaNKxo09a6rZu2roIkMG098D/AY1kITCsA3gocQxKY9mvgLwamSZIkSZIkSZIkSZIkSX1jcJokSZIkSZIkZVlRVfU44GPANmBb2dvfd2nuqDFHDHJbkiRJkiRJkiRJkiRJUqYdBdxbOX/xOfUzpzUNdjOSJEmS1FchhDzgn9JsntPXejHGO0MIjwOn9Ng0M4RwXIzxmb7WzIQYYxuwT0PT5s6bciJJYNr53ccbGzvYsKFjl7k7duQtrKmpWVM7Z+HorsC0d7P7fXJWHDXisH8BvgMU7xzs6OB44H7+EXy20/AYGdnaWjKytaXshY6Ogs11K2tb2tvbD+s+afKw8b/Ny8ntAPKBSqCtvDj3nulHl5+RkxPu7L6WdhdjjOu3Nj392Mq6B9Y0bt2YrXV2BqZt3rZ626b1tS0kgWkbgG8Bj2YpMO0a4HiSwLR7gQUGpkmSJEmSJEmSJEmSJEn9Y3CaJEmSJEmSJGVRUVX1SOBGIAKNJVfPPjvvsCNOGuS2JEmSJEmSJEmSJEmSpGw5Dbijcv7iS+pnTsvoTcolSZIkaR84DxidYnx+jHFJP2t+Hfi/FOPXAp/qZ80Dxtx5U8YDnwOuB3J6bt+8uaMBGNp9LC/mvFg7Z+GngZuA8h67bAK+AHzjmgcvbs/J4V87Ozl858b2jpjPrqFpZTEyeseOwhEtLeV17TsKlxXFgjuGtha89uUdrV/rXrisoOT5w4aOWwaMB0Jebriv+oQhk/Nzw/eAEf19Dg4FMca4YVvT0sdWrn5gdcOWDdlaZ1jZ+NKy4hElDdtWb121fkkzSbjdJuDbJIFpOzK53tTJVfnAW4CpJIFpvwPuNzBNkiRJkiRJkiRJkiRJGhiD0yRJkiRJkiQpS4qqqiuAjwKFwLqiWZdMK5h6cvUgtyVJkiRJkiRJkiRJkiRl2+uB7wDvGOxGJEmSJKmPLk0z/tMB1Lwb+BbJdwu6exMHcXDa3HlTyoFPAB8BSlJMaQG+9t9f73iI5Dn6u5ur3/MJeoSpdc3/L+CWKxfMagSOA64pKAhlLS3/yLCKnRR1/WNhjFR2dOQPb24u37SjrfjJ3Jj720lx+FDgA09ufG56R2fHzrkEQvtxo498FJgELKg+viK/uDD3S/CPUDbtLsbIhm3blz6+su6BuoYt67O1ztCycaXlxSOKG7at2bZq/VPbgTHAZpLPHx7JUmDam4GTSALT/gDMMzBNkiRJkiRJkiRJkiRJygyD0yRJkiRJkiQpC4qqqouBDwIjgdUFp884ovCMsy8e5LYkSZIkSZIkSZIkSZKkfeXtlfMX19XPnPYvg92IJEmSJPXBeWnGf9/fgjHGLSGEB4Fzemw6NoQwPsZY19/a+6O586bkAe8CaoDRKaZ0Aj/ZtHH8LUuXnrP5uee+fETPCfm5eUN7zP8B8JkJt8yonV5VOgm4ATgBaIiR1hRrTOzoyB3e0ly2vbW19LkQcxZOjCMaAuFqoHRD0+aO9U2bjuu+w9jyUUsrisoeO+1VZfXDy/JvBE7ux49/yIgxsrFp+zOPr1z9QO3mxnXZWufvgWlN9U2r1i/ZGZjWAHwPeHhpXX1bJtebOrkqD7gKmAZE4D5g7pIVizozuY4kSZIkSZIkSZIkSZJ0qDM4TZIkSZIkSZIyrKiqugB4D3A4sCrvmBPGFM+65KqQk5MzyK1JkiRJkiRJkiRJkiRJ+9Knu8LTvjXYjUiSJEnS3oQQxpF8D6CnlzMQbnY/uwenAcwAfj7A2vuNufOmXAJ8GTg6zZQ/NTeXf+bRRy5dCTTW1NRsb56/uuorC/53l0lbW5t2/uNvgTkTbpnx9PSq0hFU8Q6S56wZWAHQ2RkLu++bk0P79u3lQ1tbypbFztxnxsfhj+eS82agElgHbHx+w/LZQNi5T15ObsOFJ77qC8eMq7ghhHD+gJ6Eg1yMkU1N2599/JXVD6za1Lg2W+sMLR1bUl4ysqRbYNpoYAvwfeBvWQpMuxx4NUlg2lzgTwamSZIkSZIkSZIkSZIkSdlhcJokSZIkSZIkZVBRVXUuMBs4EViZO25CRemV110b8vML97ynJEmSJEmSJEmSJEmSdFD6RuX8xfX1M6fdM9iNSJIkSdJenJxm/LEM1E5X42QOguC0ufOmnAbcCpyVZspTHe15Ny9a9JYngKaampottXMWHl47Z+EXrz3p4jf3DE57Zt1L64CrJtwy44HpVaWlVHEp8AaSQKtVQCdAjDG0tzO0+74h5Da1NA9ZPLqz4u4iCt4IfBjYRFfQ2ksbV05t3tFyWPd9Lj7pmCePHT/kdrqFqWl3G7dtf+6JV1bf/8qmhqwFpg0prSypKBlV0ti0dmdg2higEbgNeGhpXX1rJtfrCky7FDita2ge8EcD0yRJkiRJkiRJkiRJkqTsMjhNkiRJkiRJkjKkqKo6AG8GzgBWhPIhhaVvffc1oai4fJBbkyRJkiRJkiRJkiRJkgZLDvDTyvmLq+tnTntksJuRJEmSpD2Ymmb8mQzUTlcj3ZoHhLnzphwOfJHkuxSpQsdqY+TTD/31yvva24taa2pqNtXOWTi8ds7CfwfeDxQMLxlKZdko6ret//tOv3zmTyvXDHlwEVVUA1cCJcAaYEf34o2NnUfESP4uK8bw4KTOkeuBG4EmYPnOTa3tbaW1jfWzuk8/eszIzjOOmlzd7yfhELCpafvzT7yy+v6VGxvqs7VGRcno4oqS0aVbmzdsX7V+SRMwiuT39wNgURYC03KBS4DTu4YeAH5vYJokSZIkSZIkSZIkSZK0bxicJkmSJEmSJEkZ0BWa9gZgFrCC/PxQ9o73X5VTMWTMILcmSZIkSZIkSZIkSZIkDbZi4NeV8xe/tn7mtFcGuxlJkiRJSuOINOMvZaD2KpLQr/we4+nW3O/deOOo9wKXAgUpNjcCtyx56tyfNDSMa62pqVlXO2dhUe2chTcBNwNDu08+cezRrfUvri/sNvTqbds6vlZWllsErAM29KhfGiOjN6yPr+258PjyMaOAk4GVQOwazgXGPr9h+WntnR0lO+fm5uRw6SnH5/TpBz+EbGra/uKTq9bcv3zD5tXZWqN7YFrthqebgNHANuDHJIFpLZlcrysw7WKgqmtoIfC7JSsWdWRyHUmSJEmSJEmSJEmSJEl7ZnCaJEmSJEmSJGVGNXAl8ArQWTb7fZfkjh5zwH6BWZIkSZIkSZIkSZIkScqwSuC3lfMXn1E/c9qWwW5GkiRJklKYnGa8bqCFY4wdIYS1wIQemw4baO3BMqYy76oUw23A/9SuOu5ry5efuh1Yd0PLubF2zsK3AZ8DJvWY3wT8+2N1T68AvtdtPKx6ZccZxx6Xe3eP+QUxMrajI2/Y1i0l2zduXDuxx/ZYWT7yEWDzzjok70cL1m3b8Pz6bRtnd59c/arDGVVe1suf+NCxuan5pSdXrbl/2YZNAz720ykvGVU8tLSydOv2DdtrNzy9DRhDcjz8GHgwS4FpFwFndg09CNxrYJokSZIkSZIkSZIkSZI0OAxOkyRJkiRJkqQBKqqqPhV4O1ALtJdcPfvsvMlHTBvktiRJkiRJkiRJkiRJkqT9zQnAHZXzF7+hfua09sFuRpIkSZJ6GJ1mfG2G6q9h9+C0ohBCRYzxYAiYvqOhYcznlzx1/npgU01NTVvtnIWvA24Fen7Hoh34LvDZCbfMqB/72+YJm59ha2cn5TsnNDZ2Tl21qu35iRMLlgK5wNiOjtzhLc1lbS0txS8tX/7KzBhjUfei5YWlz5YXlu4MTRsJlAOPTj+mvOFHDz37zZjUAWBIcRHnHndkxp+EA9nm7c0vP7Vqzf0vr99Um601yotHFg0tG1u2tXlj86r1S7oHpv2EJDCtOZPrTZ1clQO8Hjira+ivwK8NTJMkSZIkSZIkSZIkSZIGl8FpkiRJkiRJkjQARVXVxwLvB+qBtqJZl0wrmHpy9SC3JUmSJEmSJEmSJEmSJO2vLgC+Drx3sBuRJEmSpB5GpBlvyFD9xj2su98Gp40Zkzdm7do9Zl8vaGkp+fQjD1/+ErClpqamqXbOwhNr5yy8FTg/xfxfAjdPuGXG89OrSsup4sqy8txZlWPzFq+ua5/RfWJdbfsVTU2dx1ZWFtTl5pa3tDQX1W7e1JTb0LD2os7YeUz3uYHQfuSISfOBIcAw4MWTJpfOqxyW/8GnauurV2zY3H06F087lsI8b70D0LC9edlTtfX3v7Ru46psrVFWPKJoaOnYsm0tm5pXrV+ylSQwrQX4KfCXLAWmzQLO7hp6GLhnyYpFBrlLkiRJkiRJkiRJkiRJ+wH/31uSJEmSJEmS1E9FVdWTgY8Am4DmgteeeUThGWdfPLhdSZIkSZIkSZIkSZIkSfu991TOX/xC/cxp/zHYjUiSJElSNxVpxrdmqH66OkMyVD+j5s6bcjTwlZNOKpp1333bdtve1hZXdnTkfnjRg9c8BDTX1NQ01s5ZOKF2zsJvAG8Fcnrs8iBw04RbZiyaXlVaSBWvA64guf/NmkmTClZt3tRR2dwcj+q+U8PmzuMbNrccn2RspTd+yJgHRpQMKwPWHj6m6BevGlf0thDC59vaO/jNk8/sMnfK6BFMmziuT8/Hwahxe8vyp2rX3P/iuo2vZGuNnYFpTS2bm2s3PL0zMK0VuB1YuLSufnsm1+sKTDsfOKdr6DHgLgPTJEmSJEmSJEmSJEmSpP2LwWmSJEmSJEmS1A9FVdVjgY8D24FteUcfP7r4wkuvCjk5Pb/YK0mSJEmSJEmSJEmSJGl3/1Y5f/Gy+pnTfjXYjUiSJElSl8I0420Zqt/ax3UHxdx5U0YDNcC72MO9ab79rdyPzZ59zcKampqNtXMWDqmds/AW4ENAUY+pzwI3T7hlxq+mV5XmUMWrgWuAYcBauiWiHXd80Z3PLG25rrk5TupLz+MqRj9xzKgjnh1RnvfHVx9ZNiuEcDeQD/DnZ16kYfs/QtdyQuBNJx/fl/IHncbmlhVLauvvf2HthpXZWqO0aHjhsLJx5dtbG1q6AtMqSX7XdwALshSY9rquB8ATwJ3ZDkwLIRwGnAhMBsYBZUAxyfeNNnc91gOLgWdjjJ3Z7CdNj6OAU4EpwMRuPTYDTcAq4GXg8Rjj2n3dn7QnIYQbgDP7uFskOba3AI1APck54ZkY434TohhCGA+cRHL+mEDy2iwheW1uBhqADcCTwNL9qff9XQjhfKAqxaY7YozPpBjfb4QQTgQuS7FpbYzxf/ZhH5cC01JsWhhjnLuv+tC+FULIBU4AjiY5N40CSoECkvPpzmubOuCRGGNdBtY8YF+vGnwhhKOAqSTXuWNIjtd8/nEdsBx4EXgsxpjR9x86uIQQJpH83ZsCjCW5LisgeV+3FVgJvERyLDUOVp8HqxBCPslr+RSSvz1Dux4A20he0+tIXtPLgWUxxpYUpQ4KIYQ3Axf2cbdIcrzufA+0juRziKdjjAP6XDOEcCRwXYpNW2OMXx1I7T72ke6a4bEY42/2VR+9EULIAY4DjiG5phpD8l6vkOR3tPP93mrg0Rhj1j6fkyRJkiRJOhAYnCZJkiRJkiRJfVRUVT2cJDQtAg25Y8eXl1711mtDfv5+9WVlSZIkSZIkSZIkSZIkaT+WA/ykcv7is+pnTnt8sJuRJEmSJLqCtlLIVFBJujrp1t2n5s6bUgx8DLgJKN/b/JUr6zbe0HLu1to5Cz8MfBoY0WPKGuD/Ad+/csGsTqo4GrgaOIIkSKrnTYGL8/JC5THHVDy9bNmOTY2N209gL/fGyc/Ja5o8bPxfjxkz8ZtnHlcxLTcn/LR77xu2NrHgheW77HPmUZOpHJL+x2tu28FTtWtYunot67ZsY2tLKxEoLyxkdEUZx48bw4kTKikpLNhTa/ulLc0tK5fU1d//fP2GFdlao6RwWOHw8vE7A9O2kASmtQG/AO5fWlfflMn1ugLTzgHOAwJJwNAdS1Ys2pHJdXYKIRQCs4ArgHNJbqrfW9tCCI8B9wE/yeaNsUMIxwPXApcCx/ZhvxeAe0j6eyoLfcW9TNkIjBvojd1TrFtCEp61x3NbjDH0oebZwPy9TLs3xnhxb2v2Ye0ZwIK9THsgxnh2H2rWkJyz95WTY4yLezHvTOD6DK3ZEkJYBHwfuGtfhy2EEPJIzlVXdP3vxD7s3hxCeByYC/w4xvhiP9Y/AViSYtNvY4xv6Gu9Xq75EeDf02z+cYzxrdlYFzif5Jqmp6eB/T2IaR3wKXa/BuoMIfwmxlib7Qa6gh7+GxifYvPZafYpIwmW2Vd+EmNMFeCxi3193IcQfgFcnmLTa2KMj/ayRrrncmmM8YSB9JdmvdEkYX2XkYSRlPZh3zXA30iuHe6KMW7rRwuD/nrdw3GSLV+IMX56H6530OgK9zuX5Dr3ApIgmt7YEUJ4mCTE+ecxxnUZ7msDu78fBhgVY9yQ4bX+Gfh6ik3fiDH+c4+5JwEfyeT6GbA4xvifg90EQAjhDJJj6SKgt+HtnSGExcBdZOE93T46HzXFGMuyvMZehRCKgSuBtwOnA0V92L09hLAEeAR4CLivP2Gee3g9Zct5McY/92Lea8jce6C2rvPfbcDt/fxbXU9yb5XdrhFCCH/KxmcHafwbScBeT1ek2yGE0EISVtbd2hhjZSYb61prGPAmkmuqGUBFH/ZdR3I8/5okPLahH+vPAb7U1/0GYHqM8aF9uJ4kSZIkSTqIGZwmSZIkSZIkSX1QVFVdDnwUKAHWhvIhhaVv+6drQ1Fxr/+Pa5IkSZIkSZIkSZIkSZKA5OZav6mcv/i19TOnZf2Gr5IkSZLUT3sL+hlonV4H9WTD3HlTckhuyPw5UgRkxKTv3Xr86Jlvnwl8jyQIrbstwFeA/5hwy4zt06tKx5HcxPhUoBFY3mN+foyM7ezIG97cXL61ra14ydjRuf8+qTiO2ty85YObm7dMbm1vLeno7CwNgY7ckNtUUlDcMLJkWO2EoaP+74KTRg8pyM/5JklA1y7ueWIp7Z2df//38qJCzj/+qLTPxaKXVvKHp59ne9vumVsb27ezsWk7z65Zx++WPMesE46m6sjD0tban2xpaV31dG39/Ofq1/d87jPmH4FpjT0D0+4mCUzrz82505o6uSoAM0kCEwLJzeV/nsXAtArgA12P3gY09FQGVHc9Ph9CeAD4LvCzGGPnHvfsfZ/TScKvLuhniVeRhCfeFEL4M1ATY3wwE7310gjgYpIggky6nF4EQmbBrBDCmBjj2gzXnZ3heoeKIpKgxXOAr4cQ5sQYv5PtRbtCId4LfJi+haV1Vwyc0fX4TAjhIZK/wT+IMWblvJchewp8uCyE8L4Y474M29rvxRjrQwh/JAlx6S4HeCv7JgzhdaQOTVvO3kMbdYAIIRwNfIIkNKi/icBjSUJaLwW+GUL4JfD1GOPfMtOllOgKdHwb8Ekg/Ru69PL5x9/Rr4QQvk8SYNfnoKUDzEQyF76UKSOBQQ1OCyFcAnwGOKUfu+d07XcK8LkQwu3AZ2OMz2ewxYNaVwDix4A5wLB+lskDTu56vLur7tPAt2KM38hEnweRApIw6jOB/+wKzP6PvnwGEWPc1hUOm+p8cj2pA1AzKoRwCqlD0zYBv8n2+nsSQjgMuJEkBLCkn2VGk1z/XwR8LYTwG5JAzPsz0qQkSZIkSdJ+zuA0SZIkSZIkSeqloqrqIv7xBcc68vJyyt7x/qtyKob09wuPkiRJkiRJkiRJkiRJ0qFuHHBv5fzFZ9bPnJbRm6hLkiRJUh/tAApTjOd1bRuo/DTjbRmo3S9z5025gCTk7MQ0U3712KOtOSRBRrs4feK0z/QYagO+BXxuwi0zNkyvKh1KFZcB5wKtwAp2DY/LAcZ2duYMa2ku62htLX0hduY+PiGOeDmHcDVljBhTNnIBcF+3fUaT3IT4r2ceW9FaVpw7Bzg6VeNP19XzXP36XcbecOIxFOXv/mvojJG7HlvC35atSvM07Gp72w7ufvxpVjds4bJTTyAnDGr2XVpbW1prn65bO//ZNeuWZWuNksKhBcPLJ1Q0t21p7QpMGwO0A78E5mcpMK0auJAkMG0p8LMlKxZl7XUUQrgOuJUU4XwDKQuc3fX4RAjhEzHG3/e7WAhDSHq8gcyFMb4OeF1XsMTHYowNGaq7N9eT+eC02Rmu11t5JIE0/56pgiGEEuDKTNU7hA0Dvh1CuAK4MsbYmI1FQgiXkoSDZDpp8/Sux00hhE/GGH+R4foDFkI4GThpD1NKgKtIAuC0q9vYPTgNktCgfRGcli5k54cxxkwFCmuQhBBKSUJWP0z69yf9UULyN+/arnCVm2OML2Wwvg5RIYQTSMKGX5uhkoUkgabXhRA+SRJM47ntEBBCmETymcWFGSqZA7wFuDyE8CWSML79OdB20IUQjgF+CLwmC+VPIPnsyuC09MqAfyMJML6sjwHft5H6GvGaEMJNMcaOTDS4B+muT38WYxyUz1VDCAUkAYBzSIKuM6UQuAK4IoTwe+ATMcYlGawvSZIkSZK03zE4TZIkSZIkSZJ6oaiqOh/4J+BI4BWAsre/7+Lc0WOOGNTGJEmSJEmSJEmSJEmSpAPfScDPK+cvvqR+5rRs31RLkiRJktJpI3VwWiGZCU4rSDPemoHafTJ33pQTSUKWzk8z5W87dhR+8qG/XrW0sfHzX91LuQjcDnxqwi0zlk2vKi2miouAS0huJF4LdH+vF4AxnZ1hWGtraVFrS9myzo68lWPj0Ln55F1BchPzDSRBazsNJQm5efaUI0pfGj204CNAVbqGdnR08OvFz+wyNnnkME6dPCHl/N8sfrbXoWndPbTsFQrzcrl42nF93jebtra01i1dvXb+M6vXvZytNYoLKgpGVEzaGZjWSBIq1g78Gpi3tK5+aybX6wpMOxN4A8kx9Bzw4ywHppUB3yG5GX42TQV+F0L4Uozxk33dOYRwHPArku88ZcM7gLNCCJfEGJ/Z6+yBuzCEMDrGuC4TxboCEmZmolY/zSaDwWnA5UB5Busd6s4DfhVCuCDGmLG/xyGEQpLAtPdkqmYaRwF3hhD+N8b47iyv1VezeznH4LTd/RrYBAzvMX5MCOG0GOPD2Vo4hFAOXJpiUwR+kK11tW+EEI4FfgFk++L1CuCSEMJ5McYHsryWDmIhhGtIQtMyGUizUznwdWBmCOH6GGNGA5+1fwkhnAvcwe5/WzOhgCSQ8twQwuWZeh9zsAkhnAb8geSzHQ2uKuAPIYTqGOOWXu7zALAcOLzHeCVwAfC7DPa3ixBCHuk/l7ktW+vuSQhhMnAn8OosL3UhcEEI4YoY4y+zvJYkSZIkSdKgMThNkiRJkiRJkvaiqKo6B7geOJmuL96WXD27Om/ylGmD2ZckSZIkSZIkSZIkSZJ0ELkI+A/gg4PdiCRJkqRDViOpw2jKgEzcRD1d0E1jBmr3ytx5U8YDnwfeRhJq1tNLnZ05n37wL9feD7TU1NQ0fvVLt+Zv69ieruQ84BMTbpnx6PSq0jyqqALeTPKz1pOE0XU3PEZGtraWjGhtKXuho6OgYXhn2c/KKDof+DjJc7G82/xSYBRQd9TYorlHVBa9M4Twpb39nPOefZlNTc1///ecEHjTycennPvi2g385cXlu40fNWYk5xwzhQnDhhAC1G5uZN6zL/PC2g27zFvwwnKOGz+GKaNG7K2trNvW0rp66ep185euXvtSttYoKijPH1lx2JCWtq3dA9M6gN+QBKb19qbbvdIVmFYFvJEkMO0F4EdLVizKauBgCGEUcB+wt+8OPQn8Efgr8BJQBzSRBMyUAeNIgo2mA+ew55tqj+tHn6d3rV+xh2n1JCEp84ClwBpgO0kARSVJeMpMkpCT1OmCSSjbX7vCpR7qa599lAdcR+bCxq4nOXYGy9QQwikxxsczVG92hur01oMkx3ambRrg/jNjjPen29gV/jQcOBE4m+Q4SHeirgb+G3jXAHvqvvZvgRl7mfocScDAX0nObbUk548Okr+jY0jOH68lOX+cTvpjuc/nj2wKIeQD1/Ri6pkhhCkxxqwFfR6IYoxtIYSfAe9Psfl6IGvBacCVQEmK8QUxxt0vmPaugSTcM9MWZaHmQS2EcBZwL3sO39wBzAXuBx4luS7fQHJuKujadzJwDHAWSQjzxDS18kmu4w9ktSTPR6Zl6prgoBZCuAn48l6mPUFyjvkL8DywkeQ4LiM5Vk8iCfS5hNTnNoDLgMO6gv42D7xz7W9CCG8BfgTk7mHaC8DdJOFQzwHrgRaSY2kCSdj160hCjIemqXEm8LeuMKpXMtP932XyfNSSoTq91hVmfS97Dk37K3APsJjk9dxI8llcGcl1/RiSe328huT99dFZbPlRkvfOmbZ6gPtfGWP8RbqNXeHvQ0mO1xnA20ne86cybm7gPAAAIABJREFUjSQU9029WTjGGEMIPyQJCezperIYnAa8ntTXFEtjjI9mcd2UQggnk3xeNHIP0zqABSSfwzwCLAPWklxT5ZNcU00iuaY6kyTQe0qaWjkkx39/PUTymsq09VmoKUmSJEmSDlEGp0mSJEmSJEnSHhRVVQeSL3ucRdeXb4suuPikgqknnz2YfUmSJEmSJEmSJEmSJEkHoQ9Uzl/8Yv3MaV8f7EYkSZIkHZI2kTo0aChJ8NBApbu59kDDY/Zq7rwp5cAc4CMkYUk9bQD+9fHH3nB3U9Ow1pqamg21cxaW1c5Z+K/nH3XmZXcvvW/3mi//9RNX/vSDX5leVRqo4niSgJTxJDfO7XmT8PIYGbVjR9HIluayV9rbC5eVxMLbR8aKU4AbSW7cvYIkbAqgkOTmzo1jhubfOe3w0ktDCL9kzzc6B2Djtu3Mf37X/JXTp0xi/LAhKeff+9Szf1/07/OPmMTlp55ACP/Ipzly9EimjBrBXY89zUPL/vHjReDeJ5/jQ687Y2+tZc221rY1z6xee//TdWtfyNYaSWDapIqWtm1t3QLTOknCgeYuravPaABgV2DadJLAtBzgZeC2bAemAYQQRpDcMP/YNFM6gB8Dt8YY93Qz9c1dj6UkN4AnhHAk8E7gfew57Kw3fZ7CnkPTaoFPAT+NMban2L6NJBDrJeDXIYSPk4SnfQk4PMX8CuCPIYSZGQwBgyTgomeg1fVkNjitN2tmSrqfZ8DPWVfgwMxerJdJ340x3pbF+lkRY9wKbAVWAr8JIXwa+CLw4TS7vCOE8J97eU3vVQihFPgzcFq61kiCDL8cY3xsD6V2nj+eIwmmJIQwkST84APs+Sb9+4M30PseZwP/kr1WDli3kTo47eoQwkdijD3DaTMl1TlzZz/9URdjnN3PfZUhIYRqkkCTdMFRm4D/AP4nxrgxzZzmrsc6kvC+H4bkYnkGyXnpMlIHMx/InvT4HRwhhA+z59C0BcAn9hDo20ASvrQY+EEIYQjJe+EbSf06OBW4L4Rwdoyxqf+d719ijPcygADhEMKjJM9NT68ZjLCi/gghXM6eQ9OeIjmW/pBme2PXYynw8xDCB4B3A58hCfPqaTJwfwjhjBjjmoH03sOBfj76HunDNP8EfDTG+HSa7Q1dj2Uk4WoAhBCOJ3n/+mbSv3fvr9tjjP+W4ZpZF2PcRvI+vxb4fQihBriZ5Fo71Wvg0hDCjBjjwl4u8QOSY7/neeWNIYShMcaG/nW+V5m+Pu23rtC0eaT/jHcrSSj312KM6T5L7iD5HHQ98Bjwk67apwPvJfl8NZP3Cv9BjPFbGawnSZIkSZKUcQfbf2CSJEmSJEmSpEy7ELiI5EtSseCU104qPHPmxYPckyRJkiRJkiRJkiRJknSw+o/K+YsvGuwmJEmSJB2S1qYZH5Oh+pUpxlqBLRmqv5u586bkzZ035X0kwUifZPfQtGbgS8tePvXVCxe89fYbb/yvuhtazm2onbPwvV37/EtOyEl5s95vP/zzh6dXlU4CPkZyA/pSkvCz7jeaL4qRye3t+Udt2za8fdvWEU+wo+S2SZ2jHhkZKz4InAmsInnuI8mNgScCw8qKcu85f9rQ5pOPKLsjhHADvQhNA/j14mdo7+j8+7+XFhYw64SjU85duXEzdZt3ffpHl5fyplOO3yU0bacQAm865XhGlZfuMr5qUwOrNmXr/tDpNbW21T+yovbndzzy1HeyFZpWmF+WP2Hk8SPKikcU125Y2rhhy8qhwGiS8I2PL62rvzuToWlTJ1eFqZOrTicJ77qU5Ps8n1myYtG391FoWj5wF+lvvL4UOD3GOLs/AUsxxpdijDcDk0iCwVIFmvWmz9HAr0gfmnYHcHyM8YdpQtNS9dYRY7wdmAr8MM20CuCeEEK6m973x4PsHrZ4YtcNyQckhHAWMKXH8BIg3U35M+FnKcau6Tq2Bup6dr9J/U8zUPegF2NsjjF+BPh4mik5JCEA/dYVIPRj0oemLQfOjjFetZfQtJRijKtijP8KHAb8K8nN9vdXs1OMtZGc03t6W0j1R/cQ1xVIk+pcNZwkmC7jQgiHk4Rg9dREEvinA1BXaOvdpA9Nux04Osb4+T2EpqUUEwtijFcCJ5CE30gDEkKYBXw1zeZ24MMxxuo9hKbtJsbYGGOsAU4hCcpK5dUMQgiPsieEcBLJ+5p0nyXcApy6h9C03XRdU/4XyTnv/jTTDgd+EUIo6EO7B60QwnnA69Js/kqM8fw9hKalFWNcGmP8bIzxOOB84Pck4e7qEmNsizF+liS8PZ2aPtRbThJc2VMRcFXfuuudEEK6a9+dgfb7TAhhLEmodbrQtN8Bx8YYP7mH0LS0YowPxRivB14F/LL/nUqSJEmSJB14DE6TJEmSJEmSpDSKqqpnAFeTfPmuI3fi5KHFF1/+5pCT26sv20qSJEmSJEmSJEmSJEnqs1zg55XzF5802I1IkiRJOuSkCvMAmDDQwiGEXFIHp62IMcaB1k9l7rwpl5IEbnyDJOiqu07g/zZsmHjywgVv/Vpd3XF1NTU162rnLNy5zzfZS2DcpEn5rwc+CxxBEpjWPTksD5jU0ZF7dFPTkPwtjaOeaW8tuXNi58g/jYvD3wpcAqwD6rp6yQHGAZV5Odx37olDXj7zuIrv5uSEOaQPedjNs2vWsXT1rvl3r596NCUFqfOKnqrd/T7G5xx7JLk56W/Jk5uTwznH9MxhgidXreltmwPW1Nq29tEVtbff/shT315SW/98NtYozC/NmzDyhJEVJaOSwLTGFUNIjuHfAzcurau/KwuBaaeRBKZdRhKo9/+WrFj0P0tWLNqX4UCfB6rTbPsdSWjaowNdpCu84WPAqcCz/SjxI9Kfm/49xvjmGGO/QhljjE1dN+v+YpopE0kfrNavJdPUuz4DtWenGLstA3X35GXgLz3GRgIXZaB2qufktgzUPWTEGL8K/DHN5lkhhJRhob30cZLAx1T+ArwmxpgqaKBPYozbY4z/DzgR6HMAW7Z1BStemGLTvcD3U4xPAs7JalMHrh+kGc/E+TGVt7F7OCPAL2KM27K0prKoK7TzTpLAvVTmxBivjjFuGOhaMcZnY4znkxxHHi/qlxDCGOAnpL5HagtwSVdoVb/EGJ8nCYjsea220xUhhPf3t772HyGEYpJA7FSfJ0TgXTHGm3sbMr1bgRjXABeQPli0CvhCf2ofhN6XZvyeGOMnMrFAjPFPMcbXA9dlot7BJsb4A9IHbp8VQkgXyJ7KbWnGs3V9+hYgVQjhH/oTTtZfXUHPPwXGp5nyZeANMca6ga4VY1weY7wMeBOwaaD1JEmSJEmSDgQD+Y/0kiRJkiRJknTQKqqqPhl4J8mXcNtDWUVB6TXveEsoKOz1F24lSZIkSZIkSZIkSZIk9UsZcG/l/MWvrZ85bfVgNyNJkiTpkLEszfiRGag9EUiV3rU8A7V3MXfelNOAfyO5IXwqf9i+veIzjz16yStAY01NTUvtnIWn185ZeCtwZo+5rasa17wEHN+zSEFBOA54nCT4bKccoLKzM2dYS3Mpra1lL8XO3CUT4vClOeRcDYwC1gLru+aHrrFi4C9nHV+RU1KY+0WSMLY+ae/o5FdPPLPL2MThQznt8Ilp91m5cfMu/54TAseP22NeHAAnjK/kzkeX0Nkt8+6VTQ172CMztre1rXt2zfr7n1y1pj9BW71SkFeSN3ro4UPa2pvbazc83UASllYB3Afct7SufvOeK/TN1MlVgSQ87AqS46cW+N8lKxY1Z3Kd3gghnAZ8LM3mecBlMcbWTK4ZY3wqhPBq+hB+FUJ4G3B+ms0/6gpky0Rvn+oKQHpXis2zQgjXxRh/nIm1SMKBPt1j7JoQwo0xxh39KRhCKCE5rrprJwnjeGN/avbBD9j9fDobuKe/BUMIZwE9UxufjjE+ntzDXX3wRZKgi54qgNOARX0tGEI4GvjXNJsfBV4fY9za17p7EmN8MYRQBfw3Sfjo/uI6Ul/z/BB4Cqhh93Cu2cDcrHZ1YPoRSaBoz3sFXhhCGBVjXJ9in4F4a5rx2zK8jvadTwHT0my7Ocb45UwvGGP8UQjhbyRhiVJffZ30QX+zY4y/G+gCMcYtIYSLSf7eH5tiypdCCL+OMa4a6FoaVJ9l92vnnebEGL870AVijG0hhGtJPtNIFb79kRDC7ZkI3j5QhRAKSH3dDenfe/dbjNGQqfS+AFyTYjwPOBv4dS/r3Elyri7rMV4VQjgyxvhSvztM7W1pxm/L8Dp7836S5ymVr8YY52R6wRjjPSGEx+j970aSJEmSJOmAZXCaJEmSJEmSJPVQVFX9KuADwDqglZycUPb2916eUzFk9CC3JkmSJEmSJEmSJEmSJB0qJgC/qZy/+Kz6mdOaBrsZSZIkSYeEJWnGj8tA7XQ10q3ZZ3PnTTmcJFzjKnYPJAH4/+zdeXxV1bn/8c+TiUAYwxQgChoVFLE4SxSRWuvc1gGrdcLW20k7eX+12OE2drC0trfayd5ebxuHXvU6Va2tWgE1irOiCCqiBEggjGEm0znP74+daHKyN2Q452T6vl8vXrdnrb3XehJ3dtY+N2d9X2toyP7u8wsvXATsLCkp2VExp+yAijllc4HzEo6NA3cCP3hx9Rs/IiQ4LRZnIy1D00bH4zastjYvr7Zm4PJ4LGvdaB/ySD+yzwE+DmwGypsdnw8MAd44+sCBlcMHZf8/4KiOfO0AT7/7ARt3fPT4aMA5R0xmT4FCa7Zsa/F6xKA8+ueEZb201D8nm+EDB7Bh+0fzVVZv28MZnbOrrn7DO2vXP7Vo9dqlez+6Y1oGpi3ZShCYNgh4kiAwLakbkDcGph0OzAIygTXAnxaXL9yVzHna6deNtSSqAD6b7NC0Ju6+y8w+S+ugrVbMLBeYG9FdDnw5iaUBfB2YSXiA5M/N7N5kfF/cfbmZPQcc36x5JHAmHQ8bO5/gGm7uMXdfl4agsXuAm4EBzdrO6GTQ0eyQttIOjtXXPQdsJfgdlOhwOhCcBtwI5Ia0bwbOS3ZoWhN3rwO+2Bis111cHtK2CfiHu9eb2bO0Dnc918y+mqrvU0/VeL96nOBe2Fw2cBHwm2TNZWYnEB4wUw48nax5JH3MbCxwbUT3fe4etZ7oNHdf1hjsuPdEYpFGZnY8wbNBmL+4+z3Jmsvdt5jZJcBLtF7/DwJ+QvjvM+kBzGwC8M2I7vnu/otkzdUYnnYJ8Datg6QygV8RHqrWV3wM6B/S/pq7f5DuYvoyd19qZiuB8SHdh9PGcC5332lm9xN+j7wM+I+OV9mSmU0iCLZOtJk0homZ2RCiQ7LnE73e6jR3X934rBf2noyIiIiIiIiISK+R0dUFiIiIiIiIiIiIiHQnucUzxgHXANXALoC8S648JbNg7EFdWpiIiIiIiIiIiIiIiIiIiIiISN9zBPC/BQsW6bOQIiIiIiKSDq9HtB+RhLGPbOecbTZvflH+vPlF/wm8A3yW1qFpK93t0ueeveiM5xde+GJJScm6K2tO7l8xp+x3wFJah6Y9BhxeOHf65bOeOa0iO9vy91LCMHcOrK0ZsP/2bSM37t41dNHghsG37usjtvcj+1qCAK5yoClZbBCwH1B9cGH/+089fOgnhg/KvptOhKZt2bWbee8sb9F2zH77sG/+0MhzGmIx6hpiLdqG5w2IOLq1EQPzWryubWigIRaPOLpjdtfVb3x91Zr77nnpjVtSFZqWnZWbWThi8vChAwvyKjYu2bJ+ywcDgTHAPODaJZVVd6cgNG0qcANwIbABuH5x+cKbujI0zcxOB4ojuq9y942pnN8DZW049EsE/33CXOXuSf0eunsNcFVE91jgi0mcrjSkrTOBFbPbOEfSNYY/PZjQnA18riPjmdkAgiC45hoIAi6lndw9BiyK6B7Z3vHM7Bjg7Ijub7v7qvaO2V7u/kyq52gLMzuCICAj0d3uXt/4v+8I6R9AdFhOX1ca0Z7sQJ+o8W5zd0/yXJIe3yM8rKYa+EqqJ3f3je6+JNXzSK9SEtG+Efh2sidz99eAP0R0X2xmByZ7Tkmb7xGsvRPVkoL7n7tXAD+M6D7RzGYme84eZP+I9mVprUKavBLR3t5noNKI9kstuSnlUevTuxoDpNPlGmBYSPtu4Avuntw3AxO4+3Z37/T7xyIiIiIiIiIi3VlWVxcgIiIiIiIiIiIi0l3kFs8YRvCHa/XAdoDc0z9zePbEydO6tDARERERERERERERERERERERkb7rU8AvCf6uR0REREREJGXcvdLMVhCEejV3gJmNc/fKTgw/I6K9LUFJoebNL+oHXE2wKXjYBr7VwA1vvnHKXVu3FtSVlJRsqJhT1r9iTtn3gGuBwQnHvwpcWzh3+nyAacV5RcBnBwywQ7ZubZ2XYUauO/vX1/cbXlszqLK+vt+KXM+5b5wPmQz8P6COIDCt6eRcYDSwedzwnP87dN8Bs8zs+0Cnw7IfXrS0RQha/5xszjhs0h7P2VVX36otN7vtW/H0y2p97O76egZl9mvzGFF219VvfLdqw9Ovr1qzxD/6/iVVdlZu5uihRUPrGmoaKjYu2UIQcDcYmA88tqSyalOy55wyofgw4CIgkyAw7ZbF5Qt3JHueDvp6RPsz7v5wWivZs6sj2h9y93+kYkJ3f8LMHgDOjajnt0ma6v+AmwkClJqcaWYj2htcZ2bjgZMSmjcBj3SqwvYpBS5OaJtN8DW21/kEoZPNPebu6zowlgSirqkRHRjraxHtbwF/6cB4PdnsiPbmYWn/B/yGYF2QeO6fk19Sj/cwwf1reEL7EWY2ORnBVGaWS3hwnQO3dXZ8ST8zG0x02MgNqQ6EFWkvM5sEfCKi+zp3T/qzSaPvEzyfJP7+zyQI2NL/b7KHMbOhwCUR3b9091QFdt0MfAE4JKTva8CCFM3b3Q2JaN+e1iqkSbKegZ4GPqB1MN4E4MTG/k4xswyif5ZLOzt+O+rIBr4c0f0bdy9PVy0iIiIiIiIiIr2ZgtNEREREREREREREgNziGQOAbwB5QBVAzpHHje9XfOKZXVqYiIiIiIiIiIiIiIiIiIiIiIh8q2DBoveqZk69pasLERERERGRXu9J4N9C2k8Hbu3IgGY2CDg+pOsdd69o73jz5hcZcCFwA8GmxIlqgd+vXj35d+UrjtgFrL+y5mSrmFP2eeBHwLiE4z8gCF+7p3DudJ9WnDcaOAc4DtgZixMabGVk7bNzx7D36uoGvJHpmf/c1/MHA18lCEKrAJqSzLKBMcDuwQMyHzhu4qAZGWb30TowpUPeW7eRNyuqWrSdduhB5PXLScbwkcySP+bu+vpNy6o2Pv3aysq3UhWYlpXZL3P00KKhDfG6WEJg2gKCwLSkB2lMmVB8KEGAVCZB+MsfFpcv7DYbpZvZvsAnI7p/kc5a9sTMTgQOiOj+fYqn/wPhwWkHmdl0d+9wCGQTd99mZg/SMmwsG/gcQchSe1wOJP6U3uXudZ0osb3mA6uBfZq1TTWzw9z9zXaONTukrbSDdUkg6lrIbs8gjeEc50d0/9LdU3Iv744aQwUuCula5u4vNr1w961m9gitg7qmm1mRu7+fyjp7GnevM7O7CA/OvJwgDLezPkN4sEmZu69IwviSfhcRfFY60TbgT2muRaQtPh/RvhX4a6ombVx/3gl8M6T7UjObk+b1o3Te5wh/ryEO/DFVk7p7zMz+BNwU0n2WmY1y9/Wpmr8ba4ho70hYsXReUp6B3N3N7HagJKT7cpIQnAZ8HCgMaV/i7q8kYfy2+hQwKqS9no6FoouIiIiIiIiISAgFp4mIiIiIiIiIiEifl1s8Iwv4IsEH0VYDZI7ff1j/s869wDIyM7u0OBERERERERERERERERERERERAfhNwYJFH1TNnPp4VxciIiIiIiK92kOEB6ddRAeD04DzCN+4+2/tHWje/KITgV8CR4d0O3DXluqCGxYvPmUjsLmkpKS+Yk7ZGcDPgUMTjt8I/Bj4Y+Hc6XXTivMGU8xpwGkEGwCvZA/hXTt3DlyZlZH3wD4+fJNhnwUGAlV8tBFzBkFgGtlZ9o8Zk4cclJVptwHD2vt1R4nF4zz4+pIWbWOHDmba/uP3eu6AnNb7QtfUR+3p3VrYsf2z27XXdLOx6jcvW7fxmddWrnkznqKQnayMnIyC/AOH1cdqY5WbljYPTHsK+OeSyqoNyZ5zyoTiycAlBIFp1cDvulNgWjOfJrheE60DHktzLXsSFlwGsAqYl+K55wPlhIc1ngt0Ojit0W20DE6DIDSszcFpZmbAZSFdpR2uqgPcPW5mdwDfTeiaDVzT1nHMbDxwUkLzZuCRztQnDI9o39LOcU4n/Hf8LuDedo7V051NeAjGHSFtt9M6OA2CoIX/SGZRvUQp4cFpl5jZde4eC+lrj8v3MK/0TFFrhgfcfVtaKxFpm6hr9i53353iuf9CeHDaCGA6qV9nS3JFXUtPdCS4vp3+ShC8nZjink2wTvqfFM/fHW2KaC82swx3j6e1GknWMxAEz+4/pHVg+flmdrW77+rAmM1FrU9v6+S47RV1T3nc3demtRIRERERERERkV5MwWkiIiIiIiIiIiLSp+UWzzDgc8DhwAoAGzSkX95FV1xkOf0GdGlxIiIiIiIiIiIiIiIiIiIiIiLSJAv4v4IFi46vmjn1ra4uRkREREREeq3HgQ3AyIT2j5vZFHdf3IExw4IuINhUu03mzS+aRBB+9qmIQxbU1OR9/+WXzn0f2FZSUrK7Yk7ZkRVzyn4BfDzh2F3Ar4FfFM6dvm1acV4/ijmFIOAtC1gDfJgKlrgDchPfEZ+/z8AR0wjC0dYTBPk0nTIa6GfG0zMmD+mfm5PxK2Dftn69bVW2bAXrt+348LUB5xwxmYyMqKo/kpWZSU5WJnUNH2WNbNrZ9n2dN+3Y2eJ1v6xMsjLDsrei1dQ3VL+3buMzr62sfDOWog3DMzOyM8bkHzSsIVYXq9i4pJrgv9dg4GmCwLT1yZ5zyoTigwmCqzKBbcBvFpcv7M4hHWdEtP8tCWE0yXRqRPsdqd5w3t3dzO4Evh/SHVVXR8wDVgP7NGs73MwOc/c32zjGiUBRQtsSd381GQW2Uymtg9MuNrNr3b2tSY2zaX0rvsvd60KOlbY7KKJ9VTvHibp//DMJYQE9zeyQNgfuDGl/jPD11mVm9kNPUYhoT+Xur5rZYmBKQtcY4BQ6EfJpZk1jJNpJ3wv/6xXMbAAwI6L7/nTWItIWZlZE67Vbk5QH5Lj7m2a2CJga0n0qCk7rMcwsDzghojsd19JGM/sH8JmQ7lPpm8FpUWvr0cBFtON9MUmKZD0D4e7lZvY0rUO+BxGEjYU9A7SJmQ0kPLAsRngoc0qYWQbR73doTSUiIiIiIiIikkQKThMREREREREREZG+7nTgE0A5AJmZNvCKr5yfMWhw4oduRERERERERERERERERERERESkaw0GHi1YsOjYqplTq7q6GBERERER6X3cvcHM/gR8L6T7Z8BZ7RnPzGYBR4Z0PeXuew2Fnje/aBRwPXDl449tz7rxxg2tjhk6NPOtb3zj+xcBu0pKSrZXzCmbUDGn7KcEm1A3D9uJAX8Bflg4d/qaacV5GRRzdONxQ4F1QG3C8CMzMmxIWG0j84adD7xD0+cxAsMJNkl+/biJgzYOzcu6Fjhsb19nR2zbXcO/li5v0XbE+HHsNyK/zWOMHTKY8k3VH77euH0nu+vq6Z+TvcfzdtfVs3FHyzycsUMHt3ne2vqGLe+t3/jMq+WVb6QxMK0AGAI8A/xjSWXVumTPOWVC8UTgcoI9jXYANy8uX7g12fMkk5kZUBzRvSCdteyJmQ0HJkV0l6WpjKh5DjazfHffHNHfZu4eN7M7aB02djnw720cZnZIW2knyuowd3/PzBbS8hobRfB5tkf2dn7j9XlZSFdpUgrso8xsAjAhoru9AXvHR7R3m/tHOphZ03Wd6Fl3L09sbFxv3QV8PaFrPDATmJ/0Inu+24BfhrRfRieC04BLCIJOE93v7jtC2qX7OwroF9IeI1gHinQ30yPadwOvpKmGMsKD06JCuKR7Oprw+x+k95kpLDitr15LbwBbCN5zSvR7M1vm7i+nuaY+ycyGAodHdHc0ZLyU1sFpEKxPOxycBswCBoS0P+7u6fwbkUkE73OG6VPPeyIiIiIiIiIiqabgNBEREREREREREemzcotnHAtcCKwG4gB5l1z5yczRYw7o0sJERERERERERERERERERERERCTKvsDDBQsWzaiaOXV3VxcjIiIiIiK90m+BbwJ5Ce1nmtnn3f3PbRnEzAqA30V0z93TufPmFw0ArgGuJQgii7Rtm28tKSlZVzGnbFjFnLJfAVfRerPwh4DrCudOf3tacZ5RzESCwLT9gA3AqoTjh7gzsq6u/4j6+nhtkLPQUkM8VkWwATYEQdfDgeVTxg+YPzY/52oz+/ie6u6sR954m9qGhg9f52ZnceZhUblS4cYPH9oiOC3uzltr1nH0hMI9nvdWZRVx94Sxhu11vtqGhq3L12165pWVFYti8dQEpmVYpo3Jn5gf84Z4Y2DaaILAtGeBR5dUViV9k+kpE4oPBK4g2MtoF/CLxeULt+z5rG6jiOD6DfNCOgvZi6gNzqHjm5y3157mmUrygo5KaR2cdrGZfcfdG0KO/5CZ5QHnJzTH6Nym7Z1VSutwvtm0ITgNOBHYP6FtibunK0Skt0oM62qyDmhzcENj+MB+Ed3d6f6RDpcQvp/d7Xs453bC/1vMRsFpYe4kWD8mfp8/Y2aD3X1bB8cNC2cEBTT2ZEdEtL/dietEJJXCAssA3tjb2i+JXotoP8zMMjxFYdeSdFHXUpW7V6aphqhraYyZjXL39Wmqo1toDMb+J8H7T4mGAM+Z2U3ATe6+Jr3V9TlfJTwsdycdDwG7j+B9z4EJ7SebWaG7V3Rw3MtLytrRAAAgAElEQVQj2ks7OF5HRa2pqtx9ZVorERERERERERHp5RScJiIiIiIiIiIiIn1SbvGMicCXgTVAPUD/M889IvugQ47r0sJERERERERERERERERERERERGRvjgbuKFiwaFbVzKm+16NFRERERETawd3XmdnPgJ+EdP/RzKrd/cE9jWFmY4DHgVEh3Y+5++Nh582bX5RBEBjyI2BcGwuOVcwp+zZwHZCY3vU8cG3h3OnPAkwrzhtHECp0OLANWJFw/AB3RjU05Iyo2T1obX197it1tVvrgIkRsw8g+BrXTxjV796J4/pfbGbXA9am2jvogw2beX1Vyz21P3nIgQzun9uucQ4tLODpZS2/BfPfXs4R+44lMyMj9JxYPM78d95v1T6lsCByntqGhm3vr9/0zMvlFa+nIzCtctPSpsC0QcBCgsC0tcmec8qE4gOAzxPsYVQL3Li4fGH1ns/qdg6JaN9J60DBrhRV50p335iOAtx9k5mtIgi1T3QISQo6cvf3zGwhLcPGRgOns/ewsfNpvWn7Y+6e9MDAdrgHuBno36ztLDMb7u6b9nLu7JC20iTV1SeZ2REEnykMU+rurZNCo0X9XDrwdrsK6/nCwg1qgHujTnD3V81sKa2/j+eZ2VXuvj2ZBfZ0jevTx4CzErr6AxcAt7Z3zMafh0NDusqBp9o7nnQbUfempWmtQqTtoq7ZdIUD72muPIK1b3n6SpFO6A7X0msEa8Gw90QOAfpUcFqjnwMXEv49yQa+DXzLzJ4CHgKeAd5SYGHymNmBBN/nMHe7+86OjOvuO83sPlo/t2YQBCvPbe+YZjaeIEA8UTXwcHvH6yStqURERERERERE0kTBaSIiIiIiIiIiItLn5BbPGAd8C9hM8AEcco4unpBz3PQzu7QwERERERERERERERERERERERFpq/OAnwFzuroQERERERHplX5JEMAzNaE9G7jfzP4LuMHdVzfvNLNc4GLgpwRBP4m2Al8Nm3De/KJTgV8Ah4V0169ZW/808InEjsPHHHIsrTcVXgZcVzh3+gMA04rzhhIEbZxMEHC1csuW2PCKivrPABhkWAb9jYx+sVhmXSxWs6uhfmdWlmWOz8CODau3ctu6T6zbsXF7Q7y+ctTg/sdW1/f/90VrrFXa2IXHfCzs9A6Lx50HX3urRdvowQM5/sAJ7R5rvxH5jB06mDVbtn3YtmH7Th58bQnnHXkoZi339XZ3HnxtCRu2t9xTunDYEMYPT8ysg7qGhm3vr99c9nJ5xesN8Xh7wnjazCzDxuZPyo97rHlg2mCC0Ly/L6msWrPnEdpvyoTi/YErCfYuqgPmLi5fuDnZ86TJPhHtK9y9O4W1F0a0v5PWKoL5woLTourrqNtoGZwGQTDT3oLTZoe0lSahng5z921m9jfgombNOY2vfxd1npnlEfweai4G3Jn0IvfsL2b2lySPOdPdn0rymHtlZscAD9IyxK7JJoJQh/aIun+sc/dd7Ryrx2oM3wpbuzzs7lv3cvodBO/xNjcAmAX8OQnl9TaltA5OA7iMDgSnER54B3B7En8HTjazZP8+fdTdw74P7XFmCurqLqLuTR+ktYreIRXXye/d/eokj9nTdYd17p7mKkTBaT1Fl19LjWv/tcDYkO7OPDN9zMxKO3F+k6vdfUcSxmkzd3/DzP6H4D2EKFkE73c1vee1w8xeAV5u/PeSu69MbaUt3GhmNyZ5zFnufl+Sx9wrMzuU4BloaEj3LqCkk1OUEv4cfhkdCE5rPC8sZO8ud6/twHid0VvWVLeY2S1JHvN0d38syWOKiIiIiIiISB+m4DQRERERERERERHpU3KLZwwDrgHqge0AmROK8vufcc4FlpHR6gO6IiIiIiIiIiIiIiIiIiIiIiLSbX2nYMGixVUzp/61qwsREREREZHexd1rzewCgvCp4QndBnwZ+KKZvQm8R/AZhTHAUcCgiGHjwGx3X9G8cd78oo8BNwKnRJx3//bt+T969O+bTyIkOC07M7tfs5dVwPXArYVzpzdMK87rD3wc+DSQAVQQBO9QW+sDd2yPJ6SaxYGGphdT6qmPKAm21+4c1/g/J23fsDvyuGQHpz23vJy1W7e3aDvniMlkdvAjIWceNon/fualFm0vfLCKzTt3MXNSEfvkDwGMiuqtzH97OcvWbWxxrDWO0VxdQ8P29zdsLnulvOK1+lhaAtM2AwUEgWkvEASmVSZ7zikTivcD/o2PAtN+sbh84cY9n9XthW1oD7AurVXsXVSdW9JaRfR84yLaO+oe4CZaBlydbWb57h4a0mdmE4AZCc3V7D1sLR1KaRmcBsHm8pHBaQShaQMT2h5396rkldU3mNkUgtDSLxAEoCaKA5e5e3U7h+4p949Umx3Rfkcbzv0rQdhs4i/x2Sg4LcwjBCF/iWvTE8xsf3dvc4iDmWXT+r4E4AThldJz6d4kPU2Xr3Pdvd7MdhGEdyZK9jpXUqfLr6Vm84XV0plrqZDowNP2+H9AWoPTGl0FTAJOaOPxA4GTGv8BYGargKeAecCD7r497EQJmNlE4EsE71+GBUcDfMndKzo51TMEQWL7J7QfbGZHu/vL7Rzvsoj20vYWlgRaU4mIiIiIiIiIpImC00RERERERERERKTPyC2e0R/4BpBH8GFgbPDQfnkXXXGR5eRE/cGfiIiIiIiIiIiIiIiIiIiIiIh0X7cWLFj0btXMqa90dSEiIiIiItK7uPt7ZnYq8ASQH3JIBjC18d/exIB/c/e/NTXMm180jiAs5FJaB4YAPFdXl/vdF1+Y9Q6wY8uW64/Yw/g7CMLXflU4d/rOacV5WRRTDFxIsOF0FUHQVRPLyAj9mrq17TW1PL5kWYu2qfuM4YBRIzo85sSCkUwr2pfn31/Von3Zuo2tQtLCTD9oPw4cHcxf1xDb8cGGzWUvl69+NVWBaWCMG37wcPe4NwamjQb2BV4CHllSWdXZTa9bmTKheDzBhttNgWk3Li5fuCHZ83SRqKDD9gYopVpUnVvTWkX0fFH1dYi7bzWzv9Ey1Cen8fXvI06bTZBl2Nxd7l6bzNo66EmC4MrCZm1Hmtlkd18Scc4VIW2lyS6sB5tjZrP30D+Q4Hf3YbQOmWquDrjS3f/RgRp6yv0jZfYQvrUBeGxv57v7ajN7iiDktbkTzKzI3d/vfJW9h7vXmdldwNUJXUYQMlHSjuHOAEaGtJe1J4BNuqU+f2+SHqc7rXPDgtOSus6VlOpO11KYPnstNa5hTgX+BFzcwWH2JVjvXAbcYmb3Aze7+6tJKrMnuMrMztpDfx4wDDiU4L2iKDHgGne/s7MFubub2e2Er0MvB9ocnGZmxwMHhHQt7UAAWzJoTSUiIiIiIiIikiYKThMREREREREREZE+Ibd4RhbBhzT3AVYDkJlpA6/4yqyMgYM6/glZERERERERERERERERERERERHpSrnA3woWLDqqaubUqq4uRkREREREehd3f9XMjgHuBz7WwWE2AJe4+xMA8+YXDQa+A3wL6B9y/LJ4POO7zz178bPA7pKSkm0Vc8oKd5yw+gu/evbPrQ7euKt6DXB44dzp66cV5xnFHEoQYjKuce7NCacMd2d4LJZb0DJLrft79M13qKlv+PB1TlYmZ33s4E6Pe87hh1LXEOPVlZXtOu/Y/fbhrI8dTF1DbMeKjZufe2lFxSv1sVjD3s/sCGPs8En5uFO56e3N4KOB8QSbUD+8pLJqdbJnnDKheF+Cz+JkE1wsv1xcvnB9sufpYrkR7d0hbKu5sHsFdJ8QgKj6OqOU1oFMswkJTjOzptCgsDG6nLvHzewO4LqErtnAtxOPN7MJwIkJzdXAwykor6c6NQljvAp81d1f6uD5PeX+kUpnA2GfzbzL3dv6+/AOWgenNf1M/7ATtfVWpbQOTgO41Myud3dv4ziX72F86dl0b5Iew8xyCA8Rh65Z544JaU/FOldSoy8+M/UY7r4LuMTMHgF+QnhAVlsNAC5tHO+vwHXunvQQ+W7opCSMsRS42t0XJGGsJrcRrNsTg8wvNLNr3L2tbz52t/Wp1lQiIiIiIiIiImmi4DQRERERERERERHp9XKLZxjBB+UOB1Y0tedd+sXTMkcVFHVZYSIiIiIiIiIiIiIiIiIiIiIikgzjgAcKFiyaWTVzqjaqEhERERGRpHL3983sKOAqgoCbcW08dSdwK3C9u1fPm1+URRBC9UNgZMjx64HrX3nl7Ad27xpaV1JSsrliTtngijllPwO+MXbw6NBNtpdvWvleY2jaeOACYDKwBShPOHSQO6Pr63Lza2oGrdy9a/c7sO3oNn4tXW7lpmpeLW+5D/YnDj6AoQM6v/d4RoZx4TEfo3DYEJ5Y+h676+r3ePyAnGxOnXwQR+9XuHP5uk3PvVS++uW6hhQGpuVPzAdYs+mdavBRBIFprxAEpq1K9oxTJhQXAl/ho8C0Xy0uX7gu2fN0E5kR7fG0VrF3UXWmO/0war6o+jrjSaACKGzWdpSZTXb3JQnHzgD2S2hb6u4vp6CujiqldXDaJWY2x91jCe2zab3p/F3u3hXvez0HLE/ymFVJHq+95gE3A39vR8hUmJ5y/0ilKyLa72jHGPcRBCIOSGi/zMxKOvnfqNdpDPVdDExJ6NofOAEo29sYZpYPnBnStQu4t9NFtrQFeCjJYy5KwhgVBPeCZDuJYJ3WlXRvSp5UXCcvJHm8nm5Pa8jevM6V1OiLz0w9jrvfY2b3E+z9cQXB787EZ5+2MuAS4DQzO8/dn0lOlbwCJD5zdlZ5ksdrr4XATcADIc+fneLu5Wb2FDAzoWs4wZrzwb2NYWa5wKyQrhhwZ2dr7KDesqZ6AXg3yWNWJnk8EREREREREenjFJwmIiIiIiIiIiIifcHpwCk0+4PC/medd1T2gZOO6bKKREREREREREREREREREREREQkmaYBtwCf7+pCRERERESk93H3BuBmM/sD8EmCzykcARQBQwg2090OrAIWA/8CHnb3LQDz5hedA8wFDgoZfifwn8vfO+a/166dWFNSUrKhYk5ZdsWcsq8DPwBGAFww5XQumHI6wNPAtYVzp78EMK04b8S04rwvEIRl1NB6M+b+7hQ0NGTn1+wetL6+vv9r2Z710JRB4/aZMuiAeoINf9fy0ca/eQTBbmuLCnIXHjAmd7aZnduZ719nxd154LW3aJ6cMnJQHicetH/S5jAzph+0H0eOH8ei1Wt5e+161m/bwfbaWtxhUG4OowYP5JAxo5k8dtSu9dt3PnfvK4tfrm2I7TllrRPG5k8KAtM2v1sNPpogiOM14KEllVUrkz3flAnF44CvEgSm1QO/Xly+cG2y5+lmaiLac9Jaxd5F1TkkrVVEz7c72RO5e9zM7gTmJHRdDlyb0DY7ZIjSZNfUGe6+zMxeAI5r1lwAnAr8o6nBzAy4LGSI0pQWGO1Wd++quVPlOOAp4J9AZ0Ive8r9IyXMbDRwWkjX2+7+SlvHcfcdZvYgcHFC1wSCII0FHa2xFysFfhXSfjltCE4jCCoJu07vd/cdnagrTKW7z07ymMnwRirqMrP76PrgtD59b0qylFwn0kLU9Qq9eJ0rKdObn5kedfezOnF+t9L4HtsdwB1mtg9wNkEY9gxgdAeGHAE8aWbnu/vDSSjxHnf/ZRLG6U6OAI4CHiYII0u2UloHp0GwPt1rcBrwaWBoSPsT7t5V70v1ljXVbe7+x64uQkRERERERERkTxScJiIiIiIiIiIiIr1abvGMY4ALgdU0fog359gT9ss59oTTu7QwERERERERERERERERERERERFJtisKFix6o2rm1Ju7uhAREREREemd3L0eeLTx317Nm190LPBLglCzRDHgzxs2jL/xnbdP3ApsLikpaaiYU3YBcANBKFtzbwFzCudOfxRgWnFeHkGI25mA0+xzE42y3RkTj2fm7949aHtd7YC3zDMX7OP5DYZ9nmCj3yqCgCyAfgQhPttGDcm+9/D98842swfoBvvTZJjxrVOmp2WuAf1yKD5gPMUHtM68qI/FdpVvrF746JvvvlTT0JCuwLRRBAEci4C/LamsKk/2fFMmFI8BruajwLSbFpcvXJPsebqpqM3r89Jaxd7timjvDSEAe1JK6+C0S8zsOnePAZhZHnBewjEx4M4U1dQZpbQMToMg9O0fzV7PAPZLOGapu7+curL6nDzgx8AJZnaOu3f0+u0p949UuYTwNcIdHRjrDloHp0Hw86HgtNbuBH5O6+//LDP7Whuu6csj2ks7W5h0C3393iQ9iLu7mdUAuSHdvX2dK8nXV5+ZejR3Xw38ofEfZrY/cCRB0NcRBM9Pg9swVDZBENvR7r4sReX2ZLkEAeQnmNmZ7r4lyePfD/weGJjQfoaZjXD3jXs5vzuuT7WmEhERERERERFJky7/wzQRERERERERERGRVMktnjER+AqwlsYP8mbtd0B+/9M/fYFlZGR0aXEiIiIiIiIiIiIiIiIiIiIiIpIKvypYsGhJ1cypT3Z1ISIiIiIi0nfNm1+0P/Az4IKIQ/6+c+eQH7726qcqgK0lJSW1FXPKplfMKbsRODbh2ArgP4DbCudOj08rzssGjgdmAf1p9pmJRhnAmHg8Y1jN7oHx2tq89zye+XqhD1+WgV0E5APrgJrG47OAMUDDgH4ZDx1/8OCjMjPsHrQR8IcaYrHd5Zu2LHxpxeqXauob6lI1z5j8icPMMmzt5ner3eMjCQLT3gQeBMqXVFZ5MuebMqG4gCAwLYfgGrp5cfnCymTO0QOsj2gfndYq9m5DRHu6QwCGRrSvS8Vk7v6umb1Ay7CxMQShkf9sfD2L1puzP+Hua1NRUyfdDdxEy3CQT5nZMHevbnw9O+S821JdWA80092fCutoDNMbDkwBzgA+R/i1eypwv5md3RTE10495f6RKmHhBg78tQNjPUmwnhmT0H6emV3l7js6MGav5e7rzeyfwNkJXYOBzwB3RZ1rZgcDR4d0rUQhdb3FemBiSHtfuTdJIzMbB/y0E0M86e7pCKLdAOwT0p62da6ZGdHBTClZ50pKbAAmhbT36mem3sbdPwA+AO4FMLNM4HDgXIJ1feuU+48MBm4FTkxxmV1llrvfF9ZhZgMI3u+bTPCcczEwKuTQYuBRM/u4u9cmqzB332lm9wJXJHRlAxcBv40618wKCJ7xE1UDDyWrxg7o6897IiIiIiIiIiJpo+A0ERERERERERER6ZVyi2eMBb5F8AdxuwFsyLDcARdd8TnLzsnd48kiIiIiIiIiIiIiIiIiIiIiItJTZQL3FCxYdEzVzKnvd3UxIiIiIiLSt8ybX5QPfB+4iiCMKtHL9fU5333h+c++AewqKSnZWTGnbFLFnLKfA59KOHYrQfjabwrnTt89rTgvg2KmEmwUPZJgA9/mYUoGjIrHbXhtbV5ubc3A9+OxrIoCH/pEDlnnEmycvJEgGAOCgLUCIDMzgydnHDpkbE5Wxn8RvrFyn9QQi9es3FS98KUVFS/urq9PWWBaQf5BwzIss3lg2r7AWwSBaStSEJg2GvgaHwWm/XZx+cLVyZyjB6mIaC9MaxV7F1XnuLRWAWMj2lMZuFdKy+A0CMLF/tnsf4ed0+24+1Yz+xtwYbPmfo2vbzGzgcB5CafFgDvSVGKv4O47gZ3AKoJQgB8AvyPYsD/R6cBPgOs6MFXUz+UYM8tw93gHxuwRzOxIgmC6RE+5+6r2jufuMTP7X+DfE7ryCMIR/9L+Knu9UloHp0EQaBcZnEZ44B3A7e6e1PWGdJmesraR1BtG9M98W+wA0hGcVkF4cFo617kFBM/HYfpasHRP1uXPTI0hX1GhSrqWOqAx4PgV4JXGdf2lwA20DtxtMt3MZrj70+mqsTtw913ALoKfg8fN7IfAjcCXQg4vJng++rckl1FK6+A0CH4XRQanAZcQ/I1HoruTGe7WAVpTiYiIiIiIiIikiYLTREREREREREREpNfJLZ4xjOBDMg3ANgCysjIGXvGVWRl5A4d3ZW0iIiIiIiIiIiIiIiIiIiIiIpJy+cDDBQsWHVc1c+r2ri5GRERERER6v3nzi/oRBFF9DxgacsgH7vb9hc999sl4PLuupKRka8WcsoKKOWX/CXyBlhsE1wK/B35aOHf6ZoBpxXlFBME6BwGb+Cj8rEm+OyNqaweMqK0Z+G4sllM9LJ539yD6nwL8P4LPVqxodvxooD+wcPohg2N5uZnXAwd28tvQazTE4jWrNm95/qUVq1/cVVefsk2amwLTqjYvq457bAQwHlgCPAB8kILAtFHA1/koMO13i8sXtjvgppdZHtE+xsyGuPvWtFYTLSocfoqZ5bh7yoL9mphZDnBoRHcqw+vvBm4Ccpu1fdrMhhHcb09MOL4aeCiF9XRWKS2D0yAIf7uFICBqYELfE+6+NvVl9V7uvtnMLiYIJP1yyCHXmtmj7v5sO4eOun/kAvuR2p+LrjY7or0zIX+30zo4rWkuBae19ghBIO6IhPZPmNlYd1+TeIKZZQAXR4x3W5Lrk64TdW86OK1ViLTd+8C0kPYj01hD1FxxWj5HR4l6bgsLU++sfu2soS+JWnul81o6mOC9ljC9eW2YFo0haqVm9g+CtdAxEYf+G9CngtMSuft24MtmtgH4fsghV5rZw+7+SBKnLSO4zosS2o80s8nuviTivMsi2kuTVVgHaU0lIiIiIiIiIpImCk4TERERERERERGRXiW3eEZ/gg9x5gFVTe15l33p9MyRo/fvssJERERERERERERERERERERERCSdDgHuLFiw6DNVM6dqs0AREREREUmJefOLjCAA5wZgQsghm4Efv7Ho1Hu2bRtVW1JSsrliTllexZyyEoJwkOYBOQ78L/D9wrnTywGmFeeNBs4FjgV20HrT9oHujKyv7zeypmbQ6ob6fu8P8H73jvDBU4FvE4SwlfPRJurDgCHAkqMOGLhyxODsfyd6o+k+pyEer121acvzL61Y/UIXBKYtBR4ElqcgMG0E8E0+Ckz7w+LyheXJnKMHWwzEaBle2GQq3Wez9UUR7TnAFODVNNQwhejwh9dTNam7bzWzh4DPNmvu1/h6DGAJp9zt7in7+U2CfwGVwLhmbceY2STCw6hK01BTr+fubmZfAyYBJyV0ZwD/bWaHuXt9O4ZdQRBMOjikbyq9NByjMUTxoojuM81sRieGr6P1fWa6me3v7h90Ytxex93rzewuguDe5jIJwtFuDDntZKAwpL3M3Xvl9dpHRa0ZpphZhrvH01qNyN4tAi4JaT8qjTVEBWu95+4723B+VIhxYiBuMkSN2Z3Xv+kSdf872MwGuPuuNNQQdS3tApalYf4+wd3Xm9lZwBsEz4SJPp7mkrqz/wAmA+eE9N1iZvPbeJ/bq8ZnrtuB60O6LwO+k9hoZocTvNeQ6G13fykZdXVC1D3lADPLS9b3TUREREREREREFJwmIiIiIiIiIiIivUhu8Yws4IsEHxhd1dTe/1MXHJNddFA6/0BaRERERERERERERERERERERES63qeAHwPf7+pCRERERESk95k3v2gG8EvCN3SvAX6zcuVhf1i18mO7gI1X1pycWTGn7MvAD4GChOP/BXyncO701wGmFecNBk4HTiUIulrJR+FnALnujI7Fsofv3j1oU31d/0VZnvn3fT1/OB8FaFQQBEJBsLn6CGDVxHH9n5wwqt8XGzeZFiAWj9eu3rz1xRdXrH5+Z21dTarmGT3sgKGZlpWxbsv7W2Lx+nyCz7+8AzwAvJeCwLThwLcIQmgagFsWly9MDN/r09x9t5ktAQ4L6Z5B9wlOew/YShB8mOho0hOcFvXZrGpSHxBVSsvgNIArgFEhx96W4lo6xd3jZnYnrTeNvx6YntC2BXgoLYX1Ae7eYGafB94CBiR0TwKuAm5qx3huZq8QHswwA7i/o7V2c2cDwyP6zkvBfAZcTrB+kpZKaR2cBsH3Kyw47fI9jCO9x8sR7UMIQh1fS2MtIm0Rdc0WmFmhu1ekoYaode4rbTx/d0R7KoLTBrWzhr4k6lrKBI4Ank1DDVHX0uvuHovokw5w9w1m9lPgdyHdY8xsvLuvTHdd3U3jM8uXgBNpvYYfB1xHcv+W4jaghNYB55eY2XdDfg668/r0dYL3VTMT2rOA44En0l6RiIiIiIiIiEgvpeA0ERERERERERER6RVyi2cYcBHBH65++CHOnOOm759z9LTTuqwwERERERERERERERERERERERHpSt8rWLDozaqZU/+vqwsREREREZHeYd78oknALwiCQxLFgb9uqS64YfHiUzYB1SUlJQ0Vc8o+DcwlCGZp7nWCwLR/AUwrzutHsJnxefG456xb19B/S3Vsck2Nj6mv93x3+rmTkZFBQ1ZW5s7MzHhlVmb83UlDh5UNyR30OYIgmLUEYWsAucBoYMuYYTn3HjZhwHlm9l1ab/rbZVZv3sLSNetZuama9dt3sruujvpYnJysTAbl9mP04IEUjRzO5HGjyc9LzLnpnFg8Xrd689YXn3r3/TcrqrcesKu2/oKGeDw/7p5nEMvIsB3ZmZlrB/br9+7wgQPeyczIaOjIPKOGFg3JysjOTAxM27Jr94I1W7b9E/gZgJkB3Onul3bm65oyoTgfuIaPAtP+a3H5wlQHW/VkjxMenHYW8KM01xKqMWxrHnBuSPcs4I9pKGNWRPuT7p7U0L8QTwCVBBu7Nzkm5Li33f3FFNeSDKW0Dk67IOS4u929NvXl9B3uvsLMfgLcENL9PTO71d13tGPIxwkPTjsL+HpHauwBZnfBnJeZWUka7jU9iru/ZmZv0vp32GQzO9LdPwzVNLNBwDkhw+wC7k1hmZJm7r7azN4GDg7pPgsFp/UZ7v4WrYNruqPngR2Eh4zNAn6dysnNbCjwiYjutobirAeKQtpHdKioPYsac10K5upR3H2VmS0DDgrpnkWKg9PMLILPEJEAACAASURBVJPw5zVQwFKq3Av8lvB7XQHQ54PT4MOQueuAP4V0f9PMfuvuSbmHuPtKM3sKmJnQNZbgXvt4U4OZZQGfCxkmBtyRjHo6w923m9lCWgecQ7Cm0s+1iIiIiIiIiEiSKDhNREREREREREREeovTgFOA8qaGrP0PHN7/tE/PsoyMnvCH3SIiIiIiIiIiIiIiIiIiIiIikhp/KViw6L2qmVNf7+pCRERERESk55o3v2g0UAJcSfieLf/avXvgD155+ZwPgO0lJSU1FXPKjq2YU3YjrTfZLQe+D/xv4dzpPq04LxM4ArgoHvf8leX1YzdubDg2FmNwWC3xODl1dbEciA2DmkNf3fnWN/P7D100aeT+83Kz+9UD2QSbRNcN6p/54LSJg07IyLB7gf5J+FYkxdtr1/P4W8uoqN4a2l9T30BNfQMbtu/krcp1PPzGUiaPHc0ZUyYxanDYnvptF4vH6yqqt770/PurXlhWteGobTW1XyLhv6lDVizu/WLxhuE19Q2Hbt65a8uIgXmPjRiU925b5xk1tGhIVmZO5vrq97c0xOuGAfsC7wG/A95ds2XbrcDQZqdsB67t6Nc1ZULxMILAtH4EgWl/Wly+cHlHx+tDHgG+HdJ+tJkd4O7d5Xv4d8I34p9pZhPcvTxVE5vZeMLDoQAeTdW8TRqD4+6kddhYottSXUsyuPs7ZvYicOxeDi1NQzl90U3A1QSb9zc3AvgG8NN2jPUI8POQ9v3M7Dh3f6FjJXZPZjaa4HOc6TYBOAlY0AVzd3e3Ab8Kab8MeLXZ61kEAbuJ7nf37akoTLrUI4QHp11ENwmFFWni7vVm9gTh69zPk+LgNIKfi9yQ9hjwWBvHqIhoP4TkB+scEtFemeR5eqq/EzwTJ7rYzL7t7nUpnPuTtF5fNkn5M1Nf5O7rzawSKAzpHp7uerq5PxP8bExKaM8D5gDfSuJcpbQOToNgffp4s9dnACNDjnvC3dcmsZ7OeITw4LRZZnaNuzekuyARERERERERkd4oo6sLEBEREREREREREems3OIZxxD8YfJqIA5gAwfnDPjs5RdadnbYHyuLiIiIiIiIiIiIiIiIiIiIiEjfMQD4W8GCRaO6uhAREREREel55s0vGjBvftEPgOXAl2kdmvZGQ0PWGWXPXHrxKy+fs6SkpGTDlTUnF1bMKbsXeIGWG+xupnGj4sK50/8665nTmFacNwn4AXDVju2xgYterzl13bqGU6JC08LE3bM27qo+6vlVr1+9Ztv6o4HR2Zn2+MkfG1p+/MGD/5yRYd+mm4Sm1TXE+OsLr/M/ZS9HhqaFcYe3KtfxqyfKePrdDzo0dywer1+1actzD7625OYnlrz39OKKtZ/ZVlN7EuFBeC3E3Yeu377jwsrqrcV7O3bU0P2HjB1+cP7m7RU71mx62xridfsC6wjCdW5YUln1ztI1644Brkg49fqObA49ZULx0CkTikuA64BM4NbF5Qu/q9C0NnsWiLqovpnOQvbifmBXSLvR+lpKttmN8yTaQVBXOpTupT8G3JGGOpKldC/977j7i+kopK9x993AjyO6rzGzQe0Y623g5Yju7nT/SJZLaMPvzBS5vIvm7e7uJAhLTfQ5M8tu9vqyiPNLk16RdAdRQaKTzKwrwg9F9ub2iPZDzezoFM/9+Yj2f7r7+jaOsTSifXIH6olkZkZ4KCLAkmTO1YNFXUvDgU+neO6oa+ktd381ok86b3NEe2Zaq+jm3D1G8N5jmC+ZWUESp7sPCAvmPcfMmr/X2RPWp38leK8hUQFwYZprERERERERERHptRScJiIiIiIiIiIiIj1abvGMg4CvAGuBegDMyLv8S+dkDBw0oitrExERERERERERERERERERERGRbmNf4P6CBYuy93qkiIiIiIgIMG9+Uca8+UVfAN4DfgQMTDhktTuzX3j+/E8+v/CihY2BabkVc8p+Q7Bx+vnNjt0NzAX2L5w7/deFc6fXTivOGwd8HZgD5G/e1FCzdGntJXV13uHNimMez1u6fvmpWxtWZ578saE/z860uQQbhHcLu+vq+cOC53l91ZoOjxGLx3nkjbe575XFuHtbz6lftXnLwgdfX3LTk28vf3JbTe2u8o3V59c2xA5o7/xbd9ecsnbrtiPD+kYO2W9wEJhWuWPNprdpiNXuA2wAfgH8dEll1dtLKqvczDKA39EyiGop8Jv21DJlQvGQKROK/wP4LpAD/E9jYNqy9n5dfZkHF9KfIrq/YGbj01lPFHffBtwT0f1NMxubinnNbDTRAVD/6+47UjFvInd/B9hTkNi/3L3jN5f0uxuo2UN/aZrq6Kv+DKwOac8HvtbOsf4rov18MzusnWN1d7ND2uLAWHe3ZP0D3gmZ53wzS1yL9XmNoT7/COkaAZwBYGYTgBNDjlkFLEhVbdJ13H0pQTBsmOsbw5dEupNHgah13C9SNamZnQ8cFdEd9XwQJioUa3pEe0cdTuv3JSAIKFJoNuDubxAdavtjM+uXinnN7Bjg3Iju9lxL0n75Ee1b01pFz3A/8FZIe3/g2mRN4u67gHsj5pkFYGb5wNkhx2wBHkpWLZ3V+B7DIxHdP0gIKhYRERERERERkQ5ScJqIiIiIiIiIiIj0WLnFM8YC3wKqCT5EDMCAWZeemDW2cFKXFSYiIiIiIiIiIiIiIiIiIiIiIt3RCQQb04uIiIiIiOzRvPlFpwGLgFuBxDCircCcJW+ddNyzZZf+/Xvf+/n6K2tOrquYU3Yd8D5B4ErTxrlxgnCWgwrnTr+ucO70rdOK84ZNK867FPgJcDCwctu2mC9fXndpPE7/iJI8KyNr1ZDcQeVDcwcv75+du9KwuohjM19dWTF7yZp1Ezr8DUiBhliMW8teoqI6eu/qYXn9mTx2NEfsO5ZJBSMZlBu9p/kLH6zi0TfDclU+Eo/HG1Zv3vL8Q68vvfnJpcv/tW137S6AdVu3T61taJiYePyAnOxXC4cN+a+JBSN/WjRq+I0jB+Xdm5WRsT7xuOqdu0/dWVv34ebcTYFpW3au3blm09veGJi2CbgR+PGSyqqlSyqrmqe8XUnrDfq/5u71e/yCGk2ZUDx4yoTi7wPfA3KBvzQGpr3blvMl1B+AjSHtucBv01GAmeW14bCfAbGQ9sG0M3ivHX4NDA1pbwB+nqI5o9zWwb5ux923AA9HdMeBO9NYTp/j7nUEP09hrmlnQNftwIqQ9kzgD2aW2d762quN94/OznEUcGhI19PuvjbJ090d0pZHy1Ba+UhpRPtlzf5vWFDW7d7WFFrpiX4U0X4M8MV0FJCOe5P0Du6+p3XlSWY2O9lzmtkg4KaI7kXA39sx3NMEa+NEE5MconphRPsCd48ncZ6e7icR7ROB65I9WeNa74+E7+1bRfC+kqRA45q9IKK7PI2l9AiN676o9cGXG0PTk6U0or1pfXohkBPSf7e71yaxjmT4MRC2Zj6IJAbO7YnWVCIiIiIiIiLS22V1dQEiIiIiIiIiIiIiHZFbPGMIcA3Bh/22NbX3O37mgdmHHXFSV9UlIiIiIiIiIiIiIiIiIiIiIiLd2hcLFix6o2rm1D90dSEiIiIiItL9zJtfNJUg7OoTId11wC1rKife9P77x+wENl1ZczIVc8quINh4uDDh+EeB7xTOnb4EYFpxXn/g48CnCcIrKoBYLOaZy9+rmxWPMyBkTs/L7v/YoQUHVQ/ql7cbWEtjaFJ9rCF/1ZY1R63asuawmMdbbKAbd+fuFxfxrU9OJz8vbNj0e+SNt1m5aUtoX9Go4ZwxZSLjhw9r0e7uLFu3kX+8+Q6VW7a1Ou+pdz9gwohhHDqu5T7Z8bg3rNm67ZWXVqx+bsuumh0t+twzqnftPjlxrOF5A/42esigN5peZ2ZkNIwcNHBpft6AZSs2bL64Lhab0Ozw7HXbtn/8mAOOfCInq3/Wxq0rt9U17BoE7AOsBP4bWLqksqrV5vVmlg/ckNB8r7vPD/3mNDNlQvEg4GpgGMF1cNvi8oVL9nae7J27bzeznxAennC2mV3j7v+ZqvnN7FPAqcBVezrO3d8zs78QhO8lOs/MznP3+5NY11nARRHd/+3uHyRrrja6CygKaXfgb2muJRl+AawOaa9w98p0F9MH/Q9BeMY+Ce3DCe61c9syiLvXm9kPCA+7O55go/3vdqLOPTKzk4AvAJemao5GsyPa70rBXHcBJRE1lKZgvp7u7wThnyMS2s8ys+F8FFCRqEcFTkr7uPu/zOxJwp9rfm1mL7r7olTMbWYG/BJYCP+fvTuPj7uq9z/+OpM9k27pltIUCkGhQqUgIA2WWnFHQREUXFG5XhfcxRvcbtwuFdz1d6/e64LLVVkURa/olbZALoushQJlp9C0TfclTTPZ5vz++E4knUzaZmnTltfz8ZiH5JzzPeczk5nJd8Z+z5sROy/RQe8/gY8DMwv0XR5C+NsInx9dDkwfoO+zgwmWjDFuCyEsBl5ZoPs9wMeGUN9OQgjlDHxefu1w5z+YxBivCyHcBswt0N0QQvhdjPH+EVzyYuD4Afq+HGNsH8G1tLPXU3hP5Y0U/pwluAZ4gP6ByBUkz+VPjcQiMcamEMIT9P/8Pi+EcDjwrgEOvWIk1h9JMcZ7QghXUji8sjGE0BRjvHlvrR9C+BywHvjh3lpDkiRJkiRptBmcJkmSJEmSJOmAU14/vxT4IDAWWN3bXjSzrrr8FWecnftH9ZIkSZIkSZIkSZIkSZJUyHdqlix9qGXBnBtHuxBJkiRJ+4dFi+tqga8CbwdSed0RuHrbtklfum/pa9YBWxobG7uaG5peA3wNmJ03/g7g07UL590EMLc+XQycTLLBbhXQQhLCBsBTT3ae2tkZpxUoq/t5Ew/738MmTF9HEpjWe0wFMLWkqHj9gqOf99VJ4454z89vu/fslq2tOx3c3tXNtfc8yHvnnTTIR2PkrdiwiVsff7pg3/yjjuB1LzyaQpeChBA4qmYydZMncuWd93HvM6v7jfnt3Q9w5JRJlJcUk42xZ82WbXff8VRz0+Yd7dv7DQY2tLa9IBtjVd+2itKSpX1D0/oqSqW6Z0wcf/WT6zZ+JEJZb3umq3vW2s3NNxSlurMkoXnPkITwPFAoMK2Pr5KE8vTaAXxyF+OZPbO+iiRQayJJYNovlq24ddmujtGQfJ/kdXpKgb7LQwjrY4y/GMkFQwhFwOdztz2d+1+AM4EpBfp+FkJojjH+fQRqOx741QDda0gCp/apGOMWRmgj9/1BjPFu4O7RruO5KsbYGUK4FPj3At2fDCF8P8ZY8G9Jgbn+O4TwNuA1BbovCSGsjTF+Zzj15stdQ/lxkoC3/x3JuQusVUrhsJYu9kIoUozx0RDCvfQPITkthHB4jPGpkV7zQJYL7/sV8JG8rlKSv22FAif/L8b4+F4vTqPtn4H7gXReewXwlxDC/BjjIyO5YAhhMvBz4NXAbSM5tw5uMcZMCOEDwPUFuicBfwohLMidDw5LCOGjJK+PQq6OMf55CNP+hMLBaR8MIfxXjHG4gdefpX9YO8A24Ophzn0w+meS8+ySvPYykufSqTHGYQdrhRDOJvmMX8jtwA+Gu8aBLIRwLMn3YT+PMXaP8NxlJJ+jC/nbYMIPn0tijDGE8CXgqgLdHwghXBZjXDdCy/0M+FJeWwD+jeR5kW/5SHyXsZd8FHgFO3+fB8me3teFEE7Pfb4fMSGEccB/AecCHxjJuSVJkiRJkvY3+f9QT5IkSZIkSZL2a+X18wPJhcjPp09oWkhXlabPu+C8UFJSPmrFSZIkSZIkSZIkSZIkSToQFANX1yxZOnO0C5EkSZI0uhYtrhu7aHHdvwGPAu+k/14sN3d0VJzWdPM7Lrpv6WuebGxsXH9h5vRjmxuabgD+zM6haY8B59YunPfi2oXzbppbnw5z69PHkmwS/D4gQxKu1RuAFjKZ7MyNG3vmFartiOoZfz9swvSHgKdzx5QAhwLp8emi377y+PElL5hR+dspY8ec/b7TTqaqrLTfHMvXrOPRlvVDe3BG0B+WLqfQjtUvOmw6rz9uVsHQtL6Ki1Kcf/Ic6qbk708MrZkOFi1/PK7avO3O65Y+9J2/PvjY9QOFpgFs7+iYld82dUzVzbtav6y4eEdVedmdec2pDds3vxjYDnwLaHxwVcv9uwpNCyGcQPJc6OsrA23YPntmfXr2zPpPAV8AxgO/XLbi1ksMTds7Yow9JO8DhcIYUiShZI25sLNhCyEcBzQB/8og9oGKMW4C3gMFX1Zp4IYQwquHWdsCYAkwpkB3Fnh3jHHrcNaQ9hM/Bgq9B08iCawcjAtJQgUL+XYI4du5ALJhCyE8nyQs7Rv0DwTZG84Eqgu0/2/uPWlv+HWBtgC8ay+td6C7YoD28wY5XgeRGOOTwIcH6J4K3BZCeNVIrRdCOJ8kqG1Y5yF67oox/gX4jwG65wA3hRBmDHX+kPgc8O0Bhqxk8H//e11D8r1CvhLglyGESUOcl9zr9NMDdH83xtg21LkPVjHGZcDnBuieAdwSQpg9QP8eCSG8G7iSwp/ltgEXxBh3Far+XDCJ5Hz7kRDCu0MIxSMxae4z+X8C/b7fybliJNY5iF0DPFCgvRK4eATX+RmFv7cY6Pz0ZyO49ojKhcm9l8L3ZxzJ36dzR2q9EMLrgftIQtMkSZIkSZIOeganSZIkSZIkSTrQvAp4KXkXJKXf9f43pMaMnTwqFUmSJEmSJEmSJEmSJEk60EwC/lCzZGl6tAuRJEmStO8tWlxXvGhx3UXA48AlQEXekOU9PUVvaLr5HW+64+/n3JcLTJvS3ND0S+Bu4PQ+Y9cBFwHH1C6cdw3A3Pr0YcCncrdKYAWwo88xk7LZ8PyVz3BqjPTbOLqqtHLFEdUzbgDagCKgFphcVhL+5+XHjV97ylFjf5EK4aNAGcDYinLeeMKxhe/rw08M5qEZcY+t3cDKTf1zqMaUlw1YcyGpVOC8k46jpKj/djk3PfJk55/uX37Dprb21t3N09nds9NG+8Wp1JrKstLNuzpm4thDx9TVPL9fsM7WHZn1wBceXNVy364C0yDZpB/4Pjvv9/MYSejNTmbPrK+cPbP+EySBWhOBX+UC0+7f1RoavhjjYyQbU3cX6A4kv5PbQwinDXWNEMLRIYQrSN5L5g6xzv8BPj9AdxXw5xDCN0MI4wZZW1UI4VLgbySbfxfymRjjXwczr7S/ijF2ApcO0P2pEMIef3cYY1wNnAW0DzDko8C9wwk2DCHMDCH8O7AMePlQ5xmCCwZoLxRuNlJ+Q+FggneG3SWuPgfFGO8lCVfYEzuAq/ZiOdqPxBh/Cnx9gO4JwF9CCD8NIRw21DVCCK8NIdwC/AqoGeo8Us5HScKFC3khcF8I4V0hhEHtoxpCOBK4HvjyAEPagbNjjENKHs+FMH9ygO45wM0hhGMGM2cu6O3dwHVAofDVZuDyQRX6HBJjvIzkfKKQGcDfQwifGGywbQihJoTwC+An0P/7HJKg6bfHGB8ZVMEHtyNIHq8VIYRLQwhHD3WiEMJM4E8koeeF/N3Pq7sWY4zAlwbo/mAIYUT2bIkxPkMSyL4neoBfjMS6e0uM8Q8k3yEXkgauCiFcnQu5HpIQwktDCH8jed8f8rmZJEmSJEnSgabQF62SJEmSJEmStF8qr59/HHA+SWjaPy4orTz3HS8pnj5j1qgVJkmSJEmSJEmSJEmSJOlA9ELg5zVLlp7TsmBOoU14JUmSJB2EFi2ueyOwECi0kW0L8K93/P2Nf+joqOpobGzc0tzQNKG5oenrJOFoZX3GtpGEXn29duG8VoC59elJJKEpLyHZeH1F3vxjY2RKZ2fFpPYd6ac2bVo5rVCNdRMPvZ4kpKkGKAmBJfOPHTe2vCT1bZIQtX6OmzGNxQ+PZdXmbTu1P7FuIy1bW6kZN2bgB2UvuuXxFQXbT591JOUlg9v6ZkK6grl1h3Hzo0/t1J6NsWxDa9tx08aPvXNXx3d0d1dmY9zpgSgtLl410PjqMTOqykurSjduW9na0dm6NkBPTILsAOjOZmfuLjCtjwvoH5L10VxoD5AEpgH/BEwn2TT6N8C9y1bc6mfWfSjGeEMI4VzgSgoHFJwI3BRCuBP4JfCXGOOju5oztzH8y4DzSN4fhh36E2P8aghhIvDxQkvm2t8VQvgxSbjR0twG6YXqmw28heT5N2UXy14eY/za8CrXAebCEMJL98K898QYv7sX5h2KH5NsgD8jr30S8CHgsj2dKMZ4ZwjhDOCPJJvn53sBcH0I4X6S948/Aw8N9NoECCHUAQtIXqMvY+cAzr0uhDAVeFWBrnbgD3tr3RjjyhDCrcCpeV2HA/OBG4cw7YdCCK8bbm15bo0x/ucIzzlUPwO+uQfjfhdj3G3Y7AiZngsL3Rs+HWNct5fmPth8miQo+kMD9F8AvD2EcB3J+eeNuwqPCiGUACcBrwbeRhKIM9L2h9frcXvx+fueGOOefo54TokxdoUQXk8S5HtSgSETgCuAT4cQ/gP4fYyxudBcIYQyknPvC0j+jpYMsGwH8IYY413DrP1PIYQfARcW6J4F3B9C+BXwU5LnY2aAuqcAryAJYp8zwHI9wLtjjNsG6FfiXcAY4IwCfRUk3+l8JITwA+C3uSDtfkIIRcDJwDtIArsGCteNwHtjjH8cbuEHqelAA9CQ+zx9HbCY5LPqjoEOCiGUk5wTnk/yd6d8gKEdJJ9ph+stIYRjR2CefI/GGP9tL8w7FNcADwD597MSuJjk3GEkXEHyGWZ3/pYLot6vxRi/lgvXHijI/hzg7BDC9STnVIt3db9y7y0nAK8keW7vjT1z3hVCOGUvzLssxviNvTCvJEmSJEl6DjI4TZIkSZIkSdIBobx+/gySi4zXAV297aVzT6srOe5Fe/KP5SRJkiRJkiRJkiRJkiQp39nAF4AvjnYhkiRJkvauRYvrXgx8nWTj9Hzbgcsfe+zFP25Z8/xMY2PjxuaGprLmhqZPAp8BqvuM7QZ+BHyxduG8FoC59ek0ySa3Z5BslL0S6LsRfkWM1HR3l07MtFe1dHVV3NWyumVtjLHfZtuVJeUrJqers8BM4I65R4/ZNq6y+NP038y4n5ccOZMr77y/X/u9z6ziNbOP3t3hI669s4uH1/TPXCgrLuakwwvmv+1SjDFbN3niQzc/+lS/x2J7R8dsYJfBaV3dPZX5bSVFqU35bb2BaZtam1s3ta5MkYR+rAGeZudgiEl7UncIYRxJWF9f18UYrweYPbO+gmRz/RkkG+BfBdxtYNroiTH+PoTwWpKNrgf6PZ+UuxFC2Aw8DqwmCVWMQBVwCPA8YPyeLDuEOj8RQthG8t1GoTC2apJNzy8GNocQlgNrgB0kQQFTSYKcJu5BbY0xxi8NtkYd8E6lf3DVSBgP7BfBaTHGzhDCpcC/F+j+VAjh/8UY2wYx35IQwunAb0nCIQp5IUkg22XAthDCY8AqkvePHpL3jxqSkNfqAebYadk9rW8I3kHhver+FGPcvhfXhST0sdDz7wKGFpz20mHUMpBiYH8JTvsl8DUGDgbqdcXeL+UfxpOE1uwNXyG53li7kQtnvCiEsBZopHAAYzHJ/19yNkAIYSXwJLCB5LyhlCR8aCZQx86B0gMuPYyyXzqMYwcy2NdrLXvv+XshO39eVB8xxq0hhFcCVwMvH2DYC4DvAd8LITwDPAJsItmDoAo4DDia5Jx3VzYD58YYF41E7cAHc2u/okBfCnh77pYJITxI8hrbRPLePZHk88NRu1kjAhfFGG8YoZoPWrnzvDeRBOW+bYBhhwGXApeGEFqA5SS/lwxJQFotSZjR7tLoMyShab8aidqfA3o/T38ZyIYQngSeATaSPJYVJI/5oSTnxEUDzNMrC7wzxrhsBGo7MXcbabcA+0VwWowxhhC+RPL9U74PhhAu31WI6iD8Fvh/7P71c8UIrLVPxBi/EEJYTxK8WOi8O0Xy/fAZACGE1STnVOtIzqmKefa5fSS7/zsFwzunOiV3G2l/JXkMJEmSJEmShs3gNEmSJEmSJEn7vfL6+eOBjwPtJBf/AFB02BETKl71+nNCCIUu7JMkSZIkSZIkSZIkSZKkPfGvNUuWLmtZMOd3o12IJEmSpJG3aHHdESSbYL+5QHc38KN1aw//+iOPvGQbsOnCzOnZ5oamt5GEMczMG/874DO1C+c9AjC3Pl1CEsR2DslGt2tINmrvVRIj07I9xdXtmTHbOjsqlqVi0Q0zYnVqY3b9dwrVO7Vq0mpgzXEz04trJpR8JIQwf0/v6+zaGn579wN0Z3feg3/ZqrWjEpz2cMu6frUAHHPIFMqK93zbmxhjdu227ffdtaL55nWtbVtKilLju3qyOyWvdfVkZ3R0dafLSooHDLfpzmbL89uKUqGj97+rx9RWlZdUlW7avqp1U+vKQBJ4s5ZkQ/6lEeazc3DahD28C18CpvT5OQN8bPbM+nLgvSQbtfcA1wB3Gpi2f4gxLgohnECygffLdjN8ArkQtSHoAX5CEn42aDHGxhDCvcB/AZN3MXQCUD+EJdYD/xRj/MNQ6pMOED8GLiEJsOxrMvABkuDVPRZj/HsI4XiSoNUzdzN8LPCi3G2wIkm42GeGcOyeGig06Nd7cc1eVwPfoX9QxjkhhIv2QXDbASXGuD6EcD27fs49AyzeRyVpPxNj/HII4TaS847897t8M/ZgzEA2Al8F/jjE4yVijFtCCK8mCVX6NLsOTTo0dxusO4HzY4xPDOHYgmKMXSGE1wM/A96yi6HlDO1vfwb45xjjz4dS33NRjLEDeHsI4U6S74Z2FVJUk7sN1qPAW2OMdw/hWCVBU0fmbkOxFXiXn1kH7RrgAeDYvPY08EmgYbgLxBh3hBCuBt6zi2FbgAPqdxdj/F7uPeXnwPN2M/yQ3G0oWknCtn8xxOMlSZIkSZIOCKnRLkCSJEmSJEmSdqW8fn4ZCeGPNwAAIABJREFU8CGgCtjU2x4q0yXp8y44L5SU9rtoVZIkSZIkSZIkSZIkSZIGIQA/r1mydPZoFyJJkiRp5CxaXFe9aHHdt4DlFA5N+33b9vEnNt38js8/8shLVjY2Nq6/MHP6aSSbp/+SnUPT/g+or1047021C+c9Mrc+nZpbnz6eJBDgncB2kiCK3tC0ImB6tid1VPuOselt2yY/0plJ/09tdvLva+PE1wXCW7dltk8rVPdR0yb+8FXHjz9uWnXpbwcTmgZQXlLCzEn9s7zWbdvO1h2ZwUw1Ih5t2VCw/ehpUwq254sxxrVbW5f+edkj3//zskeuW9fatgWgoqTksULjt7S3H1GofTfChKrp6UOqj65u79jWuXrTw12ZztbpJGFW3wc+++CqlrsfXNXSQ/L5cXCThzCb5LqYZ9sIXz/2sLmvJglUm0EukG/ZilvvMDRt/xJjXBljPB04H3h8hKfvAa4FZscY3xdjbBnqRLkN4meRhDR1j1B93bn5ZrkBvQ52McZOkiCNQi4OIVQOYc71McazSEKsHhhOfYWmB/4KnBhjfFuM8ekRnh+AEMKJ9A9SANgG/HlvrNlXjHEdhUO+0iShtervit30/zzG6LnGc1iM8QbgaJLPMdtGePqtwNeAuhjjt3LvrdKQxRh7YoyfAU4m+Uw+UjYAHwfmjmRoWq8YY0eM8TySkOz1Izj17cDJhqYNTYzxO8BsRjbUcTtJuN9xhqYVtBz4Lsn3ZXvLfwNH+Zl18HLnhF8aoPtDIYRJI7TUFbvp/02Mcd9/aTlMMcbbST4rXUISGjuS2ki+k6yLMX4lxrhjhOeXJEmSJEnarxSPdgGSJEmSJEmSNJDy+vkp4B3A84AVffvS73r/Wamx4/bsSllJkiRJkiRJkiRJkiRJ2rU08IeaJUtPalkwZ6Q3tpIkSZK0Dy1aXFcGfAT4DDC+wJDbu7pKL7n9trc8CLQ1NjbuaG5oOra5oeky4DV5Y5cDDbUL513X2zC3Pl0HnEdyrcMmoG9YSQCmZrOhuqMjXdaRqXoi21O84pA44cZiis4FXgusb+1o29SV7e5XW1VZ6daXH1v7I6BkqPe/bvJEHl/X/2PNkxs2cfyhhwx12iF5asPmgu1HTK7e5XExxriute3+u1c039yybfum/P50WdmKbZmOfse1d3YdBiwbaN7iVKrfRswVZRPGZzpbuzZvX5UCDiHZ2P7/Afc+uKolP4BqbN7Phe/gzr5PEqQHQCoUbTyq9oQ0cBjwe+A2w9L2fzHG34QQriIJQHo38CqgbIjTPQj8DPhljHHNCJVIjHEj8E8hhK8AHwbeChQMaNyNtcCvge/EGFeMVH3SEP2evOsKcwq1DdePgUn0ec/uYybw0FAmjTH+EfhjCOFVJAEqZwCDDmLLeRz4OfCzGOPeDKDodcEA7dfGGPv/Id47fg28okD7u9h9CMNz0Z9IzmUmD9D/s31Yi/ZTufCNz4UQLgPeQ3LOcNIQp8sCN5C8Hq89EINPtP+LMd4DzMsFi38QeD1QMYSp7gd+CvxXjLFtBEssKMb4kxDCNcD7gfcBdUOYJgssAb5nMNTw5YLyzgwhzCH5zPQmYNwQpuo9J/v33OcwFRBjXAt8FPhoCOEEktfufODFDP18GGAd8BvgihjjvcMudP/zvyShfPmG9HlkN64hCf4qL9A3kyRoclhijE0hhMeBIwcYcsVw1xgtuZDYhSGE7wLvBN4GnEry/fCgpwNuJnk8rokxFnoOSJIkSZIkHZRCjP67KUmSJEmSJEn7p/L6+a8luZj4KZJ/6AVA5ZvedmrpCSe/fNQKkyRJkiRJkiRJkiRJknSwWgK8smXBnPzN8SVJkiTt5xYtrgvA+cBXSTb3zfd4Npv67C3/97bFQEdjY2Nrc0PTdODLJOEbqT5jVwP/Cvy0duG8HoC59empJJtqn0yygXH+5sETY2RiR0flxI5M1SM9PaVbJmarfpOm/NXAccAWckFbT29efdRjG1ecl1/gcTOm8Y65Jwz1IQBg+Zp1/Ljpzn7tLz3qCF533KxhzT0Yma5uPn/tX8nf2SZdVsoXzyqUf5IEpq1vbVt299Orbl6ztXXAzce7e3pKH127oYG8jYhLilKrnjd18o8GOq6ju7vyiXUbL86rZ+lhEyfcR/L7vBq4u0BgGiGEFNDKzpt7PxBjnD3QeiGEtwG/7Ns2dfyhv5s8bvq3gFsMTDtwhRDGAC8B5gLHAoeTBO+lSTYcbyd5vW8m2dT9XuAO4I59FHbU+5w9GTgNeBHJJuW1QFWuxg6S97Jm4AngbqAJuD3G2LMvapSei0IIlSSb6Z8CvJDk/WM6MIbktZnh2feP9cB9PPv+8eQ+rvUjQKG002tjjPftoxrGAR8v0JUFLo0xdu2LOqSDXQhhBjCPJMzmKJLPU5NIzm1KgG08+970DHAXyXvTnTHGraNQsp7Dcufip5Gcj88mCSSbSvJZrZjkXHwrSdDqo8DtwI0xxkdHo95eIYQXAqcDJ5C8zqaThL2Xkeyj0E7yt/8Z4AGS19hfYozrR6Xg54AQQjnJedk8YA7Jc2kayXtfKcnvpBV4miQs7Q7gpn11HnSwCiEUk7wOjgeen7sdTvJ6GEvyWs6Q/O3ZBmwkCSBfmrvdEWP0/8vXfimEUEPynnIKMIvknGoKz76v9D2nWsWz51R3xBg3jULJkiRJkiRJo654tAuQJEmSJEmSpELK6+cfD7wFWEmf0LTSU+YdUTLnxNNHrTBJkiRJkiRJkiRJkiRJB7MFwELgU6NdiCRJkqQ9t2hx3UuBy4ETC3SvB7587z2vvXr79omZxsbGLc0NTWObG5q+CnyMnYOwtgFfA75du3DeDoC59emxwGuBVwDdJBtm9w28GhMjk7u6yidl2que6e4ueyIdy6+cGMecDFxMstH2itwxAajZ0dV+ZKH7MXVs1RAfgd3P0bK1ddhzD8baba39QtMAagrUF2OMG7a3PXjXilU37iowrVdxUVFnKoRt2RjH9W3v6slO2dVxU8fN4OkNW7d3Z7v/UURnd3cN8EHgrgdXtewqfOUF7PxcgSQMq6DcZv6X9W0rSpX8ffK46ecYmHbgizG2AtfnbvulGGOWJCTi9tGuRdKzYow7gL/lbvu1GON394MatgKNo12HdLCLMa4EfpW7Sfu13Ln4/+RuB4wY4/3A/aNdh54VY8wAi3I37SO50LM7cjfpoBJjbAGuzt0kSZIkSZK0BwxOkyRJkiRJkrTfKa+ffyjJRadrgX9cdFp06OHjK1515jkhlQqjVpwkSZIkSZIkSZIkSZKkg90na5Ysvb1lwZxrRrsQSZIkSbu2aHHdLJJwqtcV6G4HvrXiqTk/WLlydntjY+OG5oamkuaGpg8Dnwcm9xnbCfwA+HLtwnkbAObWp8uA04A3ASXAGpLgtF7lMVLT010ysT0zZl1XZ8U9JbH4j4fGCYeQBLJFYCWQzY2fQhK8dVs2tB9V6P5MqkoP5WHYyfiKCopSgZ7sztlcG9t2DHvuwdi4vfB6fe9jEpi246F7nl5106ot29YPZv7iVGpTZ0/PuLzmkkxXd1V5SfH2vo3j0jWV6bLx5Vva1rYVF7G6O8vze/u6erJTH1q9dnWMcVehaQDnFmgrGEg1e2Z9SWXZmKt2dLQe0qe5syfb9U5D0yRJkiRJkiRJkiRJkiTJ4DRJkiRJkiRJ+5ny+vkTgI+TXKD8j6tkQ2VlSfr8d58XSksrRq04SZIkSZIkSZIkSZIkSc8VP61ZsvSBlgVzHh7tQiRJkiT1t2hx3VTgi8CFQFFedxb42aZNh1z64AOnbwY2NzY29jQ3NJ0DXAoc2WdsBK4EPlu7cN6TAHPr00XACcBbgfFAC9DR55jiGDkkmy2qbm8fs72zo/KBEItumhGrOwPhXUA5SchabxDX+Nxt+Ql16SenjCv9+DM3lc5ds7X//RpbUT7kx6RXKhWoKitja3tmp/bNO9qHPfdgbG4rvN7YinJijGzcvuOhe55ZdWPz5sEFpvUqSqVa6enp157p6hrfG5zWG5i2dce6ttWbHu4AasaUlz2R6ep+fp9DAvBZ4H0DrRVCGA9clNfcDfyhb8PsmfUlwHnbM1vn7+hofWXe+G/GGB/d0/snSZIkSZIkSZIkSZIkSQczg9MkSZIkSZIk7TfK6+eXAR8CKkkuEv6H9Dvff2Zq7Lipo1KYJEmSJEmSJEmSJEmSpOeaKuB3NUuWntyyYM720S5GkiRJUmLR4rpK4FPAxSTn7fmub28f84W77nzDCqC1sbGxo7mh6dTmhqavA6fkjV0MfLp24by7AebWpwNwFHA+MBNYDzzdZ3wKmJbNpiZk2tOxo6PqsZgtur82Vi9PkTofqAbWAuty49PAFKD5eYeULzpiavmFIYSFANs7OgvevzHlpYN5OAY0tqJ/cFp3T5ZMVxflJSUjssbubO/oKNjene1pueGhx69duXnruoID9lBRKhT8rNbdk02PrZxSUVVeXbGtff2O1ZsezgA1wFbgJzFyD/Akye+m14UhhEUxxivz5wshlAK/Ivn99vX7GOMqgNkz64uBtwAvBOLK9Y8dT/J86dUMfGVId1SSJEmSJEmSJEmSJEmSDkIGp0mSJEmSJEnaL5TXz08B7wKOAJ7p21dx9vlzi2ccduyoFCZJkiRJkiRJkiRJkiTpuWoW8BPgzaNdiCRJkvRct2hxXQp4N/Al4JACQ+7p7i6+5LZbz78H2NHY2LijuaHpqOaGpq8BZ+WNvR/4l9qF8/7S2zC3Pj0dOAc4gSRg66m8Y6bGbKjOdKQrOzJVj2V7itfUxPHXl1L8JuDlwAaeDVkrIwnq2jJ1fMlVcw5PvyGEcC1Q1DtZ2wDBaRUjFGo2UDhaW8e+C05r6+wq2L6see0tU8ZWDSs0DSCVSmUKtVeWV0/Kxp6n8wLTfgrc/uCqlk6AEMLngR/2OSwAvw4hnAb8J/AIUAmcBnwBOD5vmQzwhVxg2jm5/ggseuDp28YD/5I3/pMxxrYh31lJkiRJkiRJkiRJkiRJOsgYnCZJkiRJkiRpf/Fa4CXkXVxc+uKXHF56/MmvGJ2SJEmSJEmSJEmSJEmSJD3HnVuzZOknWhbM+eZoFyJJkiQ9Vy1aXPca4DLg2ALdT8cYPnfrLW/5SzZb0tnY2LituaFpanND0zeAC9l5b5VngM8Dv6xdOC8LMLc+PQF4PbAA6ABWkARg9ZoQI5M6OyonZzJVj/T0lG4en01fOZaKlwMXA9t49jqIYmAa0FVVXvT7+qPHnJJKhatIArh20tHdXfC+lhWPzFYwZcVFBdszXYXDzPaGjq7C9zGVCoVT4wYpFQrPs7VtfaqypGMq0ApcAdz24KqWjr5jYoz/GUI4i+Rall4B+GDutjsNxx42dzZwQe7nJcD/PvD0beXAw3ljl8QYr9qDOSVJkiRJkiRJkiRJkiTpOcPgNEmSJEmSJEmjrrx+/ouAc0kuQv7HBcZFM2aOr3j1WeeGVCqMWnGSJEmSJEmSJEmSJEmSnuu+VrNk6V0tC+bcPNqFSJIkSc8lixbXzQEuB15eoHsz8G/Llp3+31s2H5JpbGzc3NzQlG5uaPpX4FNAVf5Y4Hu1C+d1AMytT1cApwNnkQRmNQM9fY5Jx8jUrq6ySZnMmJXdXWVPVsSyaybHscfl5u8bspYiCUxLFReFv80/ZuyMkuLUj4BJA9237p5swfaiVGo3j8qeKU4VDk7rzhZed29ozXTsoEBoXCD0FBg+aCFQMJktQjnwc+DW/MC0PG8G/kDyPNhj6bKxVx5ec8whwCHATcBflq24NZvUFD4HzOgzvBu4aDDzS5IkSZIkSZIkSZIkSdJzgcFpkiRJkiRJkkZVef38mcAHgLXw7EWroaKiOH3+u98SSksrRqs2SZIkSZIkSZIkSZIkSSK5FvOqmiVLT2hZMGf1aBcjSZIkHewWLa6bAXwFeDtJKFlfHcD3m1e+4HtPPfWi7cCmCzOnp5obmt4HfBGo6TM2A3wPuLR24bzNAHPr08XAKcBbgDTQAnT2OaYsRmp6ekomZtqrNnZ2Vt5bFIv+fGisriYJwOobshaAqSRBXf932jFjU5VlRV8FjtjdfeyJhQPMUqmwu0P3yEDzZLNxRObflc1t7Y8tXbn6xpatrS8HDs/vD4Fhp7dVVUwsH9tZWr65bWW/vq072v+2uW3Hkt3NEWNsCyGcAXyOJAyvfFfjQ0htmDxu+i1TxtU+DTQBf+4NTEv6w5HAJ/IO+26M8aGB5wzjgXOAM4FZJM/fQHKNzXLgOuCaGOOm3d0fSZIkSZIkSZIkSZIkSTqQGJwmSZIkSZIkadSU18+vBj4GtAE7+val3/n+M1PjxtcUPFCSJEmSJEmSJEmSJEmS9q2pJOFpC1oWzOka7WIkSZKkg9GixXVjgUtIrjPID7GKwK+3bp38lfvve/U6YGtjY2N3c0PTmcBCktCpXlngF8AXahfOewZgbn06AMcCbwWmAeuAjX2OKQam9fQUVWfaq3Z0dqYfIpu6ZUacuCUQzgcq2TlkrRoYB9x30vOqVk8cU/JJ4MThPgYjE5s28Dx7MzZt8472J+5buWbJk+s3rdrN0CGXUVUxsXxMxaSK7ZlNme3tGzsLjYlJqN0eiTF2AJ8PIfwn8GbgDKAOmELyu15bUly2bnx60uaJY6Y9WlxUchPwp76BaX18Fyjr83MLSZhfQSGE95MEBE4s0H1E7nYGcGkI4XMxxv/Y0/slSZIkSZIkSZIkSZIkSfs7g9MkSZIkSZIkjYry+vnlwEUkFzO39O2reON5pxQfOnP2qBQmSZIkSZIkSZIkSZIkSYWdCnwd+OhoFyJJkiQdTBYtrisB/hn4AjC5wJDFHR0Vn7nj7+c8DrQ1NjZmmhuaTm5uaLocOC1v7PVAQ+3Ceff3NsytTx9GEop1DLAFWNFnfABqstlQnclUpToyVY/HbNHD02P1vUWk3kISorwO2JAbPwaYBKx4wYyKG2ZMKvtACOHVg73PRSFFd+yfvZWNkaIw/Pi0nmzhbLKi1EhFsz1ry472J+9buWbJE+s3Ne/UESgULgaR1GDXSJdXl42tnFzZltmcWbPpkXZgCoH0AMMLBqrtSoxxJfCN3I3ZM+tTJKFlL8kNuR24btmKWwuGsoUQzgJek9f86RjjtgJjU8APgH/aw/KqgX8PIcwBPhBjgSeOJEmSJEmSJEmSJEmSJB1gDE6TJEmSJEmStM+V189PARcAM4Fn+vaVnlQ/s/SEF79iFMqSJEmSJEmSJEmSJEmSpN35SM2Spbe1LJjzm9EuRJIkSToYLFpcdzawEHhege4HenqKGm695a23A5nGxsa25oamI5obmi4lCULr6y7g07UL5y3pbZhbn54EvIEkBLmdnQPTACZns2FiZ0dlVaaj6vFsT8nGKdlx15ZTchbwEWBzn2PKSULUNtVOLL3qmEMr3xxC+BwMPgQMoCiVojvbP/+quydLUWpIU+6kp8DcAMUjMHevLTsyT93fvGbJ4+s2rizUHwgFQ8ayxD3e7yZdXl02rnJKentmU/uaTY/sIPkdZIArN7e1HwPML3BYx57Ony8XmPbqPvPeAfx+oMA0gBBCOfCtvOZbYoy/GOCQb7DnoWl9vQ9oBT41hGMlSZIkSZIkSZIkSZIkab9icJokSZIkSZKk0XAGUA881bexaPqh4ype+4ZzQ2oEr8SVJEmSJEmSJEmSJEmSpJH1o5olS5e1LJjz4GgXIkmSJB2oFi2uOwX4OkmoWb5VMfKFv99+zh+7uio6GxsbtzY3NE1sbmj6N+D9QGmfsU8CnwWurF04LwLMrU9XAa8guXYhC6zM/W+vcTEyubOzYlJHpuqJ7u6yx8bGit+Mj+n5wMXAdp4NTCsBpgHt4yqLrn3xUWPmp0K4hiRIbcjKS4rp6O7u197R3U1ZyfC3gyk0d7JuybDn3tqeWbGsueXGR9dueHpX41IhZAq1Z7OxtFB7X5VlE8rGp6em2zq2ZFZveriNJDCtA7gKuPnBVS07QggvGqjE3c2fLxeY9kpgQa7pTuDaXQWm9dEAHN7n5x7gokIDQwgvAz5aoOsGkgDBu4AIvCg37yvzxn0ihHBdjPHmPahLkiRJkiRJkiRJkiRJkvZbBqdJkiRJkiRJ2qfK6+efBJwLPENyMWeuo7w4/db3vCWUllWOVm2SJEmSJEmSJEmSJEmStAfSwO9qliw9qWXBnG2jXYwkSZJ0IFm0uK4OuJTkuoJ824DLHnv0lJ+0tDwv09jYuLm5oam8uaGpgSREalyfsRuALwM/qF04rxNgbn26BHgJcA5QAawBuvocUxkjU7u7Sydl2ses7uoqv6sslv7ukDjuKOCTubErSK51KAJqAEqKw5/nHzPu+cVF4Qpgwkg8DpWlJWxt758rlunqZmzF8Odv7+oq2F5ZOvTgtG3tmaeXrWq58ZGWDSv2ZHwqFdoLtfdkswOGzlWWjS8dl56a3tGxtWP1poe3k/wOOoFrgJseXNXS1mf4+AGm2bQn9cE/AtNeDrwMCMA9wG+Xrbi1cPJcnhDC4cC/5DX/IMa4dIBDLs+t09cPgQ/EGGOftiUhhBuB/wD+ue+SuTlevCf1SZIkSZIkSZIkSZIkSdL+yuA0SZIkSZIkSftMef38w4H3k1x8vNNFpFVv/6fXpMZPmDYqhUmSJEmSJEmSJEmSJEnS4DwfuAI4e5TrkCRJkg4IixbXTQQ+D3wAKM3r7gJ+uHbt4d949JGXtAKbL8ycTnND0wXAl4AZfcbuAL4FXFa7cN42gLn16RRwHPBWYBKwDljf55jSGKnp6SmemGkfs6Wzs3JpKqb+dmicWE4SSlUMrAJ6SIKpaoCyELhp/jHjKspLU98ADh2xBwMYU17Gmq2t/dpbMx1MGVs17PlbMx392opTKcpLBr/VzLb2zDMPrFp748Mt658azHFFqVRbofaebDad39YbmNbesa1jzaZH2ng2MO23wI15gWm9agZYet3uaps9sz4Ap5OEpgXgPuCqPQ1M6+PbQN8guA0kz/N+QginACfkNT8MXJQXmgZAjDGGEC4CXgoc1afr5BDCiTHGuwZZqyRJkiRJkiRJkiRJkiTtNwxOkyRJkiRJkrRPlNfPnwh8DGgF2nfqe9Xrjys+/Mj8iz8lSZIkSZIkSZIkSZIkaX/2xpolS/+lZcGcr412IZIkSdL+atHiujLgo8AlwPgCQ67Zvn3CF++953VrgG2NjY1dzQ1Nrwa+Brywz7ge4CdAY+3Ceat7G+fWp48EzgOOBDYBT/c5pgiY1tOTqu7IjOns6Eg/HLOpO2bEiasD4TxgLNAC9KaMTQKqgHtPOWrMhvHp4k/n1TBiJlRWFGzf2p4Z9tzZbCwYnDYhXUEIYY/nac10rHxgVcuNy9esf3IodZQUpbYUau/OZsf2/ndF6djS8VXT0u2drZ19AtO6gN+RBKZt38US0wdoHzDgLReYtgB4JUlg2jLgymUrbu3a5Z0pIITwGuDMvOZLYoybBzjkTQXaLo0xDhjWFmPsDiEsBH6a13UuYHCaJEmSJEmSJEmSJEmSpAOWwWmSJEmSJEmS9rry+vnlwIeBMpKLiv+h+KgXTCk79aVnjEphkiRJkiRJkiRJkiRJkjQ8X61ZsvTOlgVzFo92IZIkSdL+ZNHiugC8FfgqcFiBIbd0dZU13H7bm5cDbY2NjZnmhqY5zQ1NlwMvzxv7B+CS2oXzlvc2zK1P1wBnAycD24EVfcYHoCabDRM6MlUlHR3pJ7I9xU8eEifcWkzRm0nCrtbxbMjaWKAaeGL2YZU3HFJd+uEQwsuG+RDsUnVVZcH2Ddvbhj33lvZ2erKx/5rpwmvma810rHpw9dolD61e98Rw6igrLi4YINbdk60uLx1TMr5qWlWmc3t+YNrvgSUPrmpp3YMl6gq0tQNr8xtzgWnzgVeTPD8eBH49lMA0gBBCKfCdvOY7gB/v4rC5eT93kzy3d+da4EckQYC9TtmD4yRJkiRJkiRJkiRJkiRpv2VwmiRJkiRJkqS9qrx+fgq4ADgUeKZvX0hXlVae/dY3h6LiktGoTZIkSZIkSZIkSZIkSZKGqQj4dc2SpS9qWTCnebSLkSRJkvYHixbXLQAuB15UoPuRbDb1mVv+7203AR2NjY3bmxuaDm1uaPoq8DaSUKtetwEX1y6cd0tvw9z69FjgtcArSYK2ngb6poRNjFkmdnSmJ3Rk0o/29JRunZwde2UFpWcAHwO2AE/lxlYCU4B1M6eUXX3U9Iq3hxC+mFfDXjFt3JiC7Wu3bR/23APNMdCavbZnOlY/uHrdkgdXr3182EUA6bLSdYXaeyJTK0rHlrZsenQ7SWBaD3AdsPjBVS3b9mTuEEIVMKNA1wMxxn88H3KBafNInjMBeBj472Urbu0c1J3p71PA8/r8HIGL+q5dwJy8nx+LMW7d3UIxxq0hhMeBo/o0H7/HlUqSJEmSJEmSJEmSJEnSfsjgNEmSJEmSJEl72yuAep69sPgf0u9835mpqjET931JkiRJkiRJkiRJkiRJkjRipgBX1yxZOr9lwZzhbr4vSZIkHbAWLa6bBVwGvK5A91rgi/fcfcY1bW3VnY2NjVubG5rGNzc0XQZ8GCjvM/YR4JLahfOu7W2YW58uA14KvBEoAVaRBG71Ghsjk7s6yydlMmOe6u4ufaIqVlxZHavmAhcDO4AVubGlJIFdO6rHFF9z4pFVr0qF8Ltc+z4xffy4gu2rNu82R2u3mjcVnmP6hLEF27d3dK55aPXaJQ+sWvvYsBfvo6SoqLMoFTb1ZGN13/aebE9Fy+ana8tKiluB/wFu2NPAtD6OB1IF2u+FfwSmnUryXAzAo8AvRiAwjRDCDOAzec0/jjHeuYtjyoB0XvOTg1g2PzhtTAihNMboZ1BJkiRJkiRJkiRJkiRJBySD0yRJkiRJkiTtNeX1818AnA+sBGLfvoojxpGAAAAgAElEQVQzzz2puPawY0alMEmSJEmSJEmSJEmSJEkaWacA3wI+NNqFSJIkSfvaosV1NcAXgfcCRXndbcA3n3zyhB+saj4m09jYuKm5oam0uaHpE8Bngb6hWi1AI/Dj2oXzugHm1qeLgBOB84DxuTEdfY6piJGa7u7SiZn2qpauroq7S2PJHw6N4w8DPk4SrvYMkM3VNg3Ilpem/jRv1tgXFhWF/wYKJ4rtReMqy6lOV7CprX2n9g3bd7B1R4ZxleUDHLl7T67fWLD98Ek75ZfR1tG55qHV625ctqrl0SEvthvlJWXNbR2Z6vz2DdvbWqZPGNf44KqWAZPilh8963TgtbMeXv7JAt3zBzisafbM+nrg9STBao8DP1+24taOAcYPxTfZOQRtM3DJbo6ZUKBtMGFxrQXaxgPrBjGHJEmSJEmSJEmSJEmSJO03DE6TJEmSJEmStFeU18+fAnwY2AB09e0rmX38IaUnzX3VqBQmSZIkSZIkSZIkSZIkSXvHB2uWLL29ZcGcX4x2IZIkSdK+sGhxXRr4JHAxUJXX3QP8ZOPG2q899OCCzcDWCzOnZ5sbms4Hvgoc3mdsK3A58M3ahfPaAObWpwNwFPBW4DBgPfB0n2NKYmRaNltU3d4+prWzo3JZKhYtnhGrYyC8FygB1gDdQCAJTCtJBW6Yf+y4SWUlqe8Bh4zk4zFYz5s6ib8/ubJf+8Mt63jxEYcOac5MVzdPbdzcr33KmDTjKysAaOvobFm+Zt2N9ze3PDKkRfZAWUm6eMKY6WO2dzy+sq1jzQvz+7e2ZyZv2dFeMDRt+dGzFpAE6J2W+/kPsx5efnPesNcWOvbIacedDMwGngSuGOHANEIIpwPn5DV/Lsa4YQjTxWGODUNYU5IkSZIkSZIkSZIkSZL2CwanSZIkSZIkSRpx5fXzK0hC0yKwvW9fGF9dXnHmm88NqaKiUSlOkiRJkiRJkiRJkiRJkvaeH9YsWXpfy4I59492IZIkSdLesmhxXRHwbuBLJIFk+f7U3l71+bvufOMzwPbGxsbO5oaml5KEo53YZ1wX8EPgy7UL563rbZxbn64FzgXmAFuBp/ockwKmZbOpCZn2qmxHR/rRmC26pzZOfCpFOA8YD6wFMrnxk4E0cMeps8a2jako+hwwa7iPwUg45pCpBYPT7n1m9ZCD05Y1r6G7J9uv/djpNezo7Fy3fM36G+9buWb5kCbfA6XFlcXVY2vHdHa1d7VserS1rLhnE5Al+b31dWYIIR1jbOttWH70rNOALwIvzRvbCLys94cQwuHAKflrlxSXrS4vrXwY+MmyFbdm8vuHK4RQAnwvr3kpyXN4d/qn2cHYQSxfaGyhOSVJkiRJkiRJkiRJkiTpgGBwmiRJkiRJkqQRVV4/PwW8A5gOPLNTZwhUveOf3piqrBw/GrVJkiRJkiRJkiRJkiRJ0l5WAfyuZsnSE1sWzNky2sVIkiRJI23R4rrXAJcBxxbovrO7u6ThtlvPuw/Y0djY2N7c0HRMc0PTZcBr88ZeDXymduG8x3sb5tanJwBnAvOBDmAFEHPdAZiSzYaJHR3p8o5M1ePZnuKV0+KERSUUnQO8BlgPPJ0bPx6YADx8/BHpR6eOL/0Y8JLhPwIj56iayaTLSmnr6Nyp/fF1G1mzZRvTxg8mVytxy+NPF2xPhfDX39xx/+1DKnQP5AemkQTqxZKiov8JUB3hjLxDxpCE731/+dGzXkISmPYyCluw/OhZp816ePnNuZ8vInk+7KSnp+vry1bc+u8jc48K+ig7h+5F4KIYY8/uDowxdoQQ2khC/HrVDWLt/LHbY4ydBUdKkiRJkiRJkiRJkiRJ0gEgxBh3P0qSJEmSJEmS9lB5/fxXAm8HnuLZC5QBqDzn7aeWHn/Sy0elMEmSJEmSJEmSJEmSJEnad/4InNWyYI4XcUqSJOmgsGhx3fHA5cDpBbqfjDF87rZb3/LXnp6SzsbGxu3NDU2HAF8CLgCK+oy9Cfh07cJ5d/Q2zK1PV+TmPYskEGsN0DeMqjpGJnV0VE7qyFQ93NNTuqU6W3VlFeWvAo4DtgKbcmPTwGRgTV1N+S1HTit/dwjh7BF4CPaK65c9wqLlj/drnzVtCu+dd9Kg5rpv5Rp+cds9/dpLi4pWHDl10s8GM9fara1zNrbtOKvAXE8fOXXS/2fvzuPrquv8j7++92Zfu6RtCimFtkBDQQqCQ6OllEV0EEVRRHGZUWfUcV/AyLjEderyG2fGGWcfZ9NxdxTHBWwLBFnKVpaSlq2lTdt0z9I0673f3x+nxSw3bZIuKfB6Ph75I9/1c8+9Nz25zTnvfz/wfX5eUXpqxUkVff3d/bvaN+4jCUwLwC3AzWs2t+wOIVy6//tB8mHX7fNOfbgynV46ipJW1q5tujgVUidF4jqgaEh/OzArxtg++kc5eiGEmcA6ksC3A/4rxvi2MazxO6BuQFM/UBVjbDvEvEpgJ5A3oPmOGOPi0e4tSZIkSZIkSZIkSZIkScebvEMPkSRJkiRJkqTRKapbUgtcB2xiSGhawYsvmJ1/9otzXSAtSZIkSZIkSZIkSZIkSc83VwI3Al+a6EIkSZKkw7F8xdxZJOe1byEJxBpoF/DFRx6+9LutrTN7GxoaWpvrG8ub6xu/CHwEKBkw9lGgvmbZ4v870LCorjQPuAB4I0ngWQvQO2BOWYxM7+srnNbdVf5Mf3/hUyWx6IdVsfxc4HqgC9hAcv1CIVANtE+vzP/hOXNKrwwh/JTj/N4qLzv1ZBqfWE9vf2ZQe9PW7ax6ehMvmTNrVOu0d3Xz0wcezdk3ubTkjsMudIi8dGG6qnJ2RV9/d3/L7sfbSY79JGA58Js1m1t2HRgbY/xtCOE+4LyBa/TB1GXbty39i5knjGbLpd+ce9Y78/MKP93b3z00NA3gW0crNG2/rzM4NK0duGGMa9zF4OC0POAq4FChdq9l+Ov4rjHuLUmSJEmSJEmSJEmSJEnHlRBjPPQoSZIkSZIkSTqEorol04DPkVx43DGwLzVtRmn5ez76nlBUVDYhxUmSJEmSJEmSJEmSJEnSsZcFXtGydOEtE12IJEmSNFbLV8ytAD4JfBgYGlTVDfz1pk0L/nbD+nM7Gxoa9jTXN+YB7wY+C0wbMLYZ+AzwHzXLFmcBFtWVBuBM4M3ATGA7sG/AnKIYmZHJ5Fd1d5Xt6O0t2ZoX8246IU6uBl5FEpS2leScO2//Gv0lhalfvrS24vx0KnyYJIjtOeG3jz3Brx99fFh7OhV4ywXnclZN9UHnt3d188+3r2JrW8ewvoK89JPzpld9Z6w1bWvrWLirc99rhq+X98zL5i/6WX9/T//O9mf2kQSmpYCVwK/XbG7ZmWu9EMLLgMZcfe+YPIWPTZtGCENz+X6vN0Y+sGVLZ+PejlzP6zbgtKMVnBZCWAzcPqT5ozHGb4xxnZcCQ0Ps1gFnxhj7R5iTRxI6ePqQrgtijPeMZX9JkiRJkiRJkiRJkiRJOp4YnCZJkiRJkiTpsBXVLSkiuSB6OskFp7+XSoXyD37yrelp00+ZiNokSZIkSZIkSZIkSZIkaQLtAs5tWbpw40QXIkmSJI3G8hVz84H3kISdVQ3pzgL/3do640uPPPzynUBbQ0NDprm+8Wrgy8BpA8a2AsuAv6lZtrjrQOOiutKTgTcCZwB79o87IA+Ymcmkp3R3lXX29JQ2h5i6rSZO7Q6E1wPFJIFpfSRhXdVAOi/FLReeWXliQV7qBpLrGp5T+jMZ/mb5nWxpHZ77FYAL5p7EJbXzmFRSPKivL5PhgWc288tH1sXOnt5hqWMBemZXTf6HkoKC1qF9hzJScFpxQVHzKVWV/87+Yw/cCvxqzeaWHSOt1TS/9jyg4fPbWq74XmvuUv6gpISPVk3jrOLBjzHGyF379vH/dmynqadnpC2ujjH+ZBQPa8xCCGngAeBFA5rXAAtHCjs7xHqrgbOHNP8j8N445CZAIUmS+3uSQMKB7o8xnjfWvSVJkiRJkiRJkiRJkiTpeGJwmiRJkiRJkqTDUlS3JADvAhYBw27uU/LmdywtWHD2hce8MEmSJEmSJEmSJEmSJEk6PtwLvKxl6cLeiS5EkiRJOpjlK+ZeDfwFcGqO7lt6eor/fNU9r38K6GxoaOhprm+sA75Ocj3BAT3A3wFfqlm2ePeBxkV1pVXAVcDLgH3A9gFzUkB1Npua3N1dGnq6y9bHbPrRmjhlTYrUtSQBbtuAAwFsM0hC1H63+IyKbGlRuh6Yd/hHYOLs6Ojkm8t/x77evpz9IcDMygqqykpJpwLt3T1s2t1Kb39mpCXj9PKyH1SVl64dTz0jBacV5qW3zp1e9WvgNpLAtO3DZyea5teeCzQAVwL0ZLO8bdNGHunuHnHfmvx8TisspDSVoi2Toam7hx2Zg+aT/WWM8WOje1RjF0L4IPDXQ5ovjjGuHOd6lwO/ztF1C0nQ4H1ABF4MfBJ4+ZBxEbg0xrhiPPtLkiRJkiRJkiRJkiRJ0vHC4DRJkiRJkiRJh6WobsllwFuB9SQXYD6rsG7JvKI/fO11IYQJqU2SJEmSJEmSJEmSJEmSjhN/1bJ04UcmughJkiQpl+Ur5i4iCUCry9H9UCaTrr/zd29eBXQ3NDTsa65vPI0k5Om1A8ZF4DvAp2qWLX7mQOOiutIy4HLgD4EM0AJkB8ybns2GqT09pSU93aVPZjP5LTNi5f8Vkv9aYC6wG2jfP3YyMAl49Lx5Zc9UVeR/DHjJ4R+B40Pz7jb+6fZ7RgxPG4M4pbTk59WV5avHu8D29s5zdu7d++qh7Xmp1LrTqqctWbO5ZdtIc5vm1y4kCUwbFrzWmsnwjk0bWdvTM97SBvpX4E/iUbp5TghhOvA4UDmg+fsxxmsPc91vAe8d5/RvxBg/ejj7S5IkSZIkSZIkSZIkSdLxwOA0SZIkSZIkSeNWVLdkPlAPbAF6B/alT5xVUfauD74nFBQUT0hxkiRJkiRJkiRJkiRJknR8eU3L0oU/n+giJEmSpAOWr5g7lyQA7fU5ujfFyKdW3XP1//X2lvQ2NDR0NNc3TicJxPoTIG/A2FuAG2qWLX42qGtRXWk+8LL9axcBW4H+AXMmxci03p7iad09ZY9n+gt3T8qWfL+CkouB80jC0nbtH1sGVAEb559YfN/s6YV/GkK44ggcguPOzr2d/OedD7Cltf3Qg3MIIeybXl72k6llJU+NZ34qpMP0SXMqn2x5ev7GXVsuzzHkthjjRbnmNs2vfRHJ6+MqIIy0x75slk+3bOVXHR3jKZE0xAzUxxi/Oq4FRimE8G3gjwY0dQLzY4zNh7luGvg28NYxTv0X4N0xxuwhR0qSJEmSJEmSJEmSJEnScc7gNEmSJEmSJEnjUlS3pAr4HNANDL5aNT8/Vf6hT/5xevLUmomoTZIkSZIkSZIkSZIkSZKOQ3uAhS1LF26c6EIkSZL0wrZ8xdypwGeA9wL5Q7rbgL9oalr87zt3nNzT0NDQ2lzfWAJ8DLgeKB8w9kHgEzXLFt9yoGFRXWkKOBt4M0nY2TaS6w4OKI2R6X19hVU93eWb+/oKtxXFgp9Mj5ULgEuAnv1zIkngWjWw+4QpBSvOml1ydQjhbUDqSB2L41Emm+XOJ5/h1nVP09bVfegJQIC+ksKCB2ZWVtxakJce3aQBUiEdpk+eOymT6cvsaFu/d3v73sU793ZelGPosOC0pvm1Z5IEpr2OgwSmDVto716+uXMHj/X0jK5G4KKyMj5SNY25hYUX1q5tahztXmMVQrgAuJPBj+eTMcZlR2j9AHyA5LhNPsTw3STv129FbxQkSZIkSZIkSZIkSZIk6XnC4DRJkiRJkiRJY1ZUt6QIqAemA9uH9pe+/d2X5592xgXHvDBJkiRJkiRJkiRJkiRJOr7dBVzYsnRh/0QXIkmSpKMnhJAHXAa8EjgXmAdUAmmgA3gGeAS4GfhFjLHtWNS1fMXcIuCDwI376xmoF/j7lq3zvvHEE4s6gD3v6r4kBbwD+Bwwc8DYDcCfA/9Ts2xxBFhUVxqAucC1JI93N9A+YE5BjMzMZPKmdneV7+rtLdmSjulfnxinVAKv2T+mBciQhLlVA73lxelfLTq9fHEqFd4HFA99TDs7Onlo01bWtmxnd2cXnT29FOSlKS8qZPbUSSw4oZramdNJpUad5zUq29o7+MubG8lkf3/flktr5/GKs04/Ynvs6+1tv2XNk+se3Lg59PT3V/dn4+QYYxEQAvSmU6m2/HR6W0lh/tNTSkrW5Y8jMC2EVJgxed6kbLY/u7316Q6S455PEhr2izWbW7aONLdpfu0C4LPA6xlDYNpQD3V1cVvnXh7q6mJ9by9tmQy9MVKUSlGVTjO3sJDzi0u4pKyMmoKCA9NW1K5tumS8ex5MCCEF3Evy3j3gceCsGGPvEd5rCnAN8CqgFphBciy3AU3ATcAPYoy7j+S+kiRJkiRJkiRJkiRJkjTRDE6TJEmSJEmSNCZFdUsC8E7gpSQXaw9SuPTy2uJL//CaY16YJEmSJEmSJEmSJEmSJD03fLVl6cJPTHQRkiRJOvJCCGngz4AbgJpRTtsL/AvwuRhj69Goa/mKuQG4DvgScNKQ7gj8oKNjyudXP3hFC9De0NDQ31zfeOXKp+7+m7f96IaTj0ZNgdB2ybxF/w2UkASm9QIpkoC2kJ8Xbl6yoHJOXjpcD0wZOr+7r5/fPLqO3z35DNlD3DtlZmU5rzv3TE6ZNmyZcfvHW+/mie27nv1+UkkxN7xiCQV56cNeu7e/v+OpHbsb713f/EB/Nps57AVzCCEVZkyaW5mNmbi99el2ksC0AuBuksC0zSPNbZpfWwt8hiTwK3U06hulC2vXNjVO4P6SJEmSJEmSJEmSJEmSpHHKm+gCJEmSJEmSJD3nXAxcCKwf2pE+ee6UoiWXvebYlyRJkiRJkiRJkiRJkiRJzxnXV69cfWvL0oW/muhCJEmSdOSEEE4BfgycM8apZcCHgTeFEK6LMS4/knUtXzF3KfA14MU5um/r6yu88e67rmkC9jU0NPQ01zee11zf+DXgoqL8wiNZyiCpEIqAfcBOIAAzgCLgtiVnVhQWF6S/Apyca25nTy//fPsqmve0jWqvrW0d/P2td/OmPzibc0468bBrf2jT1kGhaQCvXlh72KFpvf2ZvU/v2N1474ZN9/dljn5gWsueJ9pIjvskYBVw05rNLc0jzW2aX3s6SWDatUxsYNoBnwUunegiJEmSJEmSJEmSJEmSJEljZ3CaJEmSJEmSpFErqltyOvBWoBmIgzuL8krf+PZrQv5RvDJakiRJkiRJkiRJkiRJkp77AvCf1StXL2xZunDzRBcjSZKkwxdCOAe4BZh6GMvMAH4dQnhnjPE/D7em5SvmngF8FbgiR/dj2Wzqxt/dcV0j0N3Q0LCvub5xTnN945eBa0jOWYkxZjlKAVkRsiTBaVOBCuDBPzitfNvksrzrOUj4XCabHVNo2gHZGPnuPaspys+ndub0cdfd25/hpoceG9R22owqXlQz83DW3Lt+5+47Vq1vvr8vk+kf90IHFaiePG9SNmaHBqbdB/x8zeaWTSPNbJpfeypJYNqbgMNLhzuyLmmaX/sHtWub7pnoQiRJkiRJkiRJkiRJkiRJY2NwmiRJkiRJkqRRKapbUgV8ANgN9A7tL3vLn7wyVVE545gXJkmSJEmSJEmSJEmSJEnPPVXAd6tXrr64ZenCzEQXI0mSpPELIcwFfsPIoWkReAR4HOgDTgBeDJTlGJsH/FsIYU+M8abx1LN8xdxq4HPAOxkecrUV+Ox99776J11dlX0NDQ3tzfWNU5rrG78E/BlQMGDsL/7rwZ/9GPj2eOo4lJCEs50CPL3gpJLlNVML/iyEcNmh5v32sSeHhaalQmDJ6XM47+QTmVJaQldvH+tadvCbNY/Tuq/72XExwg/ufZiPX34hpYUFQ5celd8+9sSgNdOpwFXnLBjXWn2ZTOf6HbvvWLWh+b7e/mMWmDadJDDtfpLAtI0jzWyaXzsP+DRwHcdXYNpAnwKunOgiJEmSJEmSJEmSJEmSJEljE2KME12DJEmSJEmSpONcUd2SQqAeqAa2Deu//Mqziy689KpjXpgkSZIkSZIkSZIkSZIkPbd9sWXpwk9PdBGSJEkanxBCAXAnSRDaUBH4J+DLMcaNQ+YVk4RRfYkkyGqoVmBhjPGZ0dayfMXcUuDj+7+GhrLtBb721JPn/fOWLbVdDQ0Nrc31jUXAh0iuFZg0YOwq4PqaZYtvDyFcBKwculdpWerxEOh69vFAOpWiGFKF/f3prkwmdPX39T9TmM6vLEwXnBAhm43ZrmRsSKdCKA4htL/m7HM+XVtT/KYQwpuTZQ6us6eXL9y0nP5s9tm2dCrwzsUv4bQZVcPG7+vp5e9W3sW29r2D2pfOn8sVL5p/qO2G2dHRydd/czuZAftfdPocXnV27ZjW6ctkOtfv3PO7e9dvuq+nP9M35kJGafqkuZUA21ufaid5nRUBDwI/W7O5ZcTXVtP82jkkgWlvIQnzO94trF3b9NBEFyFJkiRJkiRJkiRJkiRJGr3nwh+nSZIkSZIkSZpARXVLAskF2bOBjUP7804/Y3rhSy+64pgXJkmSJEmSJEmSJEmSJEnPfTdWr1x9a8vShcsnuhBJkiSNy8fIHZrWB1wbY/xJrkkxxi7gX0IIvwR+DZw1ZMgk4O+AVx2qgOUr5qaBdwCfA2YO6e4H/nnXrpqvPbZmaSvQ9q7uS2iub3w78AVg1oCxTwA31ixb/KND7Xnyyfm/Ki9PtwL5MXJCJpM3pbu7vK23p7g5FdO/rYlTC4DXAjuAxv11FOyvr3NyWd7N559adnEqhB8DhYfa74B7nt44KDQN4JLaeTlD0wBKCgt466Jz+cubG8nGOGidly84lfx0erRbA/CzB9cMCk2rKC7ksjNOHfX8vkxm34ade+68d33zqu7+/mMQmPZ0O8TpwGR+H5i2YaR5TfNrTwE+BbyN59Y9af4cuGaii5AkSZIkSZIkSZIkSZIkjd5z6Y/UJEmSJEmSJE2Mi/Z/bRjaEUrLCkpe9+Y3hHRe/jGuSZIkSZIkSZIkSZIkSZKeD1LAd6pXrj67ZenCbRNdjCRJkkYvhDANuHGE7veMFJo2UIxxSwjhcmA1MH1I9xUhhMtijLeMNH/5irlXAF8BFuTo/t99+8o/c/99VzUDexsaGvqa6xsvA74KLBwwbjtJ6No/1Sxb3H+gcVFd6eRZJ+VfvmljznyvFHBiNpOa0t1d1t/TU7o2ZtP3zYpTNwXCm4AKoAXoAdJADRAL88MvFp9ReUZeOvwnUHmwY5PLw80tg74vyEuz5LQ5B51TXVnO2bNm8uDGLc+27evt48ntu6idOfSQj+zRzS2sbdkxqO3Ks2spzD/0rVv6M5muDbta71y1ftOq7r7+3lFvOkbTJ82tDCGEbXueahsQmPYQ8L9rNresH2le0/za2SSBaW8HnovXh1zdNL92fu3aprUTXYgkSZIkSZIkSZIkSZIkaXQMTpMkSZIkSZI0oqK6JaeRXPjaDGSH9pe+7U+vTJWVVx3zwiRJkiRJkiRJkiRJkiTp+WMGSXjay1uWLhz2d1qSJEk6bn0AKMvR/ssY47+NdpEY49YQwvuBH+To/iQwLDht+Yq55wBfBy7OMeeu/v78+rvuvPYRoKuhoaG7ub7x7Ob6xq8Blw0Y17l/ja/XLFu890DjorrSEuAS4MrCgnBCrppDSM3p6irr7+kueyqbyVt/QpzcmEf6GuAKYAfwDBCAmUB+CKy86MzKysL81F+RhKiNWV9/hq1t7YPaTq+eNqrgsqHBaQAbd7WOOjitrz/Dz1c/NqhtzrQpnHPSiQed15/JdD2zq/WuVeub7+nq6ztWgWnTgNnAI8BPgfVrNrfEXPOa5tfOAv4ceAfPzcC0A1Ik75W3T3QhkiRJkiRJkiRJkiRJkqTRMThNkiRJkiRJUk5FdUumklzIvRsYdoFu8ZWvPz+vZvaZx7wwSZIkSZIkSZIkSZIkSXr+uQS4EfjiRBciSZKkQwsh5AHvHqG7fqzrxRh/GEJ4ADh3SNfSEMIZMcbHAJavmHsS8CXgOpJgsoGejDHceEfjW34L9DY0NHQ21zfOaq5v/CLwFpJwKYB+4J+Bz9UsW7ztwORFdaV5wAXAG4FSoCWTpSBXvXs7Jm0vKChvrsqWf7+Ewj8EPgq0Ahv2D6kiCZW7t25+eXtFSd4ngAVjPS4DtbR3kMkOzv86acqkUc3NNW5za9uo916x9il2d3Y9+30qBF57zsgPpz+T7X5m95677l3ffM++3r6eUW80RtMnzamEwI629e0xZg8Epq0BfgI8fZDAtBqS3z/eCbmf4+egNzfNr22oXdu0fqILkSRJkiRJkiRJkiRJkiQdmsFpkiRJkiRJkoYpqltSCLwPyAd2De3Pm3/mjILz6y4/5oVJkiRJkiRJkiRJkiRJ0vNXQ/XK1be3LF14+0QXIkmSpEO6DJieo31ljPGRca75TeDbOdqvW75i7leBTwIfAoqG9O8APv/Q6pd/r719Rm9DQ0N7c31jZXN941eADw4Z/2Pgxpplix8/0LCorjQAZwJvBmYC28lxHcFAfXv5/rxJVbOA64Eu4EBYVSUwGXji7JNLm6on538whLBkNA/+UDp7eoe1TS0rGdXciuIi8tNp+jKZg66Xy669+1i57qlBbXXzZjNzUsWwsf3ZbM/GXa13rVq/6e6jHZgWQipsb326LcZsFUlg2mMkgWlPHSQw7USS19G7gMKjVd8EyQNuAN470YVIkiRJkiRJkiRJkiRJkg7N4DRJkiRJkiRJgxTVLQnAm4BTgGeG9oeSkvyS1177+pBOp495cZIkSZIkSZIkSZIkSZL0/JUGvlu9cvXClqULd050MZIkSTqoq0Zo/+5hrPkT4B8YEmhVUZF6J/CnQNWQ8V+ELikAACAASURBVF3ANzZtWvB3G9afu6+hoaG1ub6xoLm+8cPAp4CpA8beAdxQs2zxXQMXWFRXejLwRqAW2ANsGNBdlEpRnavQmuLp7wDagI1AFighCZLbNmdG0Y9PPaHobSGEL476kY9CV1//sLaivNHfNqU4P29QcFpXb9+o5v189WP0Z7LPfl9WWMDlC04bNCaTzfZs3N1696r1zXd39vR2j7qoMZpWeUpFKpVO7Whd35aNmakkgWlrSQLxnjxIYNpMksC0P+X5F5g20B83za/9Qu3api0TXYgkSZIkSZIkSZIkSZIk6eAMTpMkSZIkSZI01IXAxQy+4PlZpW9+5ytSZeVDL7iWJEmSJEmSJEmSJEmSJB2+E4H/rF65+oqWpQtzhh5IkiTpuHDZCO2/Gu+CMcb2EMLvSP6e/1nt7dkZO3f0UzXt2VuEZIF/37On+i8efeSyXUD7u7ovyTbXN14LfAmYM2B6E1Bfs2zxzweuuaiudBpJ+NtLgX0Mvn4gL0ZOyGbTU3p6CtPQO6zWbMxuB3YBBcBMoKOqIu9HL55b9soQwo+B/HEehjEZywnzeE6um7ZuZ82WbYParnjRfIoLkoeXyWZ7N+1uu3vV+k137T2KgWlVlSdXpFN5AwPTTiYJTPsJ8PhBAtOqgXrg3UDR0arvOFIIfBz46EQXIkmSJEmSJEmSJEmSJEk6OIPTJEmSJEmSJD2rqG7JKcDbgc0kF1MPUnjxK87IO2Xeuce8MEmSJEmSJEmSJEmSJEl64XglcD3w1YkuRJIkScOFEE4ATsnR9VSMcfNhLn8rQ4LTAB55pJulF5cB/Kq7q+xT99772vVAZ0NDQ29zfeMS4GvA+QOmbAE+C3y7ZtnizIHGRXWlZcDlwB8CGWAjv792IAXMzGZTU7q7SjM9PWWPd+1r7QUuHaHWWUB/cUHq5y87o+KcdCp8Fygf9yM/hOL84bdI6e7rH/X8oWMPhJ+NpD+T4WcPPjaobfbUSZx3cg2ZbLa3eU/bqlXrm+/s6O7pGnURY1RVMbs8nc5P72x7pj2T7ZsMzAaeAP4WWHeQwLQZwCeA9wDFR6u+49S7m+bXfrl2bdPOiS5EkiRJkiRJkiRJkiRJkjQyg9MkSZIkSZIkAVBUt6QceB/QAfQM7U/XzK4suvDSK495YZIkSZIkSZIkSZIkSZL0wvOl6pWrG1uWLrxroguRJEnSMOeM0H7/4Sy6fMXceddfP+3yr31tx7C+hx/u2rb4wklvvevON90HdDU0NHQ31zee0Vzf+BXgVQOGtgNfAf6qZtnifQcaF9WVFgAvA94AFABbgYFJYjNiNkzp7ikt7ukuezKbydtcHSfdElLxo7vYNayeVEjNSKf43yVnVk4vyEt9C6g+nMc+GqWFBcPadnfuyzFyuPaubvoymUFtJQXD1xvo1nVPs3Nv57PfhwCvXnhG/6bdbfesWr/pzvbuntFtPg45AtNOAp4EvgWsPUhg2jTgBuDPgJKjVd9xrgT4CPDnE12IJEmSJEmSJEmSJEmSJGlkBqdJkiRJkiRJoqhuSQr4I2AS0DxsQDodSt749qtDfn7RMS5NkiRJkiRJkiRJkiRJkl6I8oDvVa9cvbBl6cI9E12MJEmSBjlrhPbHxrPY8hVzpwKfAd579sKi/FxjfvnLfQ+fe+6b7mxoaOhsrm+c2Vzf+Hngj4H0/iG9wN8DX6xZtnjngXmL6kpTwELgzcBUYBvQPWDpyTEyrbenZFp3d9naTKZgz+Rs6Q/KKb4M+FgqpMpy1XPqCfmrFs6e/FngtPE85vGorignnQpksr/PDNu0u21Uc5v3DB934uSKEce37utiedNTg9pOnV7Vcu+G5v9q7zp6gWlTK04qz0sXpHe1bWzvz/ZOIglMe4rkuW06SGBaFXA98D6g9GjV9xzy/qb5tV+rXdvUOtGFSJIkSZIkSZIkSZIkSZJyMzhNkiRJkiRJEsBlwPnA+lydJW98+0XpKVNnHduSJEmSJEmSJEmSJEmSJOkF7STg28BVE12IJEmSBpkzQvuTY1lk+Yq5RcCHgE8ClQDTpuWRlwf9/YPHZjKZk97VfUnYH5j2MaBkf1cEvgd8qmbZ4qcPjF9UVxqAecC1wFxgF/DMgCVLY2RGX1/htO7u8o39fYVPlcTCH1bFinOBjwNdwIZszM7OVXtvtvdrv35kHet37aF1XxedPb30ZTKUFBRQUpBPaWEBNZMrmTNtCnOqplBSWDCWQ5NTfl6amZUVg0LQ1rVsp7c/Q0Fe+iAz4aFNW4e1zZ46ecTxP1v9GH2ZzLPfp0Loysb4n+1dPV3jKP2QRghMWw/8I/DYQQLTppI8X+8HcobcvUBVkByTL050IZIkSZIkSZIkSZIkSZKk3AxOkyRJkiRJkl7giuqWnAa8CdhEctH0IAXnLZqdf8aLFh/zwiRJkiRJkiRJkiRJkiRJr6leufrDLUsX/tVEFyJJkqRnnTxC++bRTF6+Ym4ArgO+RBKQ9ax0OvQUFaV69+7Nlg9qD6k5wFPA9IFLAZ+oWbb4/oFjF9WVVgNXAy8BOoANA7oLY6Q6k8mf2t1VtrO3t+SBvJj3fyfFydOAD5JcU7ARyAJleal0da7H8IN7H8752Dq6e+jo7gHg6R27uf3x9YQAZ51YzcXz51EzpXLkAzMKZ51YPSg4rac/Q+Pj67nkjHkjztm5t5PVm7YMaispyGfetKk5xz+xbSePNLcMaqssKVpekJd3xEPTppTPKsvPK8zb1b6poz/TU0HyengG+CeSwLRsrnlN82unkATofQAozzVGfKhpfu1f1q5t2jfRhUiSJEmSJEmSJEmSJEmShjM4TZIkSZIkSXoBK6pbMgl4H7AH6Bvan5pSVVz8ytdcHUIIx7w4SZIkSZIkSZIkSZIkSRLAV6pXrr6jZenC+ya6EEmSJAGDw8sG2naoictXzL0Y+Bpw7pCuCHy3vb3qC/v2bfju0P5MzOZ39HROLy8sBXiIJDDtNwPHLKorrQT+ELgM6CUJTIv7u/OAmZlMekp3V9m+3t7SNWRTd8yKUzsD4TqgGNhKcl1BETADaI2h+1bg8kM9roOJER5ubuHh5hbOOGE615z3IsqKCse11kvmzOLmx54gk/19ntgtjz3BKdOmMGfalGHju/v6+K87HyCTjYPazz9lFvl56WHj+/oz/f+zanUfyfEAIC+V2lpdUf7AuAoewZTymrL8vKIDgWnlwCySwLR/AdYcJDBtMvBRkpC7iiNZ0/NQFfAnwF9PdCGSJEmSJEmSJEmSJEmSpOEMTpMkSZIkSZJeoIrqlqSBd5Fc0Lsl15jSN7/jNaGouPyYFiZJkiRJkiRJkiRJkiRJGqgA+H71ytXntixd2DbRxUiSJImpI7S3jjRh+Yq5C4CvkgSbDbWip6f4xlX3vH4dsC+bXbU71xo7O/dsLi8s/STwnZpli58N1lpUV1oELAFeB6SBzUBmf3cAqrPZ1NTu7tLQ0132ZMymH6uJUx5OkbqWJFxqO7CD5B4ks4C+sqL0T+vml9c9tSPz2TUtm0Y8EGP12JbtfOOWO3jLonM4pWp40NmhlBcVsuS0U1ix9qln2/qzWf7xtnu46PQ5vHj2iUwpLaarr5/Ht+3g5kefYFfnvkFrlBYWcNHpcwa1ZWPMbG1tv/+796zubu/quXBg3/SKsl+GEAYnr43TgcC03R3NHX393QcC0zYB/wY8epDAtEqSwLQPAZVHopYXiI81za/9Vu3apr6JLkSSJEmSJEmSJEmSJEmSNJjBaZIkSZIkSdIL16uAs4D1uTqLX/2G89MzTzz92JYkSZIkSZIkSZIkSZIkScphDvAvwBsmuhBJkiRRMUJ7x9CG5SvmVgNfAP6YJNRsoEey2dQnf3fHdb8DehoaGrqa6xtP/VXNT89Y1fzwsMWv+Z8PvnZrx457D3y/qK40DZwHXAtMAlqAngFTpmWzYWpvT0lZd0/Zk9n+/O0zYuVNheRfBVwE7AKeAVLAiUAqLx1uXrKgYnZ+XupfgaoQQs4HmgqBqrISKkuKKcrPIy+VYl9vH509vbS0ddCfzZn/BUBbVzf/cOvd/NFLz6N25vQRx43k5QtOY23LDra0tj/blslmWd70JMubnjzo3AC84byzKC8qBJLAtJa2jgfvXd/cuLm1LW5v3/v+geOLC/JXTyopbh5zkUNMLjuxtCC/OH9/YFoZcBJJYNq3gUcOEphWAXwY+AjJc6yxmQW8heQ4S5IkSZIkSZIkSZIkSZKOIyHGONE1SJIkSZIkSTrGiuqWLABuILnQtn9of97pC6aXXvfOPwnpdN4xL06SJEmSJEmSJEmSJEmSNJL3tSxd+K2JLkKSJOmFLITQDRTm6CqMMfYCLF8xtxS4Hvg4UDpk3OYY+fSqe173v729pb0NDQ2dzfWN04DPAu9+388/l/fzpuW5tr4gxnjPorrSAMwH3gTMBnYAeweMq4yR6b29xdN6usse7+8v3F2ZLfl+JSUXkwStdQA7SXLEpgNFwB0XLqhIlxSmP0ES2gvAk9t38Q+33g1AzeRKamdOZ/7MaZwwqYL89NAcuERfJsMzu1q55+mNPLRpK9kR7muSn07xgUteygmTRsqhG1lHdw//dNs9bG0bllU3olQIvOG8szj/lFlkY8xua+t48N4NzY079+5rA3h6x66ru/v6zzwwPkDPnGlTv1mYn9c55gL3m1R2QmlBXnFe696tnb39+0qBycAW4IfAQwcJTCsHPgR8dP8cjd864IzatU0jp/lJkiRJkiRJkiRJkiRJko45g9MkSZIkSZKkF5iiuiVTgc8D3SQXPA8Siovzyj9045+myiumHfPiJEmSJEmSJEmSJEmSJEkH0wP8QcvShQ9NdCGSJEkvVCGEDJDK0ZX+7fI5AXgn8Dmgekh/O/CVx9ct+tdt2+Z1NzQ0tDXXN5aQhGPdAJQDfPCmL8SfPnZLyLH+4gsWlWwA3gAsBFqBPQP6S2JkRn9/QVV3V/nmvr6ibUWx4CfTY+UZwKVAL9ACRGAKUAk8dP6pZVumlud/HHjx0A037m7lvvXN1M2bTXVl+aiOz0A7Ozr5zj0Psml3W87+GRVlfPTli0mnch3Og+vq7eOXj6zlnqc3jRjONnCfq85ZwNzpU7Pb2veuvm998+079nY+W9Sezq7ZW9va/2jgnEklxb86YVLFqpHW7O7rK9vd2bVgX2/vaf2Z7JRsjKUBsqlU6CwuKN5ZVT51fVlBWJ2NPQUkx3srvw9My+Ras2l+bRnwQeBj++foyHhD7dqmH010EZIkSZIkSZIkSZIkSZKk3zM4TZIkSZIkSXoBKapbkk9yQfUskguehyl95/tflT/n1GEXPEuSJEmSJEmSJEmSJEmSjguPA+e2LF3YOdGFSJIkvRCNFJz2m5tPeVU6Hb4KnDGkqw/4x507Tvp6U9OSNqDtXd2XpIA/Aj4PnDBg7K/O/dur+nd07r5y6PonnZT/5RNOzD8B6Aa2kwSgARTESHUmk1fV3VW+u7e3ZHM6pm8+MU4pA16zv9atQIYknK0KWH/GrOIHZlUVvjeE8IpxH4xR6M9k+d6qh1i9aUvO/lcvPIMLTztl3Otvb9/LQ5u2sq5lB3v2dbG3p5eCvDTlhQXMmjKJM0+cQe3M6dmde/c9dO+G5tt3dHS2DpwfYwxPbNv5nv5sdvqBtrxUatupM6r+MYQw7KYs2RhTW1rbX9rR1b04Qv7BakuH0DmlrOSWaeVlXwRWHyIw7f3Ax4Gp4zkOOqgHatc2eZ2MJEmSJEmSJEmSJEmSJB1H8ia6AEmSJEmSJEnH1GuBU4ENuToLl15ea2iaJEmSJEmSJEmSJEmSJB3XTgP+GnjXRBciSZL0AtUHFA5tjJFf5Bj7o337Kj57/32v2Qx0NjQ09DfXN14BLAPOHDDuPuCGmmWLV+74yu7/ybVpUXFYADwMZPc3pYGZmUx6SndXWU9vb+ljZFP3zIpTdwTCNUAZ0AL0AsXAdGB3zdSCHyw4qeSaEMKnyREAd6TlpVNc+5KzaevqYv3OPcP6b1v3NC+dN5t0anylTK8o47IFp3LZglOH9cUYs9va9z786zVP3L69fe/wzYGtbR0vGRiaBjCtvOxXuULTMtls3oadu6/p6c8M3yyHTIylOzo6r9rR0Xl/jPH+of1N82tLgfcB15ME2unoOLdpfu3La9c23TzRhUiSJEmSJEmSJEmSJEmSEganSZIkSZIkSS8QRXVLzgGuADbm6k+feFJl0ZJLX31sq5IkSZIkSZIkSZIkSZIkjcM7q1eu/r+WpQt/OtGFSJIkvQD1kiM4ra8vkpcXDnx7R39fQf1dd71xDdDV0NDQ01zf+OLm+savAUsHTHsauBH4Qc2yxQeCugpG2LeFJDQtANXZbJjS3V2W19tT+mQ2k/fUiXHKqjSpa4BqYDuwG8gHTgK6KkvSP/mD08svSoXw41z1H0156RRvPP9svvrr28jGwXlkbV3dPLl9F6dXTzti+8UY4/aOzofv39B8e0v73t0jjevp6y9t29c18PmgOD/vkcmlxc/kGr9h556rRxuaNsQXQgitMca/BWiaX1sCvBe4gSTQTkffjYDBaZIkSZIkSZIkSZIkSZJ0nDA4TZIkSZIkSXoBKKpbMgN4D7ANyAwbkE6Hkmvf/rqQX1B0rGuTJEmSJEmSJEmSJEmSJI3LP1evXH1Py9KFWya6EEmSpBeSEGiPkfKh7V1dWYqLU+uy2dSNv7vjuhVAT0NDQ1dzfePJzfWNXwauJQk9A9gBfAH4h5pli/sOrLGorjSk08zMDP+rf/LzQjdQlc2Gqb29JZN6ukvXZTIFrdOyFT8spuBK4EMkYWkbgDRwIkBBXvjlhQsqT8tLh/8AJh+5IzE2VeWlnHdyDavWbxrW99iWbUckOC3GGHd0dD5y/zObb9/a1rHrUOO3tLVfFgeEyAXonTmp4pZcY1vaOhb29PfPH9penJ+/bmpZyVMlhQVP9PT1/2Ljrj0lET4FnD9k6FfnFRbedtMpcy4FPgHMGNuj02Fa0jS/dlHt2qa7JroQaaKFEGYDLwJOBk4AyoBiYB+wZ//XDmA10BRjzE5AjdOAFwNzgVkDauwCOoFNwFPAAzHGbce6PulgQgjvAl42xmmR5LXdDrSRBOY+CDwWY+w/shWOXwjhROBskp8fNSTvzRKS9+YeoBXYCTwErDmeaj/ehRBeDtTl6PpBjPGxY13PWIQQXgS8LkfXthjj3x/DOq4CFuboaowxLj9WdejYCiGkgTOB00l+Nk0DSkkCydv4/bnNZuDeGOPmI7Dnc/b9Ko1VCCEAC4AzSM7Nq0jeY2mSc5dW4GlgHfBgjLF3gkp9QQohnAqcRfLczCB5bvL5/XnleuAJ4P4Y476JqlPHvxDCSSTnUXOBmSTn+QUknxN0AM8AT5K8ltomqs7nqxBCPsl7+VySc5lJ+78A9pK8p7eTvKfXA0/HGLsnoNRjIoTwRuCVY5wWSV6vB36n3k7yudajh/tvUwhhHvCWHF0dMcb/dzhrj7GOkc5B748x3nSs6hiNEEKK5NxhPsk5+gySzw4KSZ6jA58fbAHuizE+MzGVSpIkSZKOFwanSZIkSZIkSc9zRXVLCoE/IwlMy/kHjSXXvG1JekrVSce0MEmSJEmSJEmSJEmSJEnS4ZgK/Ef1ytUvb1m6ME50MZIkSc93y1fMzQfeO3t2fvWGDX3D+puaej5XUvzqb+7dO7WnoaFhb3N945Tm+sYvAe8judEsJH/T/5fAV2uWLe4YOH9RXekpwDX5+eHUTGb46V1hUaq6t6docnd3+ZP9/QVPlMeSH0yOpS8Frie5eep6kmC2aqAwBG5dsqCytKgg9f+A4+J6gbNnzcwZnPbMrtbDWjfGGHfs7Xz0/g2bbxtNYBpA676umq7evrMHtlUUF91WlJ/fMXRsNsZU676uS4a2Ty4pfmDmpIpbgR8C963bubsfIITwK+CnwBUDhhefXFCwCiga9QPTkfZJ4NUTXYR0rIUQCoFXAK8HLiG5Cfpo7Q0h3A/cDHznaN7IOISwALgOuAqoHcO8x4H/Janv4aNQ16E+c9kFnHCkQyJCCCUk4VnDwloHijGGg/UPWfMiYOUhhv0ixnjlaNccw96LgdsPMey2GONFY1izAfjsYZQ1VufEGFePYtzLgLcfoT27Qwh3Av8G/PhY3xw/hJAHXEby8+MykiDD0eoKITwALAf+O8b4xDj2PxN4JEfX/8UYXzXW9Ua550dIztdz+e8Y41uPxr7Ay4GP5Wh/FDjeg5i2A3/O8HsaZkMIN8UYm492AftvzP+37A+PHuKiEeaUkQSBHCvfiTHmClwY5Fi/7kMIPwKuztF1fozxvlGuMdKxXBNjPPNw6hthv+kkYX2vIwmPKB3D3K3APSTnDj+OMe4dRwkT/n49yOvkaPlSjPFTx3C/54QQwtfJ/Vo44Ij9u3GQ5/yIPzf7f3+4AngzcDEweZRTu0IIvwO+B/xovOFKIYRLgKP17+14/TbG+N8TXcT+sMhLSH5vupwkiGY0+kIIq4AfAN+LMW4/wnXtJPl/66GmxRh3HuG93g98M0fX38UY3z9k7NnAR47k/kfA6hjjX010EQAhhJeSvJauYPSfHWdDCKuBH3MUPiM4Rv++dcYYy47yHocUQigG3gD8MXABY/vMuD+E8AhwL3A3cPN4wmEP8n46Wi6LMf52FOPO58j9Tt27/+ffvwPfH+e5XwvwcXKcc4YQbjkan0WN4OskAXtDvX6kCSGEbpKwsoG2xRirj2Rh+/eaDLyW5Bx9MVAxhrnbSV7PPycJIx7zfxiFEOqBvxjrvMOwKMZ49zHcT5IkSZKe1wxOkyRJkiRJkp7HiuqWBOCNJH+olvOPzgpefMHs/DNedOExLUySJEmSJEmSJEmSJEmSdCRcSnLDt5Fu5itJkqQjYPmKua8nuenivKlT88gVnPY3f92/aufOb+5qrm8saq5vvIEkpGnS/u4M8K9AQ82yxVsHzltUVzqNJCSmDujq64sFDBEC2e6uKR39/SVPFMT8n50UJ80FPgr0kVwrEIEqknCV+y84vXz3pNK864EXHZEDcITMmTaFdCpFJpsd1L6jYzz3K00C03bu3bfmgWc237a5tX3UN2KOMYbt7XsHhpqRTqV2zpxUkfNGlx09nJ0dckPdwrz0xpmTKt4P3Ldmc8ugF0SMsS+E8BbgKWDKgfbb9u4t2tHfz7Q8b/cyQV7VNL/2rNq1TccyYECaMCGECuAD+79Ge0P9ocqAJfu/vhhCuA34F+B/YozZg84cfZ2LSMKvLh/nEqcBNwA3hBB+CzTEGH93JGobpanAlSQ3jj+SruYQoWlHyStCCDNijNuO8Lp/dITXe6EoIgksuRj4ZgihPsb4T0d70/038X8v8GHGFpY2UDHw0v1fnwkh3E1yPvwfMcbhJ9PHj4PdoP91IYQ/izEey7Ct416MsSWE8BsGhwYDpEiCb47FzesvJXdo2noOHdqo54gQwunAJ0hCXob93jxKM0l+/74K+FYI4afAN2OM9xyZKqVB3hxC+EqM8dGJLmQ09gemvRe4HjhhHEsUk/w8vhT4Rgjhb4GvxRj3jHGdWo5cYM6RsheYsOC0/QGhbwNuBE4dxxL5/P687KshhH8jCd0bc9DSc8wsjr/XUhUwocFpIYTXAJ8Bzh3H9NT+eecCXwghfB/4XIxx3REs8XltfwDix4B6Rh9MOVQecM7+rz/dv+6jwD/EGP/uSNT5PFJAEm7+MuCv9gewf2Msn2nFGPfuDxvO9fPk7Rw8RPWICCGcS+7QtN3ATUd7/4MJIcwmOXf4Y6BknMtMJ/l98grgb0IIN5EEYt56RIqUJEmSJB33UhNdgCRJkiRJkqSj6gKSPy7dlKszNXlqcfErX/O6kEqFY1uWJEmSJEmSJEmSJEmSJOkI+XL1ytVnT3QRkiRJz0fLV8ytW75i7p3AD4F5ANNn5A692r1r9+Tm+sa3AuuAr/D70LSfAWfVLFv87oGhaYvqSssW1ZVeTRIkcD6wKZuNOzIZyoaunUql92T7yr53UnbaHdVx0p8ALwe2AFtJQlVOBradNbvkfy8/Z9JVk0rz/ovjLDQNID+dpqKocFh7T3+G7r7R52fEGNnZ0fnYLY898fc3/X/27jy8rqre//j7m3lq07kppKUQgYRBGQRppJQCyqAoKPNYFRUv4ghaRC/hXociep2H6/AzzCIgiMokTYEwylTQkjJTSGk6j5mH7++PfXpJT/ZOkzNl+ryep8/TrLX3Wt+cnLPP3js56/Ncw22DCU0DaNq89eCunp6y3m1TxxXfnWW2w4Kp44qmFk6bUFG6cdvmveLH6OzuWbBsZdNj8aFpAA2VVfkv7F159gWTJuX2bu8CFm9VzsYQMoJFiUVGvVh444vAt0k8NK3PsMCRBIEBS83s+KQGMys1s98Aj5B4aFq8Y4CHzez3ZjZhp1unTjoW41+QhjEHIocgkCZlzKwIODWVY45RE4H/NbP7zKw0XZOY2UlAA/BDEg9NC3MY8FtgmZmdksJxU8bMDgT6u89aBJyWoXJGmtqI9vMyNH/Ucfhad/cM1SBpYmbFZvZ94F8EgQyJhqbFKyJ4z3vczG4xs3elaFyR7bKA7wx1EQNhZocDzwE/IrHQtHjjgMuA5Wam984kmNl+wKPAH0gsNC3e9oC8BjP7vJlpnZExwsxmmdldwB0kFpoWLws4E3jezGrMLHdnO4x1ZlYJPEbwu4NEQ9Oi7EcQ6i7RSoAfAPVmNth7ZbUR7WfFwvDSLep65yZ378jA/H2YWZ6Z/SfB/YOLSDw0LV4+cAqwxMzuMrOwwDgREREREREZZRScJiIiIiIiIiIiMkoVVM8rBz5J8EHonrBtis765EessGh8RgsTERERERERERERERERERERERGRVMoHbixbsrRgqAsRERERGS0W11W8a3Fdxa0EYS5z3SGiywAAIABJREFUevcVFlhD2D6fPuS0q4FrgVmxpkeBw8sXzT2pfNHc/9tnTnVx3pzq4qOAq4ETgCaCELSe5uaeCYSsBZLl9nK5T/4IcAawAXiLYLH42UDn7Gn5txx74IR9d52cf5uZzU/iW0+7koLwNe7bu7p3uq+7s25bc8P9L7zyqzufa7ilceOWtYOdv6Orq3BTa+tRvdsKcnNemFRc9Nr2r8cVTimYNqGitKurvXvNplc72zo7ZsUNs6bH/cH4sRsqq/IaKqs+B7wC/PzE8aXj4rd5rq11sCVLap3eUFm1x1AXIZIuZlZiZjcC1wFlO9s+CfsDd5nZdxPZ2cz2AZ4CPk0QyJZqnwSejM2TCceb2bRUDWZms4ChfD9fkOLxPk4QniGp8QHgL2bWN402CWaWb2a/Am4Hdkvl2HH2BG6JBScONwtStM1YdCfBdUq8SjM7NJ0Tm9k44KSQLgeuSefckn5mVgX8E7gUSGcgyynAC2Y2L41zyNj0ETObs/PNho6ZfRV4ANg7DcNPA242s1+YWU4axh/VzOwsgmPg+9Iw/DjgZ8CtZlaShvFlGDGzo4FngaQC0CPkAVcAdam8Lh5tYufEjwKHDHUtQjVwj5kNZq2lB4HXQ9rLgGNTUlWE2PvnmRHdtemcO4qZzSb43dmVQGEapzoeWGpmJ6dxDhERERERERkGdPNYRERERERERERkFCqonlcEXAS0A6Gfqi088ZT35uxSXpnRwkRERERERERERERERERERERERCQd9iEI3rh4qAsRERERGckW11VMAf4TuJC+i7I/2dWVu3DxYpsC3By/79tb18yI/fdF4LLyRXNv790/p7o4CzgAOAuYDKwG2mLdBkxrafF9w+qaVDRhHNABrCBYjHYW0Dx5XM6tB7+r5Lgss9tD6h2W3BPZx9nQ3Lr82TfffuDNDZtWJzP/25u2HOO+w2KenTNKx98HQWBaYX5p/rbW9a1rNr3aCczo6Oru6HEvihvmaXfv2f5FQ2VVLvAJ4HLeCc6jIi+PQjNae33TDW3tyZQvycsGvgJ8fqgLEUk1M5sK3EfwXtOf54B7gccIgh5XAs0EATMlwC4EwUZzgKOA9/Yz1i4J1HlYbP7+FqhuAm4F6oBlwCqghWAx5jKC+yDzCUJOyiPGeBfwmJkd6+6PD7bOQcoBzgH+J0XjnU96AuUGan8zO8jdn0nReAtSNM5APULw3E61sFCowZjv7g9EdcbCnyYB7waOJHgeTI7YfB7wc4LwwaTF5v47MHcnmy4H7iI4frwENBIcP7oJwjemExw/3kdw/DiM6OfyoI8f6WRmuQTn6TtzuJlVuPur6a5pJHH3DjO7ieBzzfHOJwh9SZdTgfjzdYCH3D0s3GBnNgF/Sa6kUI+mYcxRzcyOAP5G/+GbncBigtCnpwgCLdYRHJvyYvvOBiqBI4APAjMjxsoFpiZf+ZBqJHg8Ui1V5wRj1fcI3tuHHTP7OeHH7t7qCV6LjwEvExwnuwnO5/cADiIINjmB6HtT/wHsbmYnu7tujAyAmX0NuGonmz1L8J71MMH9yPUEx8USgmPfewgCfT5K+HslwMeA3czsA+6+MfnKZbgxszMJwtWz+9nsJeDPBOFQy4G1BPetSwiuufcHjiEIxZ4QMcbhwBNmNs/d30xN9f8nle9vbTvfJLVi4eh/Ayb2s9ljwB3AUoLX82ZgG8HPYBLBtdaBBMFrc0hP2OV2TxHci0m1t5Pc/1R3vzWqMxYCOYHg+TqX4H59WcTmBxCELA8okMvd3cyuJQgJjHc+wXVyupxA+DnqMnd/Ko3zhjKzAwnuP07pZ7Nu4CGC+3pPAq8R/D6smeBcYRzB71EqCY4dHwAqIsbKInj+J+pxgtdUqq1Nw5giIiIiIiJjloLTRERERERERERERpmC6nlG8EGracBbYdvk7L3PtLxDqo/NaGEiIiIiIiIiIiIiIiIiIiIiIiKSTp8vW7L0rqb5B9w91IWIiIiIjDSL6yoKgC8BC4HSuO7X3O3yxx497e7u7rzOzZuvDF3g9PlVy7sJFpv+ffmiuV3b2+dUFxtBeMsZBIs/ricIQNtukjtT2tuLJm9Y35ob5KPtqDC3YDnBoq7lQE9BXtbf5u4zfv/sLLuB/oNnhp3m9r7fH0Bedvjaveu3tby49K23H1ixflNTsnNvbm3bpaWj88DebeMLC+qnlpa1F+WXlm5r3dC6ZtOrHcAMYAtQu2L9hg3AZ+KGeg2gobIqhyAM5nKCBal3kGXGrrm5vNLxzve8sbs72W9DkveJhsqqK6qWN6wf6kJEUsXMJhMscF4VsUk3cD1wtbv3t/j1xti/ZQQLdmNm7wI+RRB2kNR7jpkdRP+haY0Ex9Qb3b0rpH8bQSDWK8CdZnYJQXja94DdQ7YfD9xrZvNTGAIGwXt5fKDV+aQ2OG0gc6ZK1PeT9GMWWyB+/gDmS6XfuXttGsdPC3ffCmwlOE/8q5l9E/guwTlqmE+a2Y938preKTMrBu4HDo0qjSDI8Cp3f7qfobYfP5YDf42NPZNgsfqL6X9R9eHgwwy8xgXAt9JXyohVS3j4zhlm9mV3D78QSF7YMXN7PYlY6e4LEtxXUsTM5hEEUEQF/WwAfgT8yt2jzutbY//WEIT3XWtmRhCkcTFBWFBWKuseBp7T83dYmhcL8713qAvpzcx+TP+haX8BvuHuL0T0r4/9exL4XzObDnwTuJDwdW6PB24zs4+6e+TNEXf/OUFAbELMbB3h55pT3X1douNmkpl9if5D0x4Cvt5PQPQmgvClpcA1ZlYKfBm4lPDj6sHAfWZ2pLs3J1758OLufyOJQGoze4rgsYl3yFCEFSXCzD5O/6FpzxM8l+6J6N8c+7cM+KOZXUxwn/Q/CcK84s0GHjCz97v7qmRqjzPS399+T3Q46z+Ar7j7vyP6N8X+vUYQrgaAme1LcD/kdKLvBSXqZnf/QYrHTDt330Zw36gRuNvMaoDLCK7dwl4DJ5nZXHevH+AU1xA89+OPKx8xswnuvimxyncq1dc7CYuFptURHaC4leA9/KfuHvX7nG6C33WtBZ4GboiNfRjwOYJA81Sul3+Nu/86heOJiIiIiIhIGoy2X9aIiIiIiIiIiIgIzAMOJ/hjnj6ssDCn6OQzT7Hs7FT+oYiIiIiIiIiIiIiIiIiIiIiIiIgMvT+ULVkateiWiIiIiMRZXFdhi+sqzgVeJAhd6R2ath748rJ/H3now/Xn/O1b3/ru5gvajs596+sPXTyztMzjx3pz86rsmVcd8be40LQZBEEzlwPTgDcIFo8EKHFnj46Ogr22bp2yuaV54hNbt7aGLuZbVjKlDdg1y6ibv3/pv4/cr/Rn2VlWwwgLTevs6mZLW3uf9rycbArzcndo29Dc8lJdw6u/+cvSF/6YitA0d2fNlq0n0Gth05ys7I3vnvWeZT09Pb5m02sdLe2bZhAsIH0t8LVlK5se7OzuKY4fKxu2NlRWfRJ4CfgtIaFp2xVn7bi0y9YeBacNA0X0vzi8yIhiZrnAbUQvlL0MOMzdFyQSsOTur7j7ZcAsgmCwsECzgdQ5jSB8Ieq960/Avu5+bURoWlht3e5+M7A/wbE7zHjgDjNL5f2SR4A349reHVtAOilmdgRB0Gpv/wKiFlFPhZtC2s6KPbeSdT59FxW/MQXjjnru3uruXwYuidgki2DR9oTFAoSuJzo07XXgSHc/bSehaaHc/S13/y9gN+C/CBZHH64WhLR1sGPg8XbnxR476SUWIBJ2rJpEEEyXcma2O0EIVrxmgsA/GYFioa1/Jjo07WZgb3f/dj+haaE88JC7nwrsRxBWIpIJ3x1O7x1m9mngixHd24Az3f2kfkLT+nD31e5+McFxOez9E+BD9B8INuaZ2XHADyO6u4Avufu8fkLT+nD3ze5eAxxEEJQV5r0MQQiPpI+ZvYfgOjkqNG0RcHA/oWl9xK5RfkLwHvpAxGa7A7eaWd4gyh21zOwDwDER3d939w/2E5oWyd2XufuV7r4P8EHgbqAniVJHHXfvcPcrgU/1s1nNIMZ7nSC4Ml4BcNrgqhsYM4u6luomuJbPGDObQRCSHhWadhdQ5e7f6Cc0LZK7P+7u5wN7AbcnXqmIiIiIiIiMRApOExERERERERERGUUKqufNBs4DVgJ9PogNUHTmJ4/NGjdeC+OIiIiIiIiIiIiIiIiIiIiIiIiMPtOB/zfURYiIiIiMBIvrKo4GniZYQHZWr6424KqVK/d+d/1D5/6/L3zh9+svaDu6vXFh/ReBV4Cvz519SNRi18cDzKkuLp1TXXwm8B2CMJcVBEFsAAXuzO7qyq1s3jaxc9vWyU9ZR3HtlLaSF73H3xs/YH523uaS/KJH3l81/sEPHjjxm/m5WT8BdknFY5Bpr65dT3dP3/Vbp5S8k022sbn15SXLX/3tHc++cNMb6zeuStXcq7dsO7Czu2fX3m0zJky+f8PWN1pb2jeWAcXAdcCly1Y2LVm2sqlvwlvM2RMnfhb4PcFCwP2yuKyY0A96yFD4fENlVeFQFyGSIt8G5kX03UUQmvZUspPEFtv/KnAw0JDAENcB5RF9/+Pup7v7lgRra44trvzdiE1mEh2sltCUEeOdn4KxF4S01aZg3P68Cjwc1zaFINgiWWGPSW0Kxh0z3P2HwL0R3ceZWU4Sw18CnBTR9zBwiLuHLQw/KO7e4u5XAO8mOP8eVmLBiseHdP2N8Huts4Cj0lrUyHVNRHsqjo9hzqNvOCPAre6+LU1zShrFQjtvIQjcC7PQ3c9w93XJzuXuDe7+QYLnkZ4vkkphATgHAadmupAwZrYf8POI7g3AUe7+x0THjwV6VRN9zfBVM0tLoOZIZ2bTgRsIXye4DfhoLLQqIe7+IkGwXfy5/3anmJmC5kcBMyskCFgPCyF14NPuftlAQ8v7DOC+CjiW6KDaaoL74gL/EdF+h7t/PRUTuPs/3P0E4JxUjDfauPs1RAe4H2Fm4wcxXG1Ee7qud84EwkII70kknCxRsfDXG4FdIza5Cviwu69Mdi53f93dPwacTHBeIiIiIiIiImOAgtNERERERERERERGiYLqeSXA54GtQOgHdPPnfaAyt2KvPh+kFhERERERERERERERERERERERkVHjw2VLln5uqIsQERERGa4W11Xsu7iu4i7gfuDAXl09wDVbtkzZv/6hc7/32quHNtXU1GxpXFh/GsFizz8mCBHhwF32qY8Y/uw51cXHAd8HjgZWAk0EC9LmADO7u7MrW5pLc7ZsnvqvzvaSW2b2TFkywycuaNq27rOOZ8cPOLmksO64gyaePa4wuxaoSsmDMESeeys8B223yRPY2NL6ygMvvva7259dduPr6za+ncp5O7u6Cza2tB7Tuy0/J+eVcQXWTBCYdj1wybKVTXXLVja1xe2+KX68LveJA517W0/3Dl+Pz+rzI5ahMZX0LWgrkjFmdijw1YjuOuBjqQ6OcffngfcShJoMiJmdB3wwovu6WCBbKmq7HPhtRPdxZpbKRcTDwoHOigW+JMTMioBT4pq7CMIT0i3s+1mQzIBmdgRQEdf8b3d/Jplxx6ioUMDxwKGJDGhmewP/FdH9FHCCu6+P6E+Iu79MEKIQ9TodKucAYa/dawlCH8Oybxeks6AR7DqC41a842MBdal2bkR7bRrmksy4HDggou8yd78q1RO6+3UEwbAvp3psGbP+k+AeU7z/TjLwNGlmlgX8jvAQlg7gJHd/Mtl53P1t4DiCe2Jhfmlm45KdZxT6GdHBkQvc/a5kJ4iFVZ9IdLDd98xsZrLzyJC7kr7XYtstdPffJTuBu3cAZwMPRmzyZTMb02vbmFkeQcBcmJTcB+nN3RUyFS0qyC8HOHIQ49xCeOButZm9a7BFDcB5Ee21aZirPxcR/Tj90N0XunvYdXPC3P0OguuCpakcV0RERERERIYnBaeJiIiIiIiIiIiMAgXV87KATwATgI1h22TvOnN8wfwPfjSjhYmIiIiIiIiIiIiIiIiIiIiIiMhQ+GHZkqWVQ12EiIiIyHCyuK5ixuK6it8CzwHHx3Xf19FRcGj9Q+d+8bmlx6+oqanZfEHb0Yc3Lqx/AriZdxaafQA49NK7rzoKWBsyzZGbN3dfCGwAGoFugrU9dunpyapsaRlXumXztJfa28bdW94z9baZPvkDhp0LbF65ZXXowppnHvaek4H3J/ntD7m1W5t5esXK0L5tbR3/uP2ZZTe8tnZD+AZJWr219Rh3L+rV1L3LhPFPADcCly5b2bQ4JDCNhsqqrNt2m31kfPtbnZ0DmtfdWRm37YRsBacNI19tqKzS2jsy0v0ICDuwNAKnu3t7OiZ19xbgdOD3O9vWzAqARRHdbwAXpq4yAL4AvBLRd5WZ5adiEnd/BXgkrnkq8KEkhj0FiA+QuMfdVycx5kDdDLTEtZ2QZNDRgpC22iTGG8seATZH9B0Y0b4zVwMFIe0bgI+7+9YEx+2Xu3e4+2cIgoaHi7Aw1fXAXe7+OvBwSP/HFPjSV+x4dW9IVy5wZirnMrPDCQ8EeYPoAA8ZxsxsF+BrEd23unvU+UTS3P0lgmDHqCAhkcH4F8H9hnh7MfTBm2cC74vo+46716dqInd/E/hcRPdM4JJUzTUamNn7gVMjuv/g7jenai5330QQHNsd0j0O+Haq5pLMM7PZwJciuuvcPWXn4bHwtHMID5LKBn6YqrlGqPcAhSHtz7j7a5kuZixz9xeAFRHdA76mdvdm4LaI7qiQs4SYWSXhQekbgDtTOddO6iglOnS9jujz96S5+1vAEcAT6ZpDREREREREhgf98ZaIiIiIiIiIiMjo8AHgECD8Q8JmFJ123smWmxf2QRYREREREREREREREREREREREREZXQqBG8uWLM0b6kJEREREhtriuorixXUVVwIvAxewY8DMc93d2cfXP3TuqU88fuq/Y4Fp72pcWH8nwWL72xem/DfwofJFc+eXL5r7pLt3Ab8Jm++N1zv2AbYH1Uzr6bG9W1tLZmzZPPXNtpbSf07vnnzdLJ9SkYVd/H+7bHhr7/aujhnxY1VMncSM0sHlMTz5+ltc8qe/9/n3yyWPDWqcVOrq7ubmfz5Hj3ufPjNr7uzuTsvCl0X5E/KysydWbGltPqh3e0Fuzh8L83I/vWxl0z+WrWxqjd+vobIqq6Gy6izghaqCgl9Nz8nZof+FtrbQ7yXeKx0dtMZtV1mQkrweSY13AScNdREiiTKz4wkCPsJc5O7r0jm/BwYSrPBZoM97XMxFsRC2lHH3NuCiiO5dgM+kcLrakLawAKaBWjDAOVIuFpJ1e1xzLnBWIuOZWRFBEFxvXcD1iYw31rl7N7A0onvQ4XZmdihwYkT3pbGgk7Ry94fSPcdAmNlBBIEG8f7o7tsTcK8L6S8iOtxkrKuNaE/m+DiY8a5xH8DJugxHlxMeLrKR6PCllHH3de6+LN3zyJjxn0BY6voVsWDhjDOzLOBbEd3LiQ47Tpi730F0uMsXzWxCquccwWoi2tcBl6Z6Mnd/BvhlRPfZZrZnqueUjLmc4FouXjtpeD9190bgiojuI8xsfqrnHEH2iGh/KaNVyHZPRbQP9pq6NqL9XDOzQY7Vn6jrnZtioYWZ8hVgYkh7K/Apd+9J5+TuvtXdn03nHCIiIiIiIjL0FJwmIiIiIiIiIiIywhVUz9sTOBNoBEL/mL/w5DPmZE+ZNjuTdYmIiIiIiIiIiIiIiIiIiIiIiMiQOhD49lAXISIiIjJUFtdVZC+uq/gM8ArBgtXFvbrfdOf8fz5x8rxHHznroZqami0XtB09sXFh/f8C/+KdIIlG4BPAe8oXzb2r9/gzZ+XeZkafBSpbW33PN9/sqHZnz/a2oj23bp2yprVlwrOlXRN+P8undOSRcwkwCXgdaG3paN3rjY1vHxv2PRxV9a5kH4aEtLR3sOzt1SkZq6u7mxufeI431m8M7R9fkP94VlZWd0omiynKn5A3bcIepVlZ2VnL3375SKD3gqVvtnV2fbqfwLTTCZ4DNwB7A7ynYMe1+9d3d/N0a5/d+7h365Y+bQcUhOUAyBBK+eLjIhn0hYj2h9w9KpxgKHw+ov0v7n5XRF9S3P0+4M+DrCcRfwLig98+ZGZTBjuQme0GHBnXvB74a2KlJaQ2pG1BgmOdAsSnv97j7qk5wRibosIQB/18Ay6OaP838IcExhvJFkS09w5L+xPQNoh9x7o7CY5f8Q4ys31TMUEsdCgsuM6Ba1Ixh2SWmY0nOhziu+kOhBVJNXd/HfhtSFc50SG/6XYssfscIS5OYwjLxYSHyJUC56VpzhHFzCqBYyK6L3P3sPfVVPgm4eeY2WQgsFJSLxZGeE5E9w/cPV2BXT8BXojoi7r2GAtKI9q3ZrQK2S5V19QPAq+FtM8GjhjkWKFiYadRr+XaVMwxwDpygQsjun/q7m9kqhYREREREREZ3RScJiIiIiIiIiIiMoIVVM8bT/BhrY3Q9wPXADl77zMt74BDjs5oYSIiIiIiIiIiIiIiIiIiIiIiIjIcXFK2ZOlRQ12EiIiISKYtrqv4MPA88L9AWa+uzcDXX3rpsIMfrj/3z5dd9oPNF7QdndW4sP5KgoC1zxAsDrwJWAjsWb5obm35ork92weYU108aU518YJdd839wpSp2UvD5n97ZdcxK97Im9LcPPHxvM5xv5/VM+XVcRReQrBA9Rux8Xdp7mjd48nGf72/27v7pGntXTaVvcumpuLhGLS2ri7+8PBT/Oi+ep57axVd3Ynlmq3d2szP6x7j+cZVof3ZZhvLSsc9nkytvRXmjc+bNmGP0uysnKw1m15re33Nijmd3d3lcZt9yd13SD1rqKyyhsqqUwmeM38E9undf/S4kj5z/Wp9/+v2b+nu5oaNO4bF5QBHlfQdS4bUYQ2VVYcPdREig2Vms4APRnR/P5O19MfMjgCiUkB/kebpfxnRvpeZzU3FBO6+Bbg9rjkXOCuB4c5nx6BPgJvSGGARpg54K67tADN7dwJjLQhpq01gHHlH1HMhdzCDxMIUTono/oG7+6CqGsFii8CfGdL1krs/sf0Ld99MeIjhXDOrSFd9I1XsuHVTRHdUMNZgnUR4EEV9LKxIRp4z2THsfLstwG8yXItIqvw3fUN2AS6LhQVm2ici2l909/vTNam7vwn8PaL7U+mad4T5ZET7ZuCGdE0au565PqL7XDPLS9fckjZnAQUh7T3Ar9M1qbt3E/1+/WEzm5auuYe5roj2RMKvJXkpuaaOXTNfG9GdquudowjCVuMtc/enUjTHQHwECHv9dhIEJoqIiIiIiIikhILTRERERERERERERqiC6nlZBH+gWkTwR4995eVlF3309JMtOzs7k7WJiIiIiIiIiIiIiIiIiIiIiIjIsGDANWVLlk4c6kJEREREMmFxXcVBi+sq6giCDXqHX3UAP16zZvb+9Q+d++vPXXjDugvajm5rXFh/IUFg2n8SLNLeDvwPUFG+aO5V5Yvmtm0fYE51cdGc6uITgauA9wNvzd4t777cPGsKKcWamjZ9YOUbKw8ubMv+GnA40AisBqZ19XTPfmH1K3lPrnzuQ509XbPidy7IzeFjB+2XiockKSs3beG6x56h5s77ufGJpTz31irWb2uhvzyNzu5uXlmznhsef5ar73mQxo3hH3cAussmjL81OysragHZAQsC0ypKc7LzstZseq11a+u6aV3d3dPWbW3eP27T+9z9/wJuYoFpHweeA/4E7Bs2/rHjxjMp7mMZj7e08Jv160Pr6XTn66veZnNPzw7tR5WMY3ruoNZhlcy4dKgLEEnARwlfO2o1cE+Ga+nPxyLa3wQWp3nuOoKw0jBRdSXimpC2BYMZwMwMOC+kqzaBehLm7j3AdSFdCwYzjpntBhwZ17yB8OApGbjJEe2bBjnO8YSHKbQAtwxyrJHuRMJDC8JeB+leGH+0qY1oP8fMUvF556jHPWpeGf6i3pv/HAv2ERlx3L2J8FCRycBXM1mLmeUDJ0R0/yEDJUTN8W6FkALRx8Cb3L01zXNH/WymACkJnJaMinou3efujWme+wbCg6lyCc67x6Lwm8dQbWZaDzzzUnVNDcG9oLBfkpxiZkUJjBcv6non7B5UOkUdU+5191UZrURERERERERGtZyhLkBEREREREREREQSdiRwMPB61AbFp553ZFbphLKMVSQiIiIiIiIiIiIiIiIiIiIiIiLDTTnwG+DUoS5EREREJF0W11XsBnwHOIsgPHY7B/7U3Fxa88zTH3kbaK6pqeluXFh/EvA9oLLXdjcA3yxfNHdF77HnVBfnAHOA04EiYBXQCZCdY9l77ZX3cMML7R/p6SEvrixr7mg5/vG3nvP87LzVBbl5W7MsK6ets727vbtj1x73wrDvxQzOOPQ9TC5JxfqaqdHW2cUzK1byzIqVQBDsNqWkmKK8XApyc8jOyqK1o5Nt7R00bd5KV1xgWIieaeNKbi0tLHg7mboK8sblji+aWtTasbVjzaZXW4Eygp/Nn19eve5Yh94Bwh3AFyAITANOAq4A3rOzefLM+MKUqdSs3jEj78fr1vJiexvnTZzEnvn5dLnzbGsrv1y/jn+1te2wbb4ZF08Jy+WQYeDEhsqqyqrlDcuHuhCRQYgKPbjD3bszWkn/jo1ovy4W0pU27u5mdj3wzZDuqLoSsRh4C5jZq+1AM3u3uz8/wDGOAOIDI5a5+9OpKHCQaoFvxLWdbWZfc/eBhp0uYMfzMQhCH8IW0ZeB2yui/c1BjhN1/Ljb3VsGOdZItyCkzYHrQ9rvAdYCU+PazzOzK7y/ZOExyN2fNrN/AfFBxjOAD5BEyKeZbR8jXjNjL/xvVIiFS8yL6L4tk7WIpMH3gQvZ8f4EwFfM7OfuvjZDdRwOFIe0O+GBoal2F+HvoxCcm/8yAzUMS7HguKjwuLQH5Lj782a2FDggpPtY0h/1fgMUAAAgAElEQVR4LSliZsUEr/UwmXgurTOzuwjuucY7Fvh9umsYhqKu1aYDZxL8PkIyJ1XX1Lj7G2b2IH1D48cRhI2FXVMOiJmVEB5Y1k1m3rO315FF9P0znaOLiIiIiIhISik4TUREREREREREZAQqqJ43CzgHaCT4g9Q+cg88dGZO1X7vz2hhIiIiIiIiIiIiIiIiIiIiIiIiMhydUrZk6Sea5h/wh6EuRERERCSVFtdVTCAI9/gCkB/X/WBnZ97Cxx87vQForamp6WhcWH9Y48L6q9lxEdn7gK+XL5q7tPfOc6qLjWCh/7MJFjNdA6yLdRtQ1tNjk7KzJ2SXzeDmVW+v+Zi7hy1Cbe3dHWXt3R1lO/t+ssw45b37s9+uO910SLV1dtG4cXNC+2aZbZ4+ftyfJxYXDnpB0u3yc0tyS4unxQLTXusdmHY78MALb6+eRbAweW8/cvcXGyqrPgrUEL4gdKTTJkygbttWHmpu3qH97q1buXvr1p3u/5WpU6nIj3+KyjBhwFeBTw91ISIDYWYGVEd0L8lkLf0xs8m8E1Aarz5DZUTNU2Vmk9x9Q7ITuHuPmV1H37Cx8wmOLQOxIKStNomyEubuL5vZo+z4HJsGHA/8dWf7x56f54V01aakwDHKzGYDsyO6BxuwF/WZ02Fz/MgEM9v+vI73sLu/Ed/o7l1mdhOxIN5edgPmA3UpL3Lkuwb4QUj7eSQRnEbw2erskPbb3H1bEuPK0Hkvfa/nIQiHeCjDtYiklLtvMrPvA9+L6yoBLge+lKFS5ka0v+ruSYXaD0TsffRx4MSQ7sMZw8FpRP9sWoGnMlRDPeH3yaJCuGR4OoTw91PI7DV4WHDaWH0uPQdsAiaE9P3CzF5y9yczXNOYZGYTgAMjuhMNra+lb3AaBNc7CQenAacCRSHt97p7UxLjDlYlMDmib0zdPxAREREREZH0yxrqAkRERERERERERGRwCqrnFQKfA5qBjrBtrLgkr/CEk06OfdBIRERERERERERERERERERERERE5KdlS5ZWDHURIiIiIqmwuK4id3FdxZeAV4BL2XFR2Bd6erJOqn/o3I88/tjpS2tqajZf0Hb0rMaF9bcAj/HOQq3PAB8oXzT32JDQtN2BrxMEnuQBbwAtse4pPT22V1tr8cytW6Y1trWUPrNH4ayrD9pln98U5ORvTPR7Ks7P41NzD+HQ3WcmOsSwV5ib+6+KqZN/nWhoWn5uSe60CXuU5ucW5azZ9FrL1pa1U4ApwF+AS5atbPrrspVNW4GfATm9dl159+57PN1QWfU0cAeDDE3b7ke77MqcorA1S/t30eQpnDtxUiJTSuac21BZNbwTC0XeUQGMj+h7PJOF7ETUgtSQ+KLUg9XfPAm9F0SoDWk728xyQtp3YGbFwClxzd0kt8h2smpD2hYMcN8jgD3i2pa5e6ZCH0ar+LCu7VYDA15oP7ZY/O4R3cPp+JEJ57Dj+eJ21/azT1TfgqSrGZ2uB7pC2k8ys6j3sYEIC2cEBTSOZAdFtDe4+5aMViKSHj8FVoW0X2hmszJUQ9S5bybP0Z6JaE/leflIFPX9P+fuYe+j6RD1s3m3mWnN4pEj6rnU5O4rM1RD1HNpRiy4eExx9x7g7ojuUuARM/u+me2SwbLGqv8gPHy5mcRDwG4FwoKbjzaz8gTHBDg/or02iTETEXWO3uTuKzJaiYiIiIiIiIx6ugkpIiIiIiIiIiIyghRUzzPgNGA6sD5qu+IzP3FsVlHxxIwVJiIiIiIiIiIiIiIiIiIiIiIiIsNdCXB92ZKlO120W0RERGQ4W1xXcSrQAPwImNyraxXwmaef/vD7H3n47H/U1NRsuaDt6HGNC+t/BrzAO6EkbwBnA+8tXzT3/t5jz6kunjqnuvgzwBXALOB1YHOse7w7e7a3F+65beuU9S0tE58q6Sz9/SyfsrGA3EsmFpbmzZl14M93HT/9HzlZOS0MUF5ONnP3nM3Xjz+SvcumDv4BSYNx+fmcdOA+7L9rGcX5eUmNZdBRnJ/3z90mT/zZ7lMn/Tk3J7ttsGPk5xbnTC3dffz2wLQtLWumAlOBvxEEpv0lFpiGmZ0BzO+9f830srbd8vL+RPRinwNSmJXFr3Yt53OTJ1NgttPty3Jy+OGMXbhoypRkppXMyAcuHuoiRAZon4j2ZiChYMo0iapzhbuvy0QB7r6e6Mckqr5E5nkZeDSueTpw/AB2P4Xgnk1v97h7UypqS9DNQGtc24fNbHLYxnEWhLTVJlvQWGZmBwEXRnTXunv3IIaLet47wfn1WBK2GH0bcEvUDu7+NMF1RbyPm9m4VBU2Wrj7auCekK5Cgs9JD1rs9bBfSNcbwAOJjCnDQtSxKez1JjLiuHsL8N8hXfnAlRkqI+p1lqlA4/7m2msggcOj2HD+2RQT3B+VkWE4PJeeIbi2CJOya/AR5iqiH5Nc4FJghZn9w8w+b2YKLEwxM9uT4HEO80d3b05k3Nh+t4Z0ZREEdQ+ame1GEEgfbyNwZyJjJkHn6CIiIiIiIpIxY/kGsYiIiIiIiIiIyEh0MHA0wR/xh8qfe/ReObu/K6kP84qIiIiIiIiIiIiIiIiIiIiIiMiodBjwLYIgEBEREZERZXFdxfuBHxCc0/S2Dfj+668d+OvGxv3aampqtjYurC9sXFh/OfA1YHxsu/XAt4Ffli+a29F7gDnVxSXAscAJQDdByEpPrLvQneldXXnT2lpLGjs7C1/L97w7dvHSvYGvAu0Ef+Nv2VlZu1RNq3izavrsP+Tkb/rgppbWM1Zt3lKwflsLbZ1d9LiTn5vDxKJCykrHsdf0Key7y3QK83JT9jgdsvtMDtl9ZlJj5OZkc/ieu3P4nrvj7qzf1sLKTVtYtWkL65tb2NjSysbm1u7m9o7urp6ebCDLjLYsrM3M2nKyszbl5+Q0FufnvTWuIH9VdlZWVyJ15OcW54wvmlbU3tncuXbz661AGcHP5e/A/ctWNm3uvb2ZFQNX9247tLCI0yZMqEjskegrLyuLi6dM5bTSCdyzdSsPNm/jzY4ONnR3k23G5OxsKvMLmF9SwgfHjaMwS+vcjgBdBIvchi10KzIcRR3kX3f3qMW4h0J5RPvyjFYRzBe22H9UfYm6BqiOazsf+OtO9lsQ0labgnoS5u5bzOwO4MxezXmxr38etV/sffiUuOZu4PqUF9m/P5jZH1I85nx3fyDFY+6UmR0K3E4QNBVvPcEi/IMRdfxYHQt1GRNi4VvvDum60903h7T3dh3wvbi2IuBU4P+loLzRphb4cEj7ecDvEhgvLPAO4NoUvgfua2apfj/9u7uHPQ6D8aE01DVcRB2bXstoFaNDOp4nv3D3z6d4zLHodwT3kOLvT5xrZt9393QHmA6Hc/OoubIJ7vc0ZrCW4WQ4/2wgqO+NDNUhyRny51LsWnIVsEtIdzLX4O8xs9ok9t/u8+6+LQXjDJi7P2dmvwcu6GezHOCY2D+AbWb2FPBk7N8/3X1FeivdwdVmdvXONxuUU9094/dezWw/gmvqCSHdLUBNklPUEn5f5zxgUQLjnQdYSPtN7t6ewHjJGC3n6L8ys1+leMzj3T0sJFxEREREREQSpOA0ERERERERERGREaKget5U4NNAE+98AHsHWZOnFhXM/+BHMlqYiIiIiIiIiIiIiIiIiIiIiIiIjCSXly1Zem/T/AMeHepCRERERAZicV3FngSLTH4srqsL+O2G9btetWzZURuBrRe0HW2NC+s/CfwXsGtsu1bgx8BV5Yvm7hCEMKe6OA+YSxDykQesio0LkOfOjO7unMltbSUbO9qLns32nH/M8klFwGeBLIJFnXuA6UA+8OC8/UoLCvOyvgdTdkvpAzFEzIwp44qZMq6Y98ycQXN7R1PDqjUPPN/Y9GK65szLKcqZUFJW3N7Z0rl28+stwAyCx/lugsC0TWH7uXtzQ2XVp4Ar6Ruwl1LTc3M5f9Ikzp80KZ3TSHptI1i8/sdVyxsyufiwSLLCFiAHWJ3RKnYuqs7QY3gaRc23a0R7om4mON/oHXB1oplNcvcNYTuY2WxgXlzzRnYetpYJtewYnAbBYuCRwWkE51MlcW33untT6soaG8xsf+A/gE8BYQm7PcB57r5xkEOPlONHui2IaL9uAPveAHyH4FogfkwFp/X1V4KQv8lx7Yeb2R7uPuBF980sl77HJQAnCK+UkUvHJhn13L3TzK6gb6BsNvBt4OPpmtvMJhAewgqZPTfvb65dGbvBaUN+3RR7frYQhMHGS/V1k6TPkD+Xes0XVksyz6VyogN0B+MSgvuBmXYRUAkcPsDtS4AjY/8AMLM3gQeAxcDt7r41pRWOMma2N8HvcC4k+j3ws+6e7HvPQwRBYnvEtVeZ2SHu/uQgxzsvor12sIWlgM7RRUREREREJGMUnCYiIiIiIiIiIjICFFTPywE+Q/AH/C1R2xWdseBEyy8ozlhhIiIiIiIiIiIiIiIiIiIiIiIiMtJkA9eXLVl6QNP8A7YMdTEiIiIiURbXVUwBriBY4DI+MOKO1taSbz315MlvAi01NTVdjQvrTyAIWNs/tk03wYKSV5Qvmruy985zqouzgAMJFt6fTLDYY1usOxuY0d2dNam9raSjvb34Be/JfnKmT24y7HSChUubgI7YvuOBZ9+317g1E0tyLgUOSOHDMGy0tHesbli15oHnGpuWp2uO3JyC7AnFM4o7u9q61mx6rRkoI/gcxT3AP6IC0wAaKquOIQhMq05XfTJqrAR+CvymanlDphePFkmFcRHtgw1QSreoOjdHtKdL1HxR9SXE3Teb2R3sGOqTF/v6FxG7LQAsru0md29PZW0Jup8gvKK8V9vBZravuy+L2OcTIW21qS5sBFtoZgv66S8BJgHvpm/IVG8dwAXuflcCNYyU40fa9BO+tZbgnLNf7v6WmT0AHBXXdbiZVbj7q8lXOXq4e4eZ3QR8Pq7LCEIBagYx3AnA1JD2+sEEsMmwNOaPTTJm3Ah8jeC9vrePJRiuMlD9nfdm8ty8v7lSem4+wgyn66aw4LSx/LMZaYbTcynMmH0uxc6JjwV+A5yd4DCzCM6fzwN+ZWa3AT9x96dTVOZIcJGZfbif/mJgIrAfML2f7bqBr7h7fJjpoLm7m9m1hF/XnA8M+L3dzN4PvCuk64U0niP0R+foIiIiIiIikjEKThMRERERERERERkZPgzsBbwetUHBcR89IGeX8srMlSQiIiIiIiIiIiIiIiIiIiIiIiIj1O7AzwkW1hIREREZVhbXVRQAXwIuIwgl6+2xrq6chY89euZSoK2mpqajcWH9QY0L669mx/CCvwKXlS+au0Owx5zqYiNYfPIMoAJYD6yIdRswvafHJre3F+e2t5W80tOd89ouPvGxHLJPA2YAa4ANsbp2BV7bd1bR4vLJeReZ2TEpfBiGjZaOjjUNq9Y+8NxbqxrSNUfvwLS1m19vIXisHfgHcN+ylU2Ri3E2VFYdRbAw6dx01SejxvPAD4GbqpY3dA51MSJJKIhoHw5hW70VRrQPl0Xbo+pLRi19A5kWEBKcZmbbQ4PCxhhy7t5jZtcRnI/1tgC4NH57M5sNHBHXvBG4Mw3ljVTHpmCMp4H/cPd/Jrj/SDl+pNOJwJSQ9pvcvWuAY1xH3+C07a/pK5KobbSqpW9wGsC5Znalu/sAxzm/n/FlZNOxScaEWLjK5QT3rOJ9D0jXfaX+znszdm4eCw5qI/w1n45z82HPzPKArIjuobhumhHSPiZ/NiPUWLwGHzHcvQU4x8z+Cnyb8ICsgSoCzo2NdwNwmbs3pqDM4e7IFIzxAvB5d1+SgrG2u4bgOtDi2s8ws6+4e8cAxxlu1zs6RxcREREREZGMUXCaiIiIiIiIiIjIMFdQPW9v4GTgrahtsmfOnpB/2NzjMleViIiIiIiIiIiIiIiIiIiIiIiIjHDnli1ZelfT/AP+ONSFiIiIiAAsrqswggU/vw3MjOt+2d2+8XD9OfcBHTU1NW2NC+t3a1xY/12CgJLti1I+AXytfNHch+LHn1NdPAP4OPBeYCvwRq/uye5Mbm8vmtTeVvJid3fepqk9428pJO/DwBeBTbHtC4HZwNpZU/P/VFVeeJaZhS2KOeK1dnSuXd609sFn33x72c63TkxcYFozwQLNxjuBaRui9m2orJoHXAnMS1d9Mmr8A/hB1fKG+4a6EJEUyY5o78loFTsXVedAF4xOlaj5oupLxv1AI1Deq+29Zravu8e/n84jCLbv7QV3fzINdSWqlr7BaeeY2UJ3745rX0Df86Gb3H0oFtR+BHglxWM2pXi8wVoM/AT42yBCpsKMlONHOn0iov26QYxxK0EgYlFc+3lmVpPkz2jUcfenzexfwP5xXXsAhwP1OxvDzCYBHwrpagFuSbrIHW0C/pLiMZemYIxGgmNBqh0J7JaGcQdDx6bUScfz5PEUjzemufvfzOwR4P1xXUeb2dHuno7XeX/nvUNxbh4WxJKOc/ORYLj9bMKM1Z/NSDQWr8FHHHe/2cxuI/idxicIzsUS/d2CAecAx5nZx929z+9EEvQUkOrfCbyR4vEG61Hgx8CfQ+5nJMXd3zCzB4D5cV2TCa5hbt/ZGGZWAJwa0tUNXJ9sjQkaLefojwMvpnjMlSkeT0REREREZMxTcJqIiIiIiIiIiMgwVlA9bzzwOWA90BW6UVaWFZ16zkmWm5ufydpERERERERERERERERERERERERkxPtV2ZKljzbNP+DNoS5ERERExrbFdRVHA1cDB8Z1rQX+61/PH3Pjpk0z2mtqapobF9ZPbFxY/x3gImD739G/DHyjfNHcW+PHnlNdXEqwQOUxBAu3rgC2hxmMc2d6Z2fBlLbWkte6uvJfKfHCWyZ5yRzgEoKF+N8A8ggWk2+eWJLz50P2LDkqy+zPsfZRpbWjc92LscA0f+dxSqmc7PzsiSW7FHd2t3fHAtPKgCyCwJn7lq1sWh+1b0Nl1VyCwLT4hUhFeusEbgJ+WLW84fmhLkYkxdoi2ofbe1JUnaUZrSJ6vtZUT+TuPWZ2PbAwrut84GtxbQtChqhNdU3JcPeXzOxx4LBezWXAscBd2xvMzIDzQoaoTWuB0X7n7kM1d7ocBjwA3E3U50wHZqQcP9LCzKYDx4V0Nbj7UwMdx923mdntwNlxXbMJgg+WJFrjKFYL/DCk/XwGEJxGECwR9jy9zd23JVFXmJXuviDFY6bCc+moy8xuZeiD08b0sSnF0vI8kZS7DAgLt/ku8L40zBf1GoPgXDkjAbGxc8ZxEd0pPzcfIXb2s8mkjF03SdqM5mvwv7v7h5PYf1hx9y6C4ObrzGwmcCJBuPo8YHoCQ04B7jezU9z9zhSUeLO7/yAF4wwnBwHvBe4kCCNLtVrCf19xPgMITgM+CkwIab/P3VclUVcyRss5+jXu/uuhLkJERERERET6p+A0ERERERERERGRYaqgel4WwR/BFAMro7YrPOmMOdmTpw71H6WLiIiIiIiIiIiIiIiIiIiIiIjIyDMBqC1bsvTopvkHpCUUQ0RERKQ/i+sq9gO+Dxwf19UK/OjtlXv/7NVXD91WU1OzrXFhfX7jwvpLgG8AE2PbrSEI0fpN+aK5O4RIzKkuLiAILjgZyCb4u/zti2IWuDOjqyt3SlvbuFWdHYVP5nnuX2f5hNnAlwkCKd4EDCgHPD/X/jZ3n9J9crLtWjK/4GzatXZ0rn9x9boHn12x8t8ZDEybQfAY1wH3LlvZtC5q34bKqvcT/KyPTkdtMmpsBv4X+GnV8obIz+KIjHBRi40XZ7SKnWuJaB8Ni7b3p5a+wWnnmNll7t4NYGbFwMfjtukGrk9TTcmoZcfgNAhC3+7q9fU8YPe4bV5w9yfTV9aYUwz8N3C4mZ3s7ok+f0fK8SNdziF83b3rEhjrOvoGp0Hw+lBwWl/XA1fR9/E/1cwuHsBz+vyI9tpkC5NhYawfm2SMcfd6M7ubvvfCDo29zw8kYGUwos7LIbPn5uMJ7gGFGZPhXO7uZtYGFIR0j/brJkm9sXoNPqK5+1vAL2P/MLM9gIMJgr4OIrgeHz+AoXIJgtgOcfeX0lTuSFZAEGh/uJl9yN03pXj824BfACVx7SeY2RR3j/y9R8xwvN7RObqIiIiIiIhkjILTREREREREREREhq95wCHA61Eb5Oy977S8A957VOZKEhERERERERERERERERERERERkVFmPnAR8POhLkRERETGjsV1FTMIwh8WEISabdcD1G7dOvk7S589YR2w7YK2o71xYf3ZwHeA3WLbbQN+CPygfNHcbb3HnlNdnE3wt/hnEiwq2gS0x7pz3Snr6cme3No6bktHe9HSLM9+YKZPMsM+SbDA6NsE4SVlQG6WsWTefqWl+blZPwF2TfVjMdTaOjs3vNS07sFn3nz7Xz3u6QlMy8rLmjhu15Ku7o7tgWllBD/3JcDdOwlMm0MQmPaBdNQmo8YK4CfA76qWN2wd6mJE0mxNRPv0jFaxc2sj2jO9aPuEiPbV6ZjM3V80s8fZMWxsBvBB4O7Y16fSdzHt+9x9VTpqStIfgR+zY5jDR8xsortvjH29IGS/a9Jd2Ag0390fCOuIhelNBvYHTgDOIvy5eyxwm5mduD2Ib5BGyvEjXcIWo3fghgTGuh9YRfD67u3jZnaRu28L2WfMcvc1sZCgE+O6xgMnATdF7WtmVQTXd/FWoJC60WINsHdI+1g5NkmMme1KcO8nUfe7+3AMog3zDeA4+gaJfdvM7kzwfT7KeoL7bVkhfZk8N486L4c0nZuPEGuBmSHtGfvZmJkRHcw0ln82I81aoDKkfVRfg4827v4a8BpwC4CZZQMHAh8juE7cLXpvxgO/A45Ic5lD5VR3vzWsw8yKgEnAvgTXzWcD00I2rQb+bmZHuXt7SH9C3L3ZzG4BPhHXlUvwe6qfRe1rZmUE94zibQT+kqoaEzDW7x+IiIiIiIhIBik4TUREREREREREZBgqqJ43CzgHWEnwwYu+8vKyi046/WOWnZ0d2i8iIiIiIiIiIiIiIiIiIiIiIiIyMFeVLVl6T9P8A14Z6kJERERkdFtcV1ECXAp8FSiO676rvb3w8n8+ccqrQGtNTU1X48L6o4CrgYNi23QBvwWuLF80d4fFVudUFxtQRbCAaDnBYrErYt1ZwIyenqzJba3FXe3tJS96T/az5T75jSzsdIIFXbcHrE2N1fZkdeW4LeOLcr5OsODmqNLW2bXx5dXrHnx6xcrnMxiYNp0gFORBgsC0qMU3aaiseh9BYNqx6ahNRo2ngR8At1Ytb+ga6mJEMqQxor08o1XsXFSdmQ4h3SWifWUa56xlx+A0CMLF7u71/7B9hh1332xmdwBn9GrOj339KzMrAT4et1s3cF2GShwV3L0ZaAbeJFjE/VvAzwkWWI93PPBt4LIEpop6Xc4wsyx370lgzBHBzA4mCKaL94C7vznY8dy928xuJLiu6a2YIBzxD4OvctSrpW9wGgSBdpHBaYQH3gFc62m6jpGMGynnNpJ+E4l+zQ/ENmBEBKe5+1Iz+xNwelzXPsC5pPDc0N27zGw1fcM+IbPn5lHn5ZDec/PhrpHw4LRM/mzKCA/Wg7H9sxlphvwaPBbyFRWqpOdSAmJBmk8BT8WuE88Fvkv4MR1grpnNc/cHM1XjcODuLUALwevgXjO7guD3Sp8N2bya4Hr70ykuo5a+wWkQnNtEBqcRrC0Vtm7UH1MZ7pYAnaOLiIiIiIhIxig4TUREREREREREZJgpqJ5XAHyO4I9yIv+Ipfi08+ZnjS+N+qMxERERERERERERERERERERERERkYEqAmrLliw9omn+AaN2gWQREREZOovrKrKBC4AagsV4e3u6uztn4aOPnPkE0F5TU9PRuLB+/8aF9d8Hjuu13W3AN8oXzX0pfvw51cUzCQIK3gNsAt7o1T29p8cmt7cXF7S3lbzc053TOMMn1uWSfUps/HUEAWulBIs4v3TA7sUNZRPzvggckfx3P7y0d3Ztemn1ugefWbHy+e40hWNkZ+VmTRpXXtLd09mzdvPr2wh+5pOBh4C7dhKYdghBYNrx6ahNRgUH7gJ+ULW84YEhrkVkKESFns8ws1J335zRaqK9GtG+v5nluXtHugswszxgv4juqPpS4Y/Aj4GCXm0fNbOJBGGt8ecXG4G/pLGeZNWyY3AaBOFvvyI4/yqJ67vP3Velv6zRy903mNnZwGbgwpBNvmZmf3f3hwc5dNTxowDYnfS+Lobagoj2ZEL+rqVvcNr2uRSc1tdfCa69psS1H2Nmu7j72/E7mFkWcHbEeNekuD4ZOlHHpqqMViGSed8kCKCNXxO2xsxuTPH58quEh+wcTOYCfA+OaF/j7tsyVMNw9CowJ6Q96vFKh6i5eoDXB7B/VJBpXmLl9Ct/kDWMJVHn8pl8LlUBhRF9o/laIyNiIWq1ZnYXwbn1of+fvTsPj7K6+z/+/iYhhCzsu0HRuEA1istjSywitYtP3Vtt1aqotbVWba1ajdolrW2l2uXp8nR9bIndXWpdaq0KVKOogIoiBlcQgkRWScieme/vjzP8wGEmkGRmsn1e1zWXF/c5c87XWe657zsz55Ok6+eAARWcFs/d64EvmNkGwudtvIvN7D53vz+F01YRXuclcduPNLOD3X15kvudn2T73FQV1kU6RhcREREREZGMUXCaiIiIiIiIiIhIL5JXNtOATwPjgNXJ+uUe8f69c6YcUpaxwkRERERERERERERERERERERERKS/Owb4CvDDni5ERERE+pd580tOBr7PrgsqrnLnxqef+tT97e2D2ysqKppqyqv2qimv+g5hscisWL8q4NriOTOejh97elnBSOAU4DigiRCYtn2h3BHujGltyR/d3Fy4IhLJ3TIqWnhnAXkfA65iR8BaPjAZqN1vfN6dB0zIm21m30nZA9BLtLS1v+FLucsAACAASURBVPva+k2PP7uq5oUMB6aNBJ4A/rl8be07ye5bPWXqkYRgvZPSUZv0Cy3AH4EfTl1RXd3TxYj0oGVABMhO0DaN3rM49tIk23OBUuDZDNRQSvLF+p9P16TuvtXM7iX8TnC7wbF/TwAs7i5/dfeWdNWTAo8Aa4G9dtp2tJlNIXEY1dwM1NTvubub2RXAFMKx7s6ygN+a2aHu3taJYVcCdcDQBG3T6KdhBrEQxbOTNJ9oZjO7MXwru+5nZpjZfu7+ZjfG7Xfcvc3M/gJcEdeUTQhHuzXB3Y4HihNsr3L3fvl6HaCSHTOUmlmWp+n8VaSnufvrZvY74PNxTfsAlwI/SeF0S4EPJth+VArn2J1k4U1pOy7vI5YC5ybY3huem9fcvWEP7p8s5C8+YDkVko3Zm8+nMiXZ5+lUM8t398YM1JDstdQIvJqB+QcEd19vZicBL5A4FPNDGS6pN/sGcDBweoK2X5rZ/D3cz+1W7Bz+duBbCZrPB66L32hmhxOuXcWrdvdFqairG5LtU/Y3s4JUPW4iIiIiIiIioOA0ERERERERERGR3uYIwhf5VyXrYIVDc/P++9TTzSz+B1IiIiIiIiIiIiIiIiIiIiIiIiIi3fGd8QuWPlg7a5pCCERERKTb5s0vORL4AbsGPWwBvrtixTFzN6zfr7mioqKhprxqaE151deBK4EhsX4vA+XFc2bcHz/29LKCfODDwMmxTauB7YupF7ozpq1t8Ljm5qJV7W2DXy/wvLtHedGRwDWEhVpXEgJM9gHqRw/NufPIksITzewe+tlaHC3t7VtfX7+pasmqmucj0fQsOJ9l2TZy6KSiaLR9e2DaOGAUOwLTapPdt3rK1MMJgWmnpKM26Rc2Ab8Efj51RXXS8D2RgcLdm8xsOXBoguaZ9J7gtNeArcCwBG3/RWaC05KFDWwh/QFRc3lvcBrAhcDYBH0r01xLt7h71Mz+yK6LfH8LmBG37V3g3owUNgC4e7uZXQS8RAj73dkU4DLgfzoxnpvZEhIvpD8TuLurtfZyJxOOTRP5ZBrmM2A28M00jN3XzWXX4DQIj1ei4LTZHYwj/cfiJNuHEUIdn8tgLSKZ9m3gPHZcC9vuRjO7zd23pWieZO+zw8xsUCeDWLsq2bH5kgzM3Zsle27Gm1mxu9dkoIbuPjdNSbanIzitqJM1DCTJXkvZhHVsnshADcleS8+7eyQD8w8Y7r7BzL4L/DxB8wQz28fd38p0Xb1N7Bz4EuBYdj0n3Au4HvhaCqesJPytI349qHPN7IYE74PefL7zPBAh7EN2lgMcAzyc8YpERERERESk38rq6QJEREREREREREQkyCubOQb4HFDLjh9s76LgrNknZOUXDM9YYSIiIiIiIiIiIiIiIiIiIiIiIjJQ5AFzxy9YGr/4kYiIiMgemze/ZJ9580v+RFis9bidmlqAH65fP/mQqsfP+81lX7x908XNx7fWlFddQQgvuZ6wUPRa4GLg0PjQtOllBTnTywpmALcApwHrY/2jwGB39mlvH3RQw7YRkW31o5dYa0Hl3tExS0d50RXAdELA2mZgEjAyf3DWfR+ZNnzrUfsX/dXMLqUfhaa1tLfXvfz2+n/+bdGLP3vmzTXPpiM0LcuybcywfYcOL5xYsHHrqm2b62uKCI/tEuCG5Wtrb0sWmlY9Zeph1VOm3kNYBF+haZLIG8DlwN5TV1R/XaFpIu/x7yTbT8poFR1w9ygwL0nzmRkqI9k8j7q7p3nuhwnHKDs7Gpgct63a3Z9Jcy2pMDfBtk+x62Lgf3X3lvSXM3C4+0rgO0mabzSzzgZS9Pr9Rxpc0ANznm9m8e+PAc/dnwNeTNB0sJkdufMGMysCTk/QtxG4Mw3lSQ9x9zVAdZLm/rxvkjju/pK7Wzdul/f0/0NnuftaEofejAG+ksKpHkmyfQgZeJ+Z2RTgkCTNAz145SkgWUBe2s+bzGw48OEkzXv63KxPsn105yvarWRjDvhrRu6+Gng1SXMmXkvZwCeSNA/093m63Akku7YxPpOF9GbuvoHwt6dErjSzcSmc6y3gPwmaJhK3rzWzHOCcBH0jwB9SVVNXuXs9sDBJs47RRUREREREJKUUnCYiIiIiIiIiItIL5JXNzAE+T/hSUmOyfoOPPf6gnH33PzxjhYmIiIiIiIiIiIiIiIiIiIiIiMhAczRwXU8XISIiIn3PvPklw+fNL7kVeIWw4OP2oAAH/rRt24hDqx4/71uvrJhRW1FRUV9TXnUm8DLwU8Kit3XADcABxXNm3FY8Z0Zk+9jTywpselnBocB3gc8CDYQQtDZC2NmkSCR7amPDsEF1W8e81NZSeNek6Oj5E3zEecCJhMVz1xEWDJ2YncW8Dx06bMWxBw/7ZXaWfQ3obOBEr9Xa3l5fvW79g39b9OJPn35z9ZL2aDSy+3t1jlmWjR42eejwwokFG7au3La5fk0RsDfwLHDj8rW1v12+tnZdovtWT5laWj1l6t3A84TwO5F4TwNnAAdOXVH9v1NXVCf9nY3IAHZ/ku3/ZWb7Z7SSjj2QZPssM5uczonNbB/gQ0ma/5nOueH/B8f9cQ+6Vqa7llRw9xXAngS8zU1zKQPV/wBvJ9g+GvhyJ8dKtv/Y18w+0Mmxer3YIvgn9MDUk3lviLTskGy/d37cv88E8hP0uzu2iL/0L8n2TWdntAqRnjEH2Jpg+zVmNioVE7j7OkJwfSIXpWKO3bgwyfYtJA9lGRDcvY3koVKZeG7OBvISbI8AD+3hGDVJtr+vSxV1LNmY8aHVA1Wyc/DPmFlumuf+KCEcKpG0n4MPRO6+nuSv/ZR8fvQjvwNWJNheAJSneK65SbbHn+98nBCUGu/h2Od2b5DsGP3MWPCbiIiIiIiISEooOE1ERERERERERKR3OBE4kPBj7ISyxowtyDvuYydnriQREREREREREREREREREREREREZoL45fsHSQ3u6CBEREekb5s0vyZ03v+RK4A3gGmDwzs1tbbkfqHr8vEuff+6klRUVFfUXNx9fVlNe9TRwB7A/0Ar8BCgpnjPj5uI5M5p2Hn96WcG+hGDXq4BcYBXQRAhmmxCNZk1pbCwaVrd17KstzUWPFEdH/32SjzresPMIYWxrgBHEgr0++L6hT3xk2ohv5uZk/QgYl7YHJsNa2yP1K9at/9ffFr/4k6feWL04XYFpY4btO3RkUXHhxq2r6mOBaZMIIWg3Ll9b+5vla2sThXpQPWXqIdVTpt4JvAB8gh3BeiIAUeAe4INTV1RPn7qi+u6pK6qjPV2USC/2BPBmkrYrM1nIbtwNJAo/NJKHJ6TKBST+rNlGqCsT5u6mPQL8IQN1pMrc3bSvcPc9CVeTTnL3JuCmJM1XmVlRJ8aqBhYnae5N+49UOZcQtNwTZvfQvL3dH4H2BNvPMbNBO/07Plhgu7kpr0h6g2SBelPMrCfCD0Uyxt03Az9I0DQUuD6FU92eZPt/m9mEFM7zHrFglfOSNP/J3RN9Jgw0yZ6bQ8zsv9I8d7Jwtn/FQpn2xMtJth/chXqSMjMDpiZpXp7KufqwZK+lUcCpaZ472WvpJXd/Ns1zD2Sbk2zPzmgVvZy7R4CvJ2m+xMzGp3C6u4BEQc+nm9nQnf7dF853/kS4dhVvPHBWhmsRERERERGRfkzBaSIiIiIiIiIiIj0sr2zmQcDphB9jJ1Xw6QtOtsGDCzJTlYiIiIiIiIiIiIiIiIiIiIiIiAxguUDl+AVLB+22p4iIiAxo8+aXfAqoBn4MjNypaVk0mnVS1ePnnf70U59+IRaYtl9NedU/gCrg/YADfwGmFM+ZcWXxnBkbdx57elnB2OllBZcA3ySEc60Ctsaax0SjNqW5qWCvuroxa5obhy0ZFxn1h7199OQssi6P9XkLGALsC6w6sqTwgROOGDG7MC/7NuDAdDwePaG1PbJtRe2Gh/62+MWfLnxj9aK2SOoD08AYPWzy0JFFxYUbtq6s31S3uoAQRPci8PXla2t/tXxt7dpE96yeMvV91VOm/i3W9wwUmCbv1QT8Ejho6orqT0xdUf1kTxeUSGll6d49XYPIztzdgd8kaf6sme2TyXqScfc64G9Jmq80s4npmNfMxpE8AOrP7r4tHfPGc/cVQEdBYo+4e8LA0V7qr0BzB+1zM1THQPU7Ev8GdSRwRSfH+nWS7WeY2aGdHKu3uyDBtigw0d0tVTdgRYJ5zjCzwrT+3/VBsRCWBxM0jQY+DmBmk4FjE/RZDSxIV23Sc9z9ZUIwbCLfioXliPRnPwYShVRdZmbFKZrjj4Rz8HjZwM0pmiORK4FkwWy/TeO8fck/gWTnBbeka1IzOwM4KklzsvPNRJKFYs3oXEW7dTiQ6NiqHng9xXP1Se7+AslDkm8ys8HpmNfMjgY+kaS5M68l6byRSbZvTbJ9ILsbeCnB9iHAtamaxN0bgTuTzHMmgJmNBE5O0Odd4N5U1dJdsWtW9ydp/npc8LWIiIiIiIhIlyk4TUREREREREREpAfllc0cClwKbAHak/b779MOz56w10EZK0xEREREREREREREREREREREREQGumnA13u6CBEREemd5s0vOWbe/JKnCGEo++3UtNadixYvOvWYJ5/4zPxYYNrwmvKqXxEWpTx1+xDAUcVzZpxTPGfGyp3Hnl5WUDS9rOCThEWbjyAsjr8h1jzMnQNaWoYcuK1+9IbGxhHPDW0bftvePropl5xrCIvtrySEsk0G6g+cOOSujx0+/JgxwwbdCUxPywPSA9oikYZXazf8+44lL/5k4etvPdMWiST9TULXGaOH7lM0auikoo1bV9VvqludD+xDeC6/sXxt7f8uX1tbk+ie1VOmTqmeMvUvwDLgUygwTXbSHI02PNnQ8PwDdVuPmLqi+otTV1T3ugWuSytLrbSy9OTSytLHgNdKK0uTLfQu0lN+AWxMsD0P+FkmCjCzgj3odjOQKNRzKPDT1Fb0//0YGJ5gezvw/TTNmUxlF9t6HXd/F7gvSXOUEMYhaeLurSQPNbmqkwFdtxOOmeNlA78ws+zO1tdZe7j/6O4cRwGHJGh6zN3XpXi6vybYVkAIDpZdzU2y/fyd/pvo/OH2WHio9E/fTrL9aODzmSggE/smkUTcvQH4ToKmPOAbKZpjE/CrJM2zzey4VMyzMzObBFQkab7P3V9M9Zx9kbt3dJ5ynJldkOo5zawI+J8kzUuBBzox3GMkXivloBSH8p6VZPsCd4+mcJ6+LtG+BOAg4PpUTxY7d/gVide3rgX+L9VzShA7BxyfpHlVBkvpE2LnEcmON79gZuNSON3cJNu3n++cBeQmaP+ru7eksI5UuInw97Z4B5LCwLmO6BhdRERERESk/8vp6QJEREREREREREQGqryymVmEL7UUAGuT9cvee9/hgz/wwRMyVpiIiIiIiIiIiIiIiIiIiIiIiIhIcP34BUvvq501bUlPFyIiIiK9w7z5JQcQFvI9Pa6pDvj+m28e8eu1NQc3V1RUNNSUVxXUlFdVAFcD24McXgCuK54z49/xY08vK8gFZhDCBXKBdexYdDffnfHtbbmjm5uL1rS15b0xxAf/faIPPTQ2fgthMdDBhGCvd8ePGHTnYZMLPmFm9xBCIPqFtkikYeXGLU8uXrlmSUt7pC09sxijh+0z1D3qG+ve2gaMBUYBzwH/WL62dnWye1ZPmXogYVHvs0m8YK4MYPWRyKYlTY1PPVBX90KT+zhg2ldhRU/XtbPSytLBhN/7XAVM2anpcuDGHilKJAF3rzez75B4sfuTzewqd/9RuuY3s1OAjwGXddTP3V8zs98DFydo/qSZfdLd705hXScRPoMS+a27v5mqufbQX4CSBNsd+EeGa0mFW4A1CbbXuHvS30hKytxGCDuYFLd9FOFzas6eDOLubWb2dRKH3R1DWBj9hm7U2aFYMMtngfPSNUfMBUm2/yUNc/2FxMEwF5B80fyB7AFC+OfouO0nmdkodgQKxOtTgZPSOe7+iJk9Cnw4QfOPzewZd1+ajrnNzIAfAAuBlB2XiHTSrwnnoZPjtl8IPJSiOeYAFwHDEs1vZke5e30qJjKzLEKYUqKwkwjw9VTM04/8BvgKuz7/ALea2SMpPt6+FdgrSduNnQkqdfc6M5sPfDRB80XAlV2o7z3MLI/k53n3dHf8/sTd7zOzp4DpCZrLzezvKQ4t/CpweJK2m9y9KYVzyXudTOJ1xTeR+Lxd4C7gJXYN2B5CeC1fk4pJ3L3KzN5g1+tBM8xsX2B2krvOTcX8qeTuz5nZ30gcXllhZlXu/ni65jezrwEbCMdJIiIiIiIi0k8pOE1ERERERERERKTnHAscDaxM2iMry/LPOPd0yxmUm7GqRERERERERERERERERERERERERIIcoHL8gqVH1M6a1tLTxYiIiEjPmTe/ZDTwTeASYNBOTW3ArzZv2uuW5cs/9C7QcHHz8Vk15VWXEIIDxsf6rQa+BvypeM6M6M5jTy8ryCIsrnoOMBJ4B2iONee6MyESyRnd3FS0qbU1/7lsz/733j5yODuCWmoAA4qB1sK87HvKphSVZWXZHUB+Kh+HntQWiTSu2rjlyUUr1yxOX2AajB42eSjuvnHrqnp2BKY9D9y7fG3tqmT3q54y9QDCotfn0I+C6iQ11re3v/Vkw7aFj27b9upOK2+vBz40q6jowQX19XU9VlxMaWXpKMJ+5TLCaz/eF0orS7+7bPayxsxWJtKhnxMWLv5AgrZbzWyDu/8hlROaWTZhf/91YE/Hvg44hcTvrUozq3H3Z1JQ2+HAn5M0ryMETmWUu79Lihbe7g3c/Vng2Z6uY6By91Yzuxn4RYLmq83s5+6+bQ/H+pOZfQb47wTN15vZO+7+k+7UGy8WTPQVQmjLw6kcO8FcuSQO12gjDaFI7v6qmT3PrqERx5rZvu6e/HfEA1AsvO/PwJfimnIJn22JAiefcPfX016c9LRLgBfZNWhpCPCQmc1091dSOaGZjQFuB04Ankrl2CKdEfucr2DX0JQc4FspmmO9mZUDv0zQfCBwl5md4u6p+JvgD4GPJ2n7UYqDm/o8d282s0uBfyVoHg08YGazYucX3WJmXybsbxO5090f7MKwvyNxcNoXzey37r68C2Pu7EbCtd94dcCd3Ry7P7qEcN42KG77YMJr6Rh373awlpl9AvhukuanCeGJA5aZHUJYU+h2d29P8diDSR5A+Uhnwg8HEnd3M/s2cEeC5kvN7BZ3X5+i6SqBb8dtM+B7hNdFvOpUXBtLky8DHyH8rWhnOcB9ZnZ87HpRypjZMOC3wJnApakcW0RERERERHofBaeJiIiIiIiIiIj0gLyymZOA84C1QNIvHOWffnZZ9qjRe2esMBEREREREREREREREREREREREZH3eh9hQafreroQERERybx580uGAFcC5cDQuOa7mpqKvrlk8WmrgaaKiopITXnVqYQghCmxPpsJC0H+vHjOjPcsujy9rMCAAwiBLyXARuCtWHM2MCESyR7V3FTY3Npa8BLRrGcm+ajNhn2asIj620AEmABk5WTbwzMPHrrPoJys2wgLCvcL7ZFI06pN7z656M01i5rb29MXmDZ0nyKAuMC0pYTAtKRBD9VTppYQFmk9FwWmyU6i7r6mre3lR7fVL3y2qentBF3aCGvfHEPihcEzorSydH/gKmA2HYctjgQuBP43E3WJ7Al3j5jZ+cAiYHhccxYhlKwEuMndI92dz8wOI4QsTO9knZvN7CLgfsIi0TsrAB41szPd/aFu1DYLuAcoStAcBS50961dHV+kF7mNEAI4KW77aEL45/c7MdbFwBLC8XS8/zGzfYFr3b21K4XuzMwOJHyGfri7Y+2hUwif3fEedvfNaZrzL+wanGaEY4yKNM3Zl81l1+A0COeHyfpLP+fub5rZFYQAnnjjgKfM7Gx3/3cq5jOzs4EfsSP0XaSn/QH4KnBw3PZDUjjHr4GTgBMTtH0UeNDMznD3LV0Z3MwGAT8jeTDXUuCbXRm7v3P3h8zslyQOiJkGPGZmJ3U18CoWYnsjcFOSLmsIx5NdcRfwKiGAb2eDgD+a2UfcfWNXBjazjwHXJmn+qbs3dGXc/szdl5nZ10h8bjAJeNLMTnT3ZV2dw8wuBH5DuPYQrw64wN2jXR2/nxhNOH+70cy+A/whFQFqsUD73wBTk3SZ2905+rm7gJfY9bM1n/AZ/NUUzVNJCD6Nvw6W7HynMkXzplwsePWzhOtu8f8/wwifTxe6e0qCLM3sZMKxxD6pGE9ERERERER6v0QXmERERERERERERCSN8spm5hG+rNgEtCTrl3PAlDGDDjtyVsYKExEREREREREREREREREREREREUnsmvELlnZqUXQRERHp2+bNL8maN79kNvAKIfhs59C0J9rbcz5Y9fh5Fy5ZfNprFRUV2y5uPv7ImvKqx4B/EELTmoFbgJLiOTN+mCA0bQJwOWGx3jHASqCesOjihGjUpjQ2Fo2srxvzWktz0YKJkdF3TvLRZYZdBDQCqwlBCJOAp449eOgzHz5s+M2DcrK+Tz8JTWuPRJreWL9p/p1LXvqfx19d+WS6QtNGDd27aPTQfYo21q3etrHurSGExShfI4Tn/iRZaFr1lKn7Vk+Z+jtgBSEMQqFpAkC7e+vLzc3P/HDjhp9+f8P6u5KEpm23HjhxVlHR4EzVt11pZWlZaWXp3wn7uUvpODRtu6+UVpZqvR7pVdz9NeBMINHi20YIJXjazI7t6hxmNsXM5gLP0snQtJ3q/CchaDORQkJAw4/MbFgnays0s5uBRwiLNSdyQ6oCVkR6WizE7OYkzdeYWUEnxnobOJXwW9dEvgw8b2YndK7KHcxsspn9AlhG5kLTAC5Isv0vaZzzr4An2H5+LKhEduLuzwMv7GH3RuCONJYjvYi7/x74QZLmEcBDZvZ7M+tykIKZfdzMngT+jELTpBeJhQx9Lc1zOPAZwrlwIh8CXoiFlnSKmR0BPEny0LSNwOnunuzYQ8LxV1WStkMJz81sM+vUtQkz258QWp8sNK0J+IS7b+jMuNvFgrqvTtI8DXjczOIDATtkwYXAfUBugi41wK2dKnQAcfdbCMeniUwCnjGzq8ws0WOblJmNN7M/EEJOcxJ0iQLnunuyfcxAtB/h8VplZjeb2ZSuDmRmk4EHgPOTdHlG1z86Fvsc/HaS5i+a2ZgUzbMaWLCH3SOE8NRey93vJYS4J1IA3GFmd8ZC07vEzI4zs0cI+32FpomIiIiIiAwgiS4yiYiIiIiIiIiISJrklc00wg/RJgBvJe2YnW35p376VMvO1g+HRUREREREREREREREREREREREpKdlAXPHL1g6rXbWNC1mKCIi0s/Nm1/yYcKis9Piml6JRu36J5849xGgraKioqWmvKqkprzqZsL35CEsjHo78I3iOTPWxI89vaxgGHAi8BGgFVjFjnCB0dGojW5tzR/W0lzwSiSSu3lsdNjf8xh0KmHR4E2x/iOBccALRx9Q+PbIokHXAEem7AHoYe2RaPNbm7c8tXhlzTONrW0tu79H14wauneRYWysW10PPhYYBbwE3AO8uXxtbaLQB6qnTJ1MWMR7Nlq3RHbSFI3Wv9jctOi+urolWyKR5j28WzPh/XwksDB91QWx0LPTCYt5dyX8qYQQMHNPKusS6S53f9TMzgT+RuIF5Y8CHjOzxcAfgYfc/dWOxowt5P0h4Czgg4QQtu7W+V0zGwV8JdGUse2zzew2QrjR0tiC1onqKwU+DXwOGNvBtLe6+/e7V7n0MReb2XFpGPc5d/9pGsbtitsIC5ZPits+GriMEGC8R9x9sZmdCNxPWOw83vuAf5nZi4T9x4PAy8nemwBmVgLMIrxHP0S4tpgxZjYO+FiCpibg3nTN6+5rzGwhcExc077ATOA/XRj2MjM7qbu1xVno7r9J8ZhdVQn8aA/6/d3d69NdTMxesbDQdLjW3denaez+5lpgCGGflsgFwLlmdh8hFOY/HYX9mNkg4L+AEwiBUfultNqgN7xfD0vj6/eiWKiXpJm7/8PMngHen8Y5tprZh4HHSPx+mATcF6vjV8A/k73HYqGtxwMXAaeQ/LxhC/ARd1/VzfL7NXdvi4XWPULYb8UbAcwFrjWzXwL/cPeaRGOZ2WDCudwFhOOyQUmmbQFOc/cl3az9ATP7P+DiBM1TgRfN7M/A7wn7t4TXjsxsLOHa8TXsen16uwhwobvXdafmAWA2UES4Hh9vCPBD4Etm9ivg7lgw+y7MLBs4GjiPENiVLKzZgc+6+/3dLbyf2gsoB8pj12fuA+YTrn00JruTmeURzjHOJhzH5CXp2kK4RtJdnzazQ1IwTrxX3f17aRi3K+4i/C0k/v8zH/gq4Vg0FeYSzol355FYsHmv5u7fj33ufz1JlzOAT5jZvwjH6PM7+v+K7VuOAD5KeG1PTXHJEK4zfiAN4y5z9x+mYVwREREREZEBSV9AFBERERERERERyaxSwpf0VnXUacipn56eNWLkXhmpSERERERERERERERERERERERERGT3DgRuBq7s6UJEREQkPebNLyklhCycENf0DlDxwtKP/rWublxLRUVFU0151eia8qpbgS+wY9HdB4Hy4jkzlsWPPb2sII8QnnAakA3UEBa4BRjqztjW1iFjW5oLX2tvz311qOffMdwLjiUskLsNWElY5HVfYOX7JuXPmzQ691IzSxSI0Ce1R6LNqze/+/SilWuezmBg2hhCYNpyQhDUGx0Epu1NCEy7gOQLLcsAtDUSWb+osfGpf9bXLWt1j+z+HrvYDJw2q6jomQX19V25/26VVpbmAxcSQplKujnc1Sg4TXqhWMDCxwkLE49O0u2/YjfMbAvwOvA20EBY4LwQmAgcAAzfk2m7UOdVZlYHfIPEoQojCYtUfxXYYmbVwDqgkbCw+zhCkNOoPaitwt2/3dkaY/VlgQAAIABJREFUpc87hl2Dq1JhONArgtPcvdXMbgZ+kaD5GjP7X3dv6MR4C8zseOBuwmL+iRxKOFe4Bagzs9eAtYT9R4Sw/xhPuIY4ck+m3dP6uuA8Eq+v94C7b0vjvBBCHxO9/i6ga8Fpx3WjlmRygN4SnPZH4Pvs/vxibvpL+f+GE0JG0uE7gILT9kAsnPFyM3sHqCBxAGMO8InYDTNbA7wJbCQcN+QSriNMJpwDDN6TqbtR9nHduG8ynX2/FpO+1+/FgILTMud6QphO2rh7jZnNJAT3HJ6k2/tjNzezN4HXgHcJn/1FhNC1g9j9fnw1cIq7v5CK2vu7WLDdR4E7gQ8n6fY+4GfAz8xsNfAK4fpKG+G4bB9gCuEcqiNbgDPdfV4qage+GJv7IwnasoBzY7dmM1tO2GdvJryGRhHORw/azRwOXO7uj6ao5n4rdt7wSULw8meSdNuH8B2Am82sFqgmPC/NhIC0YkKYUdFupmsmhKb9ORW1DwDbr8/cBERj+9jVwCbCYzmE8JjvTTjHyt7NeFHgfHff5W8zXXBU7JZqTwK9IjjN3d3Mvg3ckaD5i2Z2a0ehvJ1wN/C/7P79MzcFc2WEu3/DzDYQghcTff5nEcIaTwQws7cJx+jrCcfoOex4be/P7j+noHvH6B+I3VLt34THQERERERERFJAwWkiIiIiIiIiIiIZklc2cxjwOcKXOZJ+MThnvwNG5U47albGChMRERERERERERERERERERERERHZM18av2DpPbWzpj3W04WIiIhI6sybXzKRsEDnBbx3MfIG4Ic1NVN/vvLNoxorKioaasqrhtSUV10PXAcMi/VbDFxbPGfGf+LHnl5WkE1YAPRswmKItUBrrHmIO+Pa23PHNDcVvt3WNuTpwT7o3ok+/EDgqli/t4A8wgKum4pH5d5x8N75nzazr5N44fQ+JxKNtoTAtJqnG1pam9M1T5LAtBWExTtf7yAwbRJwA3ARYeF5EQDeaWtb+XhDw8IFDdte7+ZQ9YQwg4OBF7td2E5KK0vHAlcAl7L7kKU9dUxpZen7l81e9kyKxhNJGXefZ2ZHEBZc/tBuuo8gFqLWBRHgd4Tws05z9wozex74LTCmg64jgLIuTLEB+Jy739uV+kT6iNsIoSqT4raPIXzu/aAzg7n7M2Z2OPB/wCm76T4UODJ26ywnhIvd0IX77qlkoUF/SeOc290J/IRdgw3OMLPLMxDc1qe4+wYz+xcdv+ZWk+bwIOm93P0mM3uKcNwRv7+LN2kP+iSzCfgucH8X7y+SUrFQ00dIHD6VynlqzOwY4OeE6z7JGCGAsCtB5A8RwnxSEUAzYLj7u2Z2AuGa7bV0HJq0d+zWWYuBs939jS7cNyF3bzOzk4FK4NMddM2ja8eSzcAl7n57V+obiNy9BTjXzBYTAtI6CikaH7t11qvAOe7+bBfuK+HvHPvHbl2xFZitayCddhfwEnBI3PYC4GqgvLsTuHujmd1Jx5+x7wJ96rlz95/F9im3AwfspvvE2K0r6gnh7X/o4v1FRERERESkj1BwmoiIiIiIiIiISAbklc004DzCF/g2Je2YlWVDTj/rVMvO1rU7ERERERERERERERERERERERER6W0M+P34BUsPrZ01TYv8ioiI9HHz5pcUEhbevRrI36kpAty2deuY7734wgmbgW0XNx9vNeVVFwLfBopj/d4AbgTuKJ4z4z2hW9PLCgyYCpwT67+BsOA9wCB3JkQiOaOamwvfbW3JX5rl2fP29lF5wCWEhYDXEhYMnQQ0DcvP/vv7DyqalWV2NzA41Y9FT4hEo61rNm99etHKNU9tS2Ng2siiSYVZlmWb6tdsc4+OIoRHvUIITHutg8C0vQiBFhejwDSJibpHV7W1vvRwff3CF5ub30nh0HXAqbOKipYtqK9P+JrsjNLK0qmEfdu5pGefcTXwqTSMK9Jt7r4GON7MziIsst/VhbcTiQD3ATe6e3V3BnL3e83sCWAOIbw1Fb+nayeExpW7e/Lf8In0A+7eamY3A79I0PxVM/uFuzd2cswNwKmxsIvvsesC8t3hwMPADe7+XArHfQ8zO4rEddcBD6Zr3u3cfb2ZzWfXoJsC4AzCPkreay4dB6fd7u7dPj6UvsvdHzWzKYTz0ysI4Y2pshX4FXCzu29N4bgiqXADaQ5OA3D3JuCzZvZn4EfAoSkaejXhvOGPKRpvwHH3CHCDmd1FCGb9YIqG3kgIi/xZbI6UigV1nWVmDxPO9zoKy+6Mp4HPu/uyFI03oLj7T8zsAeDHwMkpGnZbbLzvuXvarm/3YdXAT4HT6Fq44Z74E3C1u6fyOu2A4O5uZt8G7kjQfJmZ/cDdN6Zgqrl0HJz21774/nH3p83sEOAq4BrC351SpQH4PfBtBa+KiIiIiIgMDFp8WUREREREREREJDOmA0cDKzvqNOTkM4/OHjl6UmZKEhEREREREREREREREREREREREem0fYFbgUt7uhARERHpmnnzS7KBzwEVwLi45vtbWvK/tuiZT74JNFVUVERqyqtOAL7PjoWTNxCCWH5VPGdGW/z408sKJgFnAocB7wKrYk1ZwIRoJGtUc3NhW0tLQbVHs5+d5KNqDDsbKALWEUJZxgPk5tiDxx487MCcbKsERqToIehRkWi0tWbL1meeeXPNU9taWpvSNc/IouLCLMveHpg2EtgHeJUQmPZqB4FpE4HrCa+RfhFSJ93X5t6yoqX52Qfq6p5Z09ZWl4YpNgP7xW5vdHWQ0srS4wgLtX6cEPycLp8orSydvGz2slVpnEOkW9z9r2Z2ByGM5kLgY3R9v74cqAT+6O7rUlQisXCzz5nZdwhBKOcAE7ow1DvAX4CfuPuqVNUn0kX/YMfx784Sbeuu24DRhODheJOBl7syqLvfD9xvZh8DPgucyHuDljvjdeB2oNLdV++ucwpckGT7PbEQj0z4C4mDbmaj4LREHiCcYyYLVanMYC3SS8WCIL9mZrcQgifOAf6ri8NFgUcJ78d7+mJQhQwM7r7EzO4GPpmh+eaZ2TRCoNLnCecPXVmvdiHhGOUP7r7LdUPpvFjo7Awzmwl8kfAcDenCUC8Sgmh+6+4NKSwxIXf/XSz07QuE11RJF4aJAgsIIW/3prK+gcjd3wBOib3XryDsX4Z1Yajtx/i/UGh5crEwsy8DXzazIwjv3ZnA++n6+RXAeuCvwFx3f77bhfY+DxNC+eJ16fx2N+4i/C0kL0HbZELQZLe4e5WZvQ7sn6TL3O7O0VPcvRWYY2Y/Bc4HPgMcQ9euyzvwOOHxuMvdE70GREREREREpJ8y94TfYxQREREREREREZEUySubOQb4LrAFSPqj5ux99htR+NnLLrXsnEEZK05ERERERERERERERERERERERESkaz5aO2vaIz1dhIiIiHTOvPklJxNC0KbGNS2KRLKvW/jkOYuB1oqKiraa8qrDgVuAD8f6NAI/Am4pnjOjPn7s6WUFo9ix+GcTYQFPCIskjo1GbVRLS0FuS3Ph69FIzlsTfURVDtmfAiYSFspvJAS5DTbjPzMPHlaYl5t1HTAphQ9Bj4lEo201W7Y+s2hlzcL65pa0BaaNKNyrIDt7UPbmujX1UY+MJATSvUYITHulg8C0CUA5YSHjRAuFygDUGI3WLW1qevr+uq3PbY1G0x02Mh54aUF9/c87c6fSytJsQljj1cBR6SgsiZ8sm73sygzOJ9ItZlYEfBCYDhxCCEafCBQQ9vtNhN+/bSF8hj8PLAIWZSjsCDPLAo4GjgWOJCwqXQwUxmpsISyeXUMIWXwWqAKedvdIJmoUGYjMLJ+w+PkHCGHK+wJ7EY4z84Bmduw/NgAvsGP/8WaGa/0SMDJB0z3u/kKGahgGfCVBUxS4WSEyIqlhZpOAGYTwkYMI4RajCcc2g4A6duybVgNLCPumxe6+tQdKFulTzGwUcBzhGOB9hNCr7e8xI1zHexdYCawgBKb9J1PnDgNZ7NzuWML5XSnhuRlHCGLKIZzbbSUE974KPE14bl7tiXq3M7NDgeOBIwj77b2A4YSAbyfUvYGwz36JsM9+yN039EjBA4CZ5RHe4zOAaYTX0gTC+zyX8JzUA28RwtIWAY9l6ri6vzKzHML74HDgwNhtX8L7YSjhvdxMOJapAzYRAu2Xxm6L3L0985WL7J6ZjSfsUz5A+DvkZGAsO/YrOx+jr2XHMfoid9/cAyWLiIiIiIhIL6DgNBERERERERERkTTKK5uZDXwV2Ad4J2lHM4quvGF29uixkzNUmoiIiIiIiIiIiIiIiIiIiIiIiEh3rAFKa2dN0wKjIiIifcC8+SVHAT8ghJrt7E13u+GJqnP/CbRVVFS01JRX7Q18F/gMYSHkCHAbUFE8Z8a6+LGnlxXkE8LVTo5tWkcIBQAY6c7olpb8US3NhdWRSO7W0dGiO/MZfCJh0eUthEWWRxNCUZ79wEFFW4YX5FxLWPi3z4tEo21r361bvGjlmifrmloa0zXPiMK9CrKzcrI219dsi3pkBGGR1TcIgWnVHQSmjSMEpl0CDElXfdK3bIm01z7T2Ljwwbq65e073s/pZoSgxBsX1Nfvsq+JV1pZWgh8Dvgy4Xc7mbYNmLRs9rJ3e2BuERERERERERERERERERERERGRPi2npwsQERERERERERHp544HpgIrO+o05KRPHqXQNBEREREREREREREREREREREREelDJgE/Bi7q6UJEREQkuXnzS/YBbgbOIoQSbbcJuGnFimMqN6zfr6WioqKpprxqeE151XeAK4DBsX7/AK4vnjNjRfzY08sKBgHTgU8B+YTAtLZYc6E7Y9va8sY2Nxe+2d42+PVCH3LXSC/8AHAN0Ej4nv1QYDLweuk++csnjsy9wsxmpfZR6BnRaLQ9BKbVPLm1qbkhXfMML5xYkJM1KGvLtrcbItG24YQAqTeBXwMvdxCYNha4DrgUBaYJ4O6sa29//bGGbQurGho6/B1MukogBDUeD/wxWafSytKJhLC0zwPDM1NaQoXAxYRQShEREREREREREREREREREREREekEc0/4/UYRERERERERERHppryymZOAbwG1QGuyftnF+wwr/NyXvmg5ObkZK05EREREREREREREREREREREREQkNU6qnTXtnz1dhIiIiLzXvPklw4EbeW8IGkAz8JN33tn3x6++8sFtFRUVDTXlVYOBy4EbgJGxfguBa4vnzHgyfuzpZQUGHAqcA4wD3gGaYs157oyPtA8a09RctK6tdci6QZ7zwAQfsTdwAiEUqRbIA8YC70weO/jxg/Yacp6ZfYr3hrv1SSEwrX7J4pVrnng3c4Fpw4BhhDC6u4HlHQSmjQG+ClxGCLyTAS7iHlnZ2rrs3/X1C5e3NG/o4XIGAROBKxfU12/duaG0srSUELx4dqxfb7AKKFk2e1m0pwsRERERERERERERERERERERERHpS3J6ugAREREREREREZH+KK9sZi7weaCRDkLTAPI/+ZlTFJomIiIiIiIiIiIiIiIiIiIiIiIifdRvxy9YekjtrGmbe7oQERERgXnzS3IJgVhfY0cIGkAU+ENDw/Cbnnv25Fqg6eLm472mvOoc4LvA5Fi/FcD1xXNm/CPR+NPLCvYDPgVMAbYQQoMgrF8xIRLJHtXcVLitpaXghSzPfmySj4wadiEh5GgdkAVMAraNKsq568j9C0/IMruH3hOC1GXRqLe/vbXu2cUra57Y0ti0LV3zDC+YkJ+TnZv97rZ1De3R1mHA3sBbwP8RAtMSBjhVT5k6ihCYdjlQkK76pO9ojUabXm5pWXJ/3dZF69rb0/aa3UM5hCDGQcBzQMv2htLK0o8CVwMf7ZnSOjQZOAVIuM8UERERERERERERERERERERERGRxBScJiIiIiIiIiIikh4nA8WEHx8nlffx04/IHjtuv8yUJCIiIiIiIiIiIiIiIiIiIiIiIpJyE4CfA+f0dCEiIiID3bz5JZ8Cbgbiv6P+cFvb4BuefupTK4DmioqKSE151SzgVuDIWJ91QAVwW/GcGZH4saeXFYwFTgemAw3sCEzLAsZHo1kjm5sLvKW58BWPZr9Y7KNez8LOAoYDtUA7MBGI5OVm3T/jfUMPzc6yPwNFKXsAekjUPbLu3bpnF6+qeWJzQ1N9uuYZXjAhPzt7UPbWbbUN7dHWoYTAtNXAbcBLHQSmjQSuAa4ACtNVn/Qd26KRLc83NT19f13d89ui0bYeLmcwMBZw4DHg0QX19etKK0sHlVaWnk8ITDu0JwvcA19CwWkiIiIiIiIiIiIiIiIiIiIiIiKdYu7e0zWIiIiIiIiIiIj0K3llMw8EbgBqCD/uTih7YvHQws9f+UUbNGhwxooTERERERERERERERERERERERERSY8zamdNu7unixARERmI5s0v+SDwA+D9cU1Lo9Gs8ief+MyTQGtFRUVrTXnVIcAtwH/H+tTH/v3j4jkzGuLHnl5WUAScELtFCCFo2wO6xkajNqqlpSC/pbng1Whk0NvjffijueR8EtgH2EAIWRsPDMoyHp15yLAxgwdlXUcIX+3Tou6R2q31zy1eWfPEpobGunTNM6xgfP6g7MHZ7zbUNrZHWgqBkcAa4E5gWQeBaSMIoVNfoh8E1En3bWpvX/tUY8PCf9fXV0dCUFlPKgRGAU3Ag0DVgvr6raWVpcOASwiv2716sL7OOnTZ7GXLeroIERERERERERERERERERERERGRvkLBaSIiIiIiIiIiIimUVzYzH7gJyAbe7ahv0ZfKP5M9bsL+GSlMREREREREREREREREREREREREJL02AAfXzpq2oacLERERGSjmzS85EPg+cFpc02p3vv7sklP+3tQ0rK2ioqKlprxqIuG77rMJ33dvA34F3FQ8Z8Yun9/TywpygRnAGUAusA5ojzUPd2dMa0v+2OaWgupI++AtI6OFdxaS91HgMMJ36bcAY4AC4Jljpg5tKhqSfR0wJbWPQubFAtOeX7yqpmrTtowHpq0F7gBe7CAwbThwFfBlYGi66pO+wd19bXvbq/O3bVv4dGPj6p6uh/A6HgpsBO4FFi+or28urSzdG7gSuJi+GfT3f8tmL/tcTxchIiIiIiIiIiIiIiIiIiIiIiLSVyg4TUREREREREREJEXyymYacAHwQWBNh30/dsphecceH//jdBEREREREREREREREREREREREZG+7I7aWdM+3dNFiIiI9Hfz5peMASqAzwM5OzVtBb735ptH/HZtzcEtFRUVjTXlVUXAdcBXgHzAgTuBG4rnzHgjfuzpZQVZwOHAOcAooBZojjUXuDOurW3wmJbmwrfa2vLW5/vgv4/2oUcQQtaagfXAMGA4sOLw/QpeHzc890rgmBQ/DBkXdY++EwtM27itcWu65hmaP3ZIbs6QnFhgWgHheVhLeN5eXL62NpLoftVTpg4jBE99hfAcyAAWcW9/vbXlhX/V1T/1amvLph4uJwsYCwwG3gDuA5YvqK+PlFaWHglcQwhpzEk+RK/XBExaNntZTz/WIiIiIiIiIiIiIiIiIiIiIiIifYKC00RERERERERERFIkr2zmYcDVwCogmqxf1rgJhUWXXnWZDcrNy1RtIiIiIiIiIiIiIiIiIiIiIiIiIhlyau2saff1dBEiIiL90bz5JUMIoVjXAUN3amoFfrF588Rbl790/NaKioqGmvKqQcAlwDeAMbF+/wGuLZ4zY3H82NPLCgw4ADgb2A/YCNTHmge7Mz4SGTS6ualwQ2tr/tocz/nXRB8xFjiJEMa2DhgSm+vt/SfkPVUyPu8iMzstpQ9CD3D36Dt1215YvKrm8Q31De+ma56i/DFDcnOG5NQ1rm9sa28uAEYSguvuAF7oIDBtKPBl4CpCYJ0MYC3RaOPylubF99XVLVrf3t7Yw+XkAOOBbGAx8BCwcuPPJwN8nBCYdlwP1ZYO1y+bvWxOTxchIiIiIiIiIiIiIiIiIiIiIiLSFyg4TUREREREREREJAXyymYOA74LNAPbOupbdPm1Z2VP2OugjBQmIiIiIiIiIiIiIiIiIiIiIiIikllrgffVzppW19OFiIiI9Bfz5pdkAecDNwHFOzU58LfGxqEVzy45tQZoqqioiNaUV50BfI8QhAawDCgvnjPjwUTjTy8rmACcARxJCEvbFGvKBiZGItkjm5sKm1pbC1YRzV5Y7CMbDDuDEJS2DsgihCPVjR026OHD9ys4xcwuIoQm9VmxwLQXl7y19vH1ddu2pGueuMC0fEJg2nrgTuD5DgLTioAvAVcDI9JVn/QN9ZHIpmebmp56oG7rC43u7T1cTh4wFogA84AFC+rr3ymtLB0MnEcI+Zvag/Wlyxpg32WzlyV8z4qIiIiIiIiIiIiIiIiIiIiIiMgOCk4TERERERERERHppryymQZcDpQCb3fY98MfPyRv1sc+mZHCRERERERERERERERERERERERERHrGr2tnTftCTxchIiLSH8ybX/IR4FbgsLimx9rbB5U/tfCsZUBLRUVFe0151TGxvtNjfdYA3wBuL54zIxo/9vSyguHAx4EPA21ALSGMzYDx0aiNam4utJaWgjc8krOi2Ee+mEXWWcAoQrBXGzARaC3Iy3qobMrQo7Oz7EtAQWofhcxyd19f3/DiklU1j72T5sC0wTn5OXWNG5pa2xuHsONx3R6YljD8qnrK1ELgCkJg2qh01Sd9w4b29tVPNjQsfGRb/Su9YAWZIkLwXwPwAPDkgvr6+tLK0pHAFwm/vRnXg/VlwpnLZi+7q6eLEBERERERERERERERERERERER6e0UnCYiIiIiIiIiItJNeWUzjwEuAVYSfiSeUNaYsQVFX/zqZZabOyRjxYmIiIiIiIiIiIiIiIiIiIiIiIhkngPH1c6a9nhPFyIiItJXzZtfUkoIQftYXNPL0aiVP/nEufOBtoqKitaa8qqDgDnAabE+7wI3Az8tnjOjOX7s6WUFecAs4HQgC1gHRGLNY6JRG9Xakl/U0lL4SqR90MZxPuyBwQw6DSgBNhJCkcYD2TlZPHLsIcOKc3OyrgXGpPAhyLhYYNqyZ99a+1jt1vrN6ZqnaMjovNxB+YPqGzc2tbY35gGjgQ3AXcCzHQSmFRCCp66J3UcGqKi7r2lrq56/rX7h4qamtT1dDyHArxB4B7gXeG5BfX1LaWVpCfAV4EIgvwfry6Qnls1eNqOnixAREREREREREREREREREREREentFJwmIiIiIiIiIiLSDXllM8cC34H/x96dh8lV1fkff5/et+w7BEEiEJbSKMiQlhADKqiggyibSlBxxn0QUFoUbcctijPjz3FmHJcZW8dlxgUVlBFNOqGBAGEJNCGsQkgn6UASkq4kXb2e3x+3M4ZOVWfrquok79fz9MOTc84955ub6qpbRd3zYROwyw3lO6v70DXvKDv8iBMKUpgkSZIkSZIkSZIkSZIkScX1OPCK9nmzhvxunSRJerGFi2YcBnwBuJwk1GyHdcDnlj9wzs/S6Uk9jY2NmbaGlilAI3AFUAZ0Ad8Cvjx9wZxdgr9m19eWAqcCFwOjgHage6B7TIxM7u6untSVqXu8t7dy45j+mp+PoeZM4GSgg+R785OBKuCOOSeOjrWVpQ3Ay4b3LBRWjDE+v3Xbw/c9s2bJui3pjflap656QlVlee3gwLSNwM+Be4cITKsBPgx8ggM8nE77pzfGnse7uh74fbpj6Z+7uzcXuZwSYApQCTwK3Aw80pxO96eaUqeRPF7/mhc/jx0qXtU6v/WBYhchSZIkSZIkSZIkSZIkSSOZwWmSJEmSJEnSPqqqn1sKfBI4kuSG8Zwq5519QvXr3vSOghQmSZIkSZIkSZIkSZIkSdLI8JX2ebOuK3YRkiQdCBYumlEHXAtcBdTs1JUGbli9+sR/eebpV2UaGxu3tzW01AJXkwQT1QH9wI+B66cvmLNq8Nyz62sDcAJwCTAdeB7YNtBdEyOTe3srJmc661b39FSvr4oVv54cx5wInEkSxrYeGDvw03rKy+pWTxxdfjXw6uE+D4UUY4wbtm5fcf+qNUvWbO7YkK91dgSmbe3c2NnVs62SJPxsE38JTOvJdtzKmcdXAx8kuW9hSr7q08iX6e/f+lAmc89vO7Ys29TXV+xg4nJgKhCAu4A/AM9u+NZRAXgrcA1QX7zyRoQftM5vfU+xi5AkSZIkSZIkSZIkSZKkkczgNEmSJEmSJGkfVdXPPRu4FHh6qHElEybVjPrwJz4UKitrC1OZJEmSJEmSJEmSJEmSJEkjQi9wSvu8WQ8WuxBJkkaqhYtmlAFXAI28OByrF/huR8fELz+4/I2bgM4rMmeVAO8bGDttYNwfgGunL5iT9fV2dn3tEcCFwMuBzcALA10VMTKtr69sQqZz1Kbu7uo1pbHs1sPj+FEk4UcBWAdUkwR9rZo5vXrZkZMqPxBCeNNw/f2LIcbIToFpz+drndqq8ZVVFXUVgwLTXiAJTFs2RGBaFfABkiC9qfmqTyPflr6+5+/dvn3pTemOh7pj7CtyOTueC3qBW4HFzen0hlRTqhq4HPg4cEzxyhtRuoAjWue35u35RZIkSZIkSZIkSZIkSZIOdAanSZIkSZIkSfugqn7uEcDngXage6ixdR+46oKyI448qSCFSZIkSZIkSZIkSZIkSZI0stwH/FX7vFnFDnqQJGnEWbhoxluArwIzB3XdmMnUXr/snrc9A2QaGxv72hpazgMWACcMjLkf+OT0BXMWZpt7dn3tBOAtwBlAJ/DcQFcpMK2vr2RCV6Yu09VV+wz9pfdMjxM2BMJFQA3J9+RLSEK7Nh4+vmLhSUfWXBhCePdA+wEpxsjGbdsfuX/V2iVtL2x5bvdH7JvaqvGV1RWjKtKdGzNdPVvLScKmNgO/BO5ZsaY96z0IA4FpfwM08JdgPB2C1vf0PN2ybdudzdu2Pjlmd0thAAAgAElEQVQCdoUZA4wDtgA3AXc1p9NbU02pycBHgA8CE4tY30h1fev81i8WuwhJkiRJkiRJkiRJkiRJGqkMTpMkSZIkSZL2UlX93Args8BYYMNQYyvPeN1x1Wefd3FBCpMkSZIkSZIkSZIkSZIkaWT6RPu8WV8vdhGSJI0UCxfNOAX4OjB3UNfSvr7Sa++849L7gO7GxsbetoaWVwM37DT2aeDTwM+mL5izy4YRs+tra4HXA28GIkkIWj8QgCn9/WFCV1dteVem7on+vrInD4/j7y2l5EJgCkm4Wg9JaFfX6JrSW047btSckhA+AlQN71konBgjm7Z1Pnr/s2sWr960ZX2+1qmpHFdZXTmqYmvnpp0D0zpIAtPuGiIwrRJ4P/Ap4LB81aeRrT/G/lU93Sv+mE7fuTyTaS9yOYEkDK0WWAP8GljenE73pJpSxwFXA+/mAH5eKIC1wFGt81t7il2IJEmSJEmSJEmSJEmSJI1EBqdJkiRJkiRJe6mqfu7bSW4iXzXUuDB2fNXoj1374VBZVVeYyiRJkiRJkiRJkiRJkiRJGpE6gVT7vFlPFbsQSZKKaeGiGUcBXwYuJgkm2uGJGMN1t7e86/dAb2NjY3dbQ8vRwFeAdwyM3Qh8EfjX6Qvm7BLANbu+thyYDVwI1ADrSELQACbE/jCxq7t6bFem7rG+vootk/tH/6KKivOA44BNQJokMC2Ul4U/zD1xzMvKSsM1wPjhPg+FtHHr9sceeHbt4mc3bc5bENWOwLRtmRcyme50GTCZJDDtVySBaV3Zjls58/gK4AqSwLTp+apPI1tPjF2PdWXuv7mj465ne3o6ilxOKUmIYgXwMPA74LHmdLo/1ZQ6A7gGOJcXP38pt0tb57f+tNhFSJIkSZIkSZIkSZIkSdJIZHCaJEmSJEmStBeq6uceC3waeBboG2ps3d/83V+XHXn0KwpSmCRJkiRJkiRJkiRJkiRJI9ui9nmzzip2EZIkFcPCRTPGkXwP/SNA5U5dzwOff7j1zB++8MLhPY2NjZm2hpYJwPXAB0nCizqBbwBfnb5gzpbBc8+urw3Ay4FLSQKP1g8cAzAqRqb09FRNznTWPdHbW7lxVKz5xbhY+xrgNGArsGHguEpgydyTxlRVV5Q0AEcO93kopE3btj++/Nm1i5/ZuHldvtaoqRxbUV05unJQYNpWksC0O3cTmPZe4DrgiHzVp5Fte39/x4OdnXf/tmPLfVv6+7M+VgqoguR5IAC3A39sTqdXp5pSpcDbgauBVxexvgPVXa3zW2cXuwhJkiRJkiRJkiRJkiRJGokMTpMkSZIkSZL2UFX93Frg74ESYJcbzndW+Zp5x1S/6a8vLUhhkiRJkiRJkiRJkiRJkiQdGK5onzfr+8UuQpKkQlm4aEYFSVjap4HxO3VtB/5p/fqjv/H4Y6/Z1tjY2NnW0FIFXAk0AGOAPuAHwOemL5izJtv8s+trjwYuAmYCm/jL99yrYmRqb2/5pExm1Nqe7up1lbH8pilx7AzgDUAP0D5Q02jg/r86dtTz4+rKPgHMGs5zUGibtm1/4sHV6xY/veGFtflaY4jAtBtJAtMy2Y5bOfP4cuA9JI+Hl+SrPo1sm/v62u/evm3p79Pph3ti7C9yObXARKAL+AOwpDmd3pRqStUB7yN5TjqqeOUdFE5tnd+6rNhFSJIkSZIkSZIkSZIkSdJIY3CaJEmSJEmStAeq6ucG4HLgdGD1UGPDqDGVo6/81IdCVfXoQtQmSZIkSZIkSZIkSZIkSdIBYjNwfPu8We3FLkSSpHxbuGjGRcCXgaN3au4HfrBt25gv3H/fW54DOq/InBWAdwNfAI4YGHcT0DB9wZxHss09u752MnA+MBvYBjw/0FUeI1P7+somZjJ1W7q7alaXxNLm6XFC2cD4UmAdSVjSeODPJx1Z89Dh4ys+HEJ43TD+9Qvuhe2dTz747LrFf96wKWvI3HCorhhdUV05pqKza0t3Z3dHCTCF5PzfCNwxRGBaGTAf+AyGUB2y1vX0PLlk29alt23b9udi1wKMJQlo3Az8Fri7OZ3enmpKTQM+BvwtMK6I9R1Mftw6v/VdxS5CkiRJkiRJkiRJkiRJkkYag9MkSZIkSZKkPVBVP3cWcBXwDMnN6jnVvu8j55YffczJhahLkiRJkiRJkiRJkiRJkqQDzC/b5816e7GLkCQpXxYumjEH+Dpw6qCu3/f0VFx319KLngC6Ghsb+9oaWs4Gvgq8YmDM3cAnpi+Y05Jt7tn1taOAcwZ++khC0CJQAkzr7y+ZkOms7enqqns69pc+cESc8GwgXAyMAtYPjJsCPH/kpMrFM6dXXxpCuAQIw3gKCmrz9s6nHly9bvFTz29qy9ca1RWjK2qqxlZuz2zu2ikwrRP4FUlgWme24wYC095NEph2dLYxOrj1xdj3dHd3663p9NKHuzLPFbmcAEwCaoBVwG+Ah5rT6d5UU+ok4BrgEqCieCUelLqBI1vntxoeLUmSJEmSJEmSJEmSJEk7MThNkiRJkiRJ2o2q+rljgS8B24FtQ40tf+WpR9RccOl7Qzhg7xuXJEmSJEmSJEmSJEmSJCnf3tY+b9aNxS5CkqThtHDRjGOBrwFvHdR1X19f6bV33nHpUqC7sbGxt62hZdbA2NcPjHkcuG76gjm/zDb37PraCuAM4O1AOUlgWu9A95T+/jChq6u2qitT93h/X9nqw+K4JWWUXggcBjwP9ABTge3j6sr+99XH1L2+JIQPcAAHJG3e3vnnh9raFz/53MbV+VpjR2BaZ1dH1/auzYEkMC0D3AjcPkRgWinwLuB6YEa+6tPI1R1jZmUmc+9NHVvuXtvbu7XI5ZSSPHbLgQeB3wNPNKfTMdWUeh1JYNrZRazvUPD51vmtjcUuQtKBI4RQA3wyS9faGON3Cl2PEiGEcmAWcBxJKO44oJYkyHgbsBF4ClgJtMYY+4tUqgoshHAlyWNjb0RgK7AF6ADWAA8Aj/rYGR4hhKuA0Vm6vhpjzPpebi/nvxA4IUf3DTHGIe9H38M13g6clKXrFzHGh/d3fh24QggfAiZn6fpyjLG70PUoEUI4juR3dgbJv08tyXvxbSTP90+TfAZ4X4wxU6w6CyGE8DLgROAoks8na4EqknPxwsDPc8D9wOPxENsUN4RwCvCRfTg0Q3LdsAXYBDwMPBBjLPZnT5IkSZIkSZK0zwxOkyRJkiRJkoZQVT83AB8AXkVy40Fu5eUlo6/+7AdKRo2eVIjaJEmSJEmSJEmSJEmSJEk6QK0DTmifN2tzsQuRJGl/LVw0YxLQCPwNULZT1zMx8um773r7r3t6qnsbGxu72xpaXgJ8EXgnUAKsBz4PfHf6gjm9g6Zmdn1tCcl32S8Bxg+M37Gx8rgYmdTVVTOxK1O3sq+vYvOE/lE/r6XyTSQbE78ApIFpQKwsD7fMOWHMSWWl4SpgzLCfiALZsj3z9ENt6xY/8dzGZ/O1RlXFqPLaqnFVgwLTuoDfALetWNO+PdtxA4Fpl5IEph2Tr/o0cm3r79/8QOf2u27q6Hgg3d9f7M3qK0keuxFYAvypOZ1em2pKlQEXA1ez9wEf2jfrgZe0zm8t9mNC2ichhKNIQh7yKsYYhnO+EMK/k1yfZfOZGOOXhnO9nda9GXhzlq7UnobchBAmkoTfDnZfjPGU/akv30II7wJeV+w6BvlRjHHhvhwYQhgFXEDy2jkHqNnDQ7cAi4CfAjeNhHCUEMI5JH+PkeSWGON/79wwEBT18yxjfxljfPtwFxBCeJjk/dNge/M7m+v3fl9sJ7l2+z7w2xhjz3BMOsTzyg7dwMwY47A83+c4J30xxrJs4/MhhPA74E1Zus6KMS4ahvmfAF6Wo/vsGOOtw7DGSmBmlq7jY4yPDnHcfr8W7amB8J9lWbr26nc2hPAt4MPDVtjuHRFjbNvdoGH+/d6dPf4dGeK5a9RIDlDaj7CofFoWY/yXfTkwhFAKvIHkc743AHu6x0Q3cDfw38B/xxg37Mv6I8lA8O+5JNdNZwIT9+LwLcC9wC3AT2KM6/Zh/a0k4WyDDfvvRAjhGuCGLF3/EGO8Zg/nyHW9sy/6SYJ7fwz8YF/OXy77+RzYT/LZdAewmaTG5SSP/SUxxr5hKVKSJEmSJEnSAa9g/wNRkiRJkiRJOkC9EjgNeGZ3A2vOv+Q1hqZJkiRJkiRJkiRJkiRJkrRb00g2FXx/sQuRJGlfLVw0oxq4CrgWGLVT1wvAF//81MnfX7PmhK7GxsZMW0PL2LaGli8CHwWqgK3A14F/mL5gzi6b986urw0kwVuXAC8FNgKrBrrrYmRyT0/l5Exm1NO9PZVP1saqX06Io04FriHZaP8ZksCkMSWBhXNPGjOusrzkm8Dhw34iCqSjM7Pqobb25sfXb1i1+9H7prK8rry2alxlpjvdvbHj2W6Sa5YMyUbGt61Y074t23ErZx5fQvJvdT1wXL7q08i1qbd37dLt2+/833THI31JUFkx1QETgE7gRqClOZ3enGpKjU41pT4BfAyYXswCD0FTgIuAHxW7EOlQEUKoAi4cYsh8IC/BaeI0kvM7ktwL7FVwWghhLEnI6EfZt9DhMcD5Az/tIYQbgH8tcoDaSYy8f5sNJKEx+osa4I0DP+tDCFfGGH9WgHUrSEK9LyvAWoWyhOzBaWeQBBvusxDCNHKHpu1YY7+C00IIk8kemrZ+qNA0aYQ7ipH3WlQH7FVw2kBg2nuATwFH78OaFSSBrHOAr4cQvgt8ZTgDrwplIJjzSuCDwPh9nGYMcNbAz1dDCH8CvhNj/NXwVHnQKyEJUvwy8IUQwveAT8QY08UtixKSf9sxwBFAir+8R2sPIfwYuCHGuL5I9UmSJEmSJEkaIQxOkyRJkiRJknKoqp87Gngv8By7uXG19KgZ48tPmnVGQQqTJEmSJEmSJEmSJEmSJOnA976pzct/3D5v1uJiFyJJ0t5YuGhGCclm8l/gxeFDXcA/v7Bp2tcffvh1HY2NjZ1tDS0VbQ0tHwc+Q7J5cC/wb8Dnpy+Yk3VT2Nn1tYcBbwdeBaRJQtAAKmNkal9f+aRMZ9367u6aZeWx7HcvieOmkwQh9QHPkgQmHQksq585Kj26pqyBZPPcA1JHZ+bZ1jXrmx9rf/6ZfK3xl8C0rT2b0qu7galAN/ALYPFuAtMuAj5L9g3tdRCLMbK2t+fx5q1b77xz+/a8BfrthfHAaJIAkv8EljWn052pptQRqabU9cAVA/0qjo9hcJpUSOcDY4foPyaE8JoY4x2FKkgHjhDC24FvkQRfDoepwD8AfxtCeH+M8bZhmlcHvynATwcek++OMXbmeb13hhC+FmN8OM/rFMqSHO1zh2Hu3c0xHGvkumc9199LUgGEEGYB3wNOHqYpq0iCWi8LIXwyxvidYZo3r0IIAfgASRjxuGGcuhQ4Gzg7hHAPSQCY1057rhT4W+CcEMI7YozLil1QDlNJQoqvCCFcH2P852IXJEmSJEmSJKl4DE6TJEmSJEmSsqiqnxuAS4BKkptGh1Tz1xedG0pL/bxNkiRJkiRJkiRJkiRJkqQ9E4DvTm1e/vL2ebPyvemvJEnDYuGiGa8HbgBesVNzBH6SydR+btk9b1sLZK7InEVbQ8slJJsHv3Rg3C+B66YvmPN4trln19eOBc4FziQJ7Vo1MHcZMK2vr3RiprOuo6ur9qGSWNpyRBzfEwiXA+XAOqCWJDDtsVkvrX106riKvyP3RusjXkema/XDbe3Nj7Y//3S+1hgiMO1XJIFpW7Mdt3Lm8QF4B/A54IR81aeRqS/G3qe6ux+6Jd1x52NdXRuLXE4gCdSoAp4Cvg883JxO96WaUq9MNaWuAS7E/WVGglNSTam/ap3fenexC5EOEZfv4RiD0/R/QghlwD8BH8nTEscCzSGEhhjjDXlaQwenC4DyEMLbYox9eVynhOQ97FvzuEYh3QdsBeoGtZ8WQqiIMXbvx9y7e699agihKsaYycMaBqdJRRJCuBz4Nsn+E8NtDPDvIYQzgffGGLfnYY1hEUIYTxIM/qY8L3UqsCSEcHWM8R/zvNbB5kjglhDC6THGR4tdzBDGAN8MIZwIfDDGGItdkCRJkiRJkqTC84ttkiRJkiRJUnYvB+qBZ3Y3sOoN5728dNKUl+5unCRJkiRJkiRJkiRJkiRJepGXAY3AtUWuQ5KkIS1cNCNFEph29uCu3t7yhqV3XvwI0NXY2NjX1tDy2oGxpwyMaQE+OX3BnLuyzT27vraKJCztr0k2ql8D9JEEIh3W318yIZOp7e/K1D0a+0sfnh4nPFpCuBQYC6wfOGY6sO7oqVU/P2Za1eUhhC8N41+/oNKZrraH16xvXrnuuT/na43K8tqy2qpxVZnubTsC06YAvcCNQPNuAtMuIAlMOylf9Wlk6urv376iK7Pspo6OZet7e7cVuZwyksdtGXAv8L/Anzd86yiAN6aaUleTPK9oZPkgYHCaDibrSZ5/RpQQwuHA6/Zg6IUhhI/FGA1zFyGESpJrwTcOMayP5DF/C8nr71NAB8l1+1iSz7lOJQlDnjfQPlgJ8LUQwlExxg8P219AI1Uqxvhwto4QQgBGAROAWSTXbpcBo3PM9Rbgi8Cn8lDni9YJIZwWY8z6/vVAEmPsDSHcCbxhUFcVye/q7fsx/e6C0yqA04DFeVjjUAtOWwi05WHe/X1P9xtg83AUspN8BiNqP4UQPgt8fjfD7gV+S/L88jiwCegheb4/iuT5/mySgMqqHHNcBBwZQjg7xtix/5UPrxDCS4A/AcfsZug9wB9J3gM/Cawj+b0LJIGW00lCZeuBs0j29sjlsP2r+oDyDzHGa3J1hhCqgHHADJJzdxlwYo7hE0jC047fzyDPbPbkObCS5LF/JHAcUD7E2L8leXxcPSzVSZIkSZIkSTqgGJwmSZIkSZIkDVJVP3cU8D7geSAONbZk/MTqytlzBt/8LkmSJEmSJEmSJEmSJEmS9szVU5uX/3f7vFn3F7sQSZIGW7hoxuHAF4D5JCEHO7T294dr77j9XUuAnsbGxp62hpYT2hpavga8eWDMI0DD9AVzbso29+z62lKSzdovJtkcfx3QPdA9qb8/TOzuqqnJdNU90d9bvm5qHPuHCsouIAkCeR5oB6YCHRNHl/385Bl154YQbuQA3Udia6ZrzYq16xevWPvck/laIwlMG1/V1bOtZ1O6rYvk/PWRbGq9aMWa9nS24wYC084nCUwbaiNnHYTSfX2b7u/sXHpTx5bl22PsLXI5VcBkksdtM7CoOZ1uTzWlKoD3AFeRe8NsFd9FqabUVa3zWzcVuxBpmDwaY7y82EVkcRkvvm7LZTTwNuDH+S3n0BJj/AjwkX05NoQwkeQ6d7CNMcaJ+1XY0OuWAr8kd2haH/AfwN/HGHOF96wf+LkD+KcQwjEk7yMuyjH+QyGE7hjjx/e98r0TY/w68PV9PT6EsBWozdI1KsaYNXhYucUYI0nwXgfwNHBjCOE64P+RXNdlc2UI4V9jjKvzXN5XSML/DgZL2DU4DWAu+xicFkKYAJwwqHnH+/PBayzexzXGAqksXRtIPms4lHwjxnhzsYvI4jO5ghGVW4zxF2QPFt0jIYSHyf6eN2dQ5XAIIVzL0KFpi4BrY4z35uh/YeDnAeA/QwjjgGtI3sNnC1A7DfjfEMJZIynkN4QwHbiNJAgrm26Sa6avxxifGmKqTQM/DwG/GJj7BOBvgPcDNcNV88FmIABt3cDP7SSBvJcA3yZ7+OpRwEeBG4a5lL16DhwIKX4j8DFyX2NcGUL4WYxx2XAUKEmSJEmSJOnAcUB+4VWSJEmSJEnKl6r6uQG4kOQLlbu9EbHmgkvfECoq/fKlJEmSJEmSJEmSJEmSJEn7phT43tTm5ae2z5tV7CAKSZIAWLhoxijgWuDjvHiz3jUxcv399533P9u3j+1tbGzsamtomdbW0PL3JJvblwJrSAK2fjB9wZy+wXPPrq8NJJusXwocThIOsWqge0yMTO7urp7clal7tLe3ctO4/tqfj6L6DcDVwBZgNTAN6K2pLPnNa44ffXJpSfgZUJeHU5F3W7u61q5Y89ziFWvXP5GvNSrKasrqqicMBKat7mLg/AE3kQSmdeQ6duXM4/8aaAReka/6NDJt6O1dfee2bXfeujX9WD/EIpczChgPbCfZVPz25nS6I9WUGpdqSl1HElAzrZgFao9UAe9lP0JrJO2R+Vna2kieRwffB3g5BqcpCZJ4c46+tcAlMcbb9mbCGOMTwMUhhJ8BPwDGZBl2ZQjh4Rjj9/dmbh28Yoxp4L0hhPVAQ5YhVQPtH85zKa8NIbwhxnhrntcphCU52ucCX9rHOc9g1+CnbwOf5MWvM3P3cX6AOWQPAb1tIHRPUoGEEN5KEiiZTTdwZYzx3/ZmzhjjC8CnQwg/Af6HXcMYAWYD3wHevTdz50sIoQb4LblD05YBl8cY9yncceC4K0MIXyR5fr6CPQtDPuTFGH8aQniUJEgt274nDSGEb8YYuwpc2v8ZWPvXwK9DCB8E/oVdX0tLgC8CZxe4PEmSJEmSJElFZnCaJEmSJEmS9GInkXxpfdXuBla8uv6osqNmzMp/SZIkSZIkSZIkSZIkSZIkHdReSRIG89ViFyJJOrQtXDSjDHg/SVDW5J26OoAFq1ef8G/PPH1yprGxMdPW0DKqraHlM8BVJJvSbiF5LfvG9AVzOrPNP7u+9iXAhUAK2Aw8M9BVEyNTe3oqJ3Vl6lb19FQ9VRMrbzwsjn4FcA3QSfId96lAXWkJf5x70pipFWUl3wamDOtJKJBtXd3rVqxdv/jhNesfz9caOwLTunu39w4Epk0F+oGbgYUr1rRvyXXsypnHv4XkcfDKfNWnkSfGGFf39Dy6cOvWO5d1bm8rdj3ABJLQtPXAd4H7mtPprlRT6qWpptQXSUK4aotZoPbaB1JNqX9ond9q4IWUByGE2cBxWbp+CLwUuGRQ+5khhCNijKvzXpxGpBDCW0jCkrN5EnhdjHG395rmEmP8dQhhLvBHYFKWIf8SQli6ryEjOmhdB7wOOCVL33kMb3DawyT3VQ/25RDCHw+CkK5lJO+nqwe114cQymKMvfswZ7ZAtIUD7fN2ajsthFARY+wepjUAFu/DXJL2UQhhOsl15OCAJ0iCzd8aY/zTvs4fY1wRQjgduAX4qyxD3hVCWDxCQlb/mdyfkf0UeM9wBHPFGDcAfxtC+AHwE+Co/Z3zUBBjfCCE0AB8M0v3eOA1wKLCVpVdjPHfQghTgc9m6T4zhDBuIFxQkiRJkiRJ0iHC4DRJkiRJkiRpQFX93DrgCmADyc3QuVVWlla9/s3nFqIuSZIkSZIkSZIkSZIkSZIOAY1Tm5f/qn3erCeKXYgk6dC0cNGMt5IEn+0cttEDfHvL5skLHnro7BcaGxs72xpaytoaWj5MsrnrZKAb+AbwxekL5mzMNvfs+toJwFuBOSSbtj890FURI9P6+somZjpHbejurrm3LJb+4SVx/ESSzfD7gdUk4UkvAe6cc8Lontqq0kbg2OE9A4Wxrau7/ZF1zy1ubWt/LF9rlJdVlY6qnljd3dvZuym9OgNMIzmXvwf+tJvAtHNJAtNOzld9Gnl6Y+x5oqtr+S3pjqVPdncXe3PmEpLnlirgceA7wCPN6XRfqil1aqop9QngfKC0iDVq380Azgb+t9iFSAepy3O05wpOKwEuA76Ux5o0QoUQRgP/mqN7A3DO/oSm7RBjfDCEcB5J4FHVoO5K4HshhNNjjEPf06pDRowxhhC+AvwyS/cRIYRjY4zDFUB9N0mg9+D7pU8G3g78fJjWKYoYY3cIYSlw5qCuWpK/4937MO0Zg/6cIQloa+HFwWnVwKuBO4ZhjR2W7MNckvbdvwKjs7RH4J37E5r2fxPF+EII4c3AXcDLsgz5egjh9zHGdfu71r4KIZxDEtyeza+Ad8cY+4ZzzRjj0hDCK4GfDee8B7nvANeTPaz3dYyQ4LQBC4CPAWMHtZeRvJb+quAVSZIkSZIkSSoag9MkSZIkSZKkv7gAqCO5sXxINW+7dE5Jbd2E/JckSZIkSZIkSZIkSZIkSdIhoQr47tTm5fPa582KxS5GknToWLhoxqnADey6MfnPu7pqrr/n7gueBboaGxv72xpaLgC+TBJaFoGfAJ+ZvmDO02Qxu762Fng9ySb0keS76v0kgUfT+vpKJ2Q66zq7u2tb6S+564g4oSMQLiHZYH0dyffbXwKsOHlG3dOTxpRfBZw2vGegMLZ3da9fue65xQ+2tT+arzVeHJjWtiMwLZIEFP1xxZr2zbmOXTnz+DcCnyfZ2F6HiEx//7bWTOae33ZsWbaxr6+zyOWUA1NIQnzuBv4ArNrwraMA3pJqSl0DnF606jScPoTBadKwCyFUARdl6VoWY3wshPAk0A5MHdQ/H4PTDlWfAA7P0ffhGONTw7VQjPHuEMLnga9k6Z5N8tj96XCtp4PCrUAv2fcJfCVJwO5wuQ54E8l16M6+EEL41XCH4RTBEnYNTgOYy14Gp4UQxgCvGNR8T4yxK4TQkmONvQpOCyHUkfwbD/YC0Lo3c0nadyGEs4DzcnR/O8b46+FaK8a4MYRwGcnzRRjUPRZoBP52uNbbGyGEUuAfc3Q/CszP1+tEjHFzCOFc4NR8zH+wGXgtWkT290TZXleKJsbYGUL4I/COLN25rs8lSZIkSZIkHaQMTpMkSZIkSZKAqvq5J5B88X3V7saWzThuYvkJKW82lSRJkiRJkiRJkiRJkiRpeM0F3g98p9iFSJIOfgsXzXgpSQjaRbx4U+Lb+/pKP3nnHZcuB7obGxv72hpa6tsaWm4A6gfG/Am4dvqCOfdnm3t2fW35wNh3ADUkIWg9A+tM6+8PEzKZupLurton+vvKHj88jl9eSslFwETgOaATmA6sPvaw6j+9dErl+0MIXx3uc1AI24dJUIIAACAASURBVLu7n1u57vnFD65etzJfa5SVVpaOrplU3dOb2RGYtiMQ5Vbg1hVr2l/IdezKmcefTbIB9QEZSKd909HXt2FZ5/Y7b+7oeKir+EEQ1cAkoI/kMdvcnE4/n2pKVZFsjP5xkrBGHTzenGpKHdk6v3W39zBJ2itvA8Zkaf8hQIyxL4TwE+CqQf3HhBDqY4x35rtAjRwhhHHAx3J03xJj/J88LPsPwLuAE7P0XR9C+O8YY38e1tUBKMa4NYTwGNkfL5OGea3WEMJPgXcO6joOeA/wveFcrwiW5Gg/A/jaXs51OrsGzN028N+l7Bp2dwbJ5w574zVk3x/ythhj3Mu5JO27xhzt64BPDfdiMcalIYTvkfw/ssHeE0L4coyxGO8hLwWOz9F3RYxxaz4XjzH2Al6n77l7yR6cNqzXDsPkyRztUwpahSRJkiRJkqSiMzhNkiRJkiRJh7yq+rk1wBXARmDoG0tCoPqt7zg3lJSWFqI2SZIkSZIkSZIkSZIkSZIOMV+b2rz85vZ5s9YWuxBJ0sFp4aIZ44DPAB8BKnbqeqy/PzTccfu7/gD0NjY29rQ1tBzb1tCyADh/YMxyksC0W7PNPbu+NgCvAC4BJpOEoG0Y6J7Y3x8mdHfXjO3K1D3a11u+aXIc85sqyt9Ksvn6JmA9yeawm6eNq/j5y4+qOT+EcCNwwH1/fXt3z/OPrntu8fLV6x7J1xpJYNrk6p7ezsGBaX8iCUzblOvYlTOPfz3weWB2vurTyPNcb88zLdu23blo69YnRkDiwGhgHLAV+CmwtDmd3ppqSk1KNaUagQ8xMje21v4rAf4G+HSxC5EOMpdnaesBfrbTn3/IrsFpO441kOHQcjnJa/FgvSSvwcMuxtgTQvgosChL9/HA60hCVKUdNuRon5iHtT4LXAiUD2r/XAjhv2KMmTysWSh3A11A5aD200MIJXsZWDg3S9ttADHGbSGE+4FTd+p7TQihbCD4Z3/WgNwBcJKGWQhhFslnddl8Msa4JU9LXwu8Axg7qL2cJFj9ujytO5RcQbO/jDHeUdBKtCcKee2wv3KF7vUUtApJkiRJkiRJRWdwmiRJkiRJkgRvA8YAq3c3sOqNb31l6YRJR+a/JEmSJEmSJEmSJEmSJEmSDkljgG+RfLdPkqRhs3DRjAqSsLTPkIQV7bAeaFyx4rX/tWnjEd2NjY3dbQ0tk9saWj5HEmxTBqwCrgf+a/qCOVnzlmbX1x4NXAwcSxKCtmqga3SMTO7urp7clal7ore34vEx/bW/GEPNa4GrgQ6gDZgGdNdVld5YP3PUa0pKwv8A1cN7FvKvs7tnw6Ptzy9e/uzaRyLkJZuqrKSiZHTt5Jqevq6+TenVnSSBaSUkgWl/2E1g2lkkgWmvyUdtGnn6Y+x/tqfnkT+m03c+kOlcV+RyAjABqAPWAv8GLG9Op7tTTaljU02pq4DLOAB/97XX3pdqSn2+dX5rd7ELkQ4GIYTpwFlZuv43xvh/4QExxgdDCA8BLx807qIQwt/FGDvzWadGlPfkaP99jPGZfC0aY2wOIawkCUob7H0YnKYXy3WdMDjcbL/FGP8cQvguuwYHTh9o+8fhXrNQYoyZEMLdwBmDusYAs4D792K6wXP0Akt3+nMLLw5OqwNeBdyzH2vsYHCaVDjvzdG+AfjvfC0aY3whhPAz4ANZui8PIVwfY+zL1/qDhRBeAZySo/uGQtWhvVKwa4dhMCFH+8aCViFJkiRJkiSp6AxOkyRJkiRJ0iGtqn7uccDr+ctN6TmVTJpcW3nqa96Q/6okSZIkSZIkSZIkSZIkSTqknT+1efm57fNm3VzsQiRJB76Fi2YE4CLgy8BLd+raBnz9ufUv/eZjj52+vbGxMdPW0FLT1tByLfAJYBRJANqXgW9NXzCnK9v8s+trpwDnA6cNzPnMQFd1jEzt7a2YlMnUtfV0V99VGSt+c1gcczxwFclGts+ShH5Vl5WGW+eeOPrI8rKS7wMTh/cs5F9nd8/Gx9ZvWPLAqjUPFyYwra2TJGwuAItIAtM25Dp25czj55EEps3JR20aeXpi7H68K3P/7zrSdz3T072lyOWUAlNINqpeCdwMPNqcTvenmlJzUk2pq4HzSAIAdWiYAlwA/LTYhUgHicvI/hz6wyxtP2LXoIfRJNdzPxnmujQChRBmAKkc3f9RgBJ+AHw1S/ubQwgVMUZDNbVDrkCRzXla7wvA5UDNoPZPhRC+G2NM52ndQlhC9kCyM9jD4LQQQi1JCNrOHogxbt3pzy0kAemD19ij4LQQQjXw6ixdW4DlezKHpGFxfo72/4ox9uR57f8ke3DaNJLPHu/I8/o7e1uO9kdjjHcXsA7tuUJfO+yPU3O0P1TQKiRJkiRJkiQVncFpkiRJkiRJOmRV1c+tBt5PcjN7/+7G11zwzrNDeUVV3guTJEmSJEmSJEmSJEmSJEn/PLV5+aL2ebO2F7sQSdKBa+GiGXOAr/PijVj7gO9v3Truiw/cf+4GIHNF5qyStoaWK0iCtQ4DMsDXgK9MXzAn68ays+trRwHnDPz0AqtIAsPKY2RaX1/ZxEymblN3V839pbHsTy+J42tJNj4OwBqSjWynAy1nnDi6rKay9Cu8ONjtgJDp6dn0WPuGJQ88u7a1P8ZCBaZNJQmiagZu2U1g2hkk/66vzUdtGnk6+/vTD2Y67/7tlo57N/f3ZQ08LKAKkoAsSDY3/2NzOr061ZQqBS4YCEz7q6JVp2L7EAanScNlfpa2zcBNWdp/DCwguZbY2eUYnHaoOCdH+0bgdwVY/4ckj8EwqL0WOJ0kFFiHuBBCCTAjR/ez+VgzxtgeQvgm0DCoayJwDfC5fKxbIEuA67O0zwW+sYdz1JMEIe/stkF/vp3kc4Gdf7/nknwusSdOI3kPMVhLjHG398FL2n8hhBNJPq/Lpinf68cY7wkhrASOz9J9NoUNTntTjvZfFrAG7Z1jc7Tn5dphX4UQXgbMztK1Fbi3wOVIkiRJkiRJKjKD0yRJkiRJknQoeyswnj34ol/F7DNmlB1xVCr/JUmSJEmSJEmSJEmSJEmSJOAo4DPAdUWuQ5J0AFq4aMZxwFdJvjO+s9/29FR++q6lFz4JdDc2Nva3NbScSxJccCLQD/wA+Oz0BXNWZ5t7dn1tJTAHeDvJpunrSILTSoDD+vpKJnRl6rq7umpXxP7Se4+IE9YHwsVADdAO1JFswPzQqcfUrR0/qvwTwKuG9QQUQKanZ9Pj6zfcdv+qtQ/lKzCttKS8ZEztlGyBaYtJAtOez3XsypnHn04SmHZmPmrTyLO5r2/9Pdu3L/1duqO1p/ihAjXAJKCbJIBlSXM6vTHVlKpNNaU+ClwJHF3MAjUinJ5qSp3UOr/14WIXIh3IQgj1ZA8I+HmMcZcAzRjjuhDCQuANg7rOCiFMjzG25aNOjShzcrQvjTH25nvxgXCqJ4FjsnQbnKYdTgbG5Oi7L4/rfo0k8HvsoParQgjfijHmfA82wi0Fetg1+GxOCCHEPXtPe0aWthcFp8UYN4YQHiH5fGGH00MIJXsYfJZtDUiC3yQVRq7rhA7gwQLVcDvZg9NOL9D6hBCqgVfm6G4uVB3aa/NytOfz2mGvhBAqgG+za5A1wE9ijNsLXJIkSZIkSZKkIjM4TZIkSZIkSYekqvq5xwDnAFlvZt9ZqK4uqzrznDfnvypJkiRJkiRJkiRJkiRJkrSTq6c2L/9h+7xZjxa7EEnSgWHhohmTgUbg/bx4P4V7+vpKr73zjkvvBnoaGxt72xpaTmlraLkBeO3AmN8DDdMXzGnNNvfs+toSkoCzS4FxwHogAwRgSn9/mNjVVVvelal7or+v7OnD4/i7Sim5kCTs6zmgCzgcePqEI2oWHjGx4oMhhLOH9wzkX6an94Un1m+47f5Vax7qy1M4VWlJecnomsnVff09/ZvSbduBaSSb6d4G/H7Fmvbnch27cubx9SSBaa/LR20aedb19DzVsm3b0sXbtj5V7FpIAibGApuBHwF3N6fT21JNqampptSXSEIoxhezQI04HwA+UuwipAPc5TnafzjEMT9k1+C0EuAy4MvDUJNGtlk52u8tYA33kz04LVdtOvR8NEf7YzHGJ/O1aIzxhRDCV4GvDOqqA64DPp6vtfMpxrg9hLAMqB/UNYEk5GxPgmznDp6WJNxosBZeHJw2Fng5sHwf1tjB4DSpcHK9Ft+/hyGLw+H+HO2vKND6O9bKFmwVgbsLWIf2UAjhTF78+rOzmwtZSy4hhKOA7wJnZeneQvK5viRJkiRJkqRDjMFpkiRJkiRJOuRU1c+tAq4guRG1b3fja972zrklNbXj8l6YJEmSJEmSJEmSJEmSJEnaWQXwr8CZxS5EkjSyLVw0oxq4CrgWGLVT11Mxct3tLe/+LdDX2NjY09bQ8tK2hpYvAxeRhJ4tAz45fcGcxdnmnl1fG4BjgYuBo4ENwKqB7vExMrGrq2ZCV6ZuZV9fxZZJ/aN/UU3FucDHgBdIAtamABuOmFjxPyccUXNRCOF6knCOA0ZXT+/mJ57beNt9z7Q9mK/AtJJQGsbWTavt7evue2Hrmk6S0Llyko3nf7diTfv6XMeunHn8aSSBaYNDUHQQ6o+x/+nu7tZbt6aXtmYyOR8XBRKASUAN8CxJYNpDzel0T6opdUKqKXUNSeBiZRFr1Mj17lRT6trW+a3bil2IdCAKIVQDF2bpehq4Y4hDbwS2kgQB7Ww+Bqcd1EII5WQPLAO4r4Cl3EfyfmSwEwpYg0aoEMI8kuvHbL5XgBK+CfwdyfuxnX0whPBPMcZnC1BDPixh1+A0SMLKhgxOCyFUAqcOal4RY9yUZXgLSTju4DWGDE4LIVQAp2XpSpM7REnS8Mv1Wlzo64RsxocQpsYY2wtQQ67zsDrGuLUA62svhBBqgW/k6F4RY7yrkPXA/72ujQKOIAniOxc4j+yfj3UBF8cY1xWuQkmSJEmSJEkjhcFpkiRJkiRJOhSdR3JT6m6/nF923ImTy2aemO2L8JIkSZIkSZIkSZIkSZIkKf/mTW1e/q72ebP+q9iFSJJGnoWLZpSQBFx8ATh8p66NwBeeevKU/1i79viuxsbG7raGlvFtDS3XAx8iCed8CrgO+Pn0BXNitvln19ceBrwdOBnoIAnhAKiLkSk9PVWTMpm6P/f2VD4xKlb/clysqweuBrYBa4BpQOfY2tJfnXrsqNeWhPBLDrDwpK7e3i1Prt94272r2pb39ec3MK2vv7d/U7ptO0nQXAVwO0lgWs4NoVfOPP5UksC0c/JRm0aWnhi7VmYy996c7ri7racnXeRySkkeq+XAQ8Dvgceb0+mYakqdORCYdg5JsJqUy2jgEgoTgiINt5khhB8MwzzXxBg37OOx5wNjsrT/KMaY9foOIMa4PSTXZfMHdR0bQqiPMd65j/Vo5JtG7gDjRwtYR661phewBo1AIYQzgZ+TXGsOtgr4Vr5rGHiO/ALwL4O6KoFG4L35riFPlgCfytJ+Brv+XQc7jV3fy9+WY2xLjjX+327WeDVQnaX99hhj326O3VOtIRxwb09uykPNqRjjkGF5eyAf53KUgVQjQq7X4pFwnQBJfYUITjsiR/ufC7C29kIIYSLwUyCVY8gn8rDscD4HPgFc7nswSZIkSZIk6dBlcJokSZIkSZIOKVX1c2cAbwZW73ZwCFSfd8F5oaQk140wkiRJkiRJkiRJkiRJkiQp/74+tXn5ze3zZm0udiGSpJFj4aIZZwNfA16+U3MG+MbGjdP/8ZEV89KNjY2ZtoaWqraGlk+SbJA+Fnge+Hvg36cvmNOTbe7Z9bVjgXOBs4Au4BkgAlUxMrWvt3xSJlO3tru75p6KWH7zS+LYo4ErgR6gDZgKTK4oC78/48Qxx5WVhqaBtQ8YXb29HU89t/G2Zc+0PVDgwLSJwFLg5hVr2tflOnblzONPIQlMe1M+atPIsr2/f8sDnZ133dSx5f6O/v7uIpdTSfJYhSR84U/N6fSaVFOqDLgk1ZS6GnhV0arTgegDGJymA9MUdg0e2xeNwL4Gp12eo31Pwtd/RPb6LwfctP/gddgQfYX83CnXWrUhhDExxi0FrEVFFpLkkZOBjwDvJnu4XxfwzhhjpkBlfZckFPzoQe2XhRC+FmMsZIDQcLkD6GXXvRfn7sGxZ2RpyxqcFmNcHUJYBRy58/EhhDBUqGeONSB5zyGpcHJdKxTsOiHGmA4h9JE9RPNw4N4ClJHrPKwvwNraAyGEHe/HPk7yWXQ234ox3lK4qvbYZpL3XD8GfhFjLPZnfZIkSZIkSZKKyOA0SZIkSZIkHTKq6udWAlcAHUDf7sZXn3vBKaXjJkzPe2GSJEmSJEmSJEmSJEmSJGkoU4AvAR8udiGSDk4hhDLg9cAbScJuXgaMIdmcNg2sAlqBW4GbD9RN7EMIpwDnAacBM4HxQDWwFWgHHgEWA7+JMa7KUw2HAxeShJLNIHmO7xpY/wHgN8Cvh9oMfuGiGS8HbgDesFNzP/Cjzs66z9+77Px1QNcVmbNCW0PLZcAXNm7f/JIzvnMpHV1bASYB/wz8VVwQ373z3LPra6uBM4G3kmxW30by3fMyYFpfX+nETGddR1dX7fKSWLrkJXFCAN430L+OJPTr8BBYPPfEMXVVFSX/CByx72es8Lp7ezueem5Ty7Jn2h7o7e/f7ffu90UIJWFs7bSa/tgXdwpMm8RfAtPW5jp25czjX0USsHJePmrTyPJCb++6pdu333lLumNFXxJeWEy1JL/jGeBG4PbmdPqFVFNq1EBY2t9xgP2+a8Q4OdWUOqV1fmshNr+XDhohhOkkIbeD3RVjfGIPpmgmudYbfP/ghSGEv4sxdu5vjRqRRg3RV8j3eUOtNWo3/TpwfDGEMFTQzihgAvAKhg7a3gZcGmO8YziLG0qMsSeE8Fl2DaIsBb4IvL1QtQyXGOPWEML9wKmDuqaEEI6LMT42xOHZQs1ahhh/G0kI3g4TgROAFXu5BhicJhVMCKGcJCw9m0K/NncA47K0D3UtM5xyrfNCgdY/VJ0TQpg4RH8lyeNiBsn/wxjKfwJXDldhw2wD8BjwqKFpkiRJkiRJkgxOkyRJkiRJ0qHkzcBUko0LhlQyZVpdxcmnvS7/JUmSJEmSJEmSJEmSJEmSpD3wganNy/+zfd4swwQkDZsQQinwIeCT7BqYsMP4gZ9XApcBW0MI3wM+H2McagP0ESOE8Ebg74FTcgwZM/BzHHA+8E8hhN8An9rNxuF7U0MF0DDwUz2ou2qn9S8Gng4hXBlj/O3OgxYumnE4yQbtl5GEmu3wh97esoald17yKNDd2NjY39bQ8nrga8AsoPejN/39ox1dW2fudEya5N8dgNn/n707j7OyrP8//vrMPswAw44wIoomqEcxtYREctesb6mVlrlUtm+a6RfTikoLyxb7WllmNbb4M7fUFkthwkFUEEQRcAd0gBGGbfbtnM/vj3u04XDfwyxnmcH38/GYh3Jd931dn7PMfe5zzznXe2ZJLsHi6ecRLAxcA7R1zjMhkcgZ3dJSEm9tKX3OE7kryn3UuhzsPGBY57ZDgYnAshlTh24fPiTvSiDWx7srK9o64vWvbNm6aOm66mXt8fQHpm1v2NBE8Pn+McATwAOrNtRsiNp3zdRp0wkC096fjtpk4HB3NnZ0vLiwoWHxoqbGddmuh2BB6uHAVoJFp5dW1tc3xypi5bGK2NeBT3X2i/THZ4FLsl2EyCCTfE74htt6srO7J8zsT8D/JnUNBz4A3N6/8mSASn4v8oZmd2/PYB3dha9E1SiDTyreu1QBn3f3Z1MwVm/dTnCMTH5ve46ZHePuS7NQU38tZPfgNAhCy0Kvf5hZHjAjqflld48M/CZ43C5IajueiOC0zutT7wrpagSWdTOPiKRWd6/BmQ5O20l4cFqmzhOKItpbMzT/W9WhnT/9sQW42t1vSUE96XIgcBlwmZn9G7jU3ddkuSYRERERERERERHJEgWniYiIiIiIiIjIW0LRzNmTgfcBkV+k7mrIOeefYfn5hWktSkRERERERERERERERERERERERER6Kge4eXzlinfUnDA9ke1iRGTwM7P9gbsJAtF6oxS4FPiImZ3v7vNTXlyKmNkQ4Bbgo73cNYcgQO1MM7vK3X/czzqKCe7rM3q4y/7AfWZ2pbv/cP6CKUMJAtcuY9fFgVckEnblo4s+VgV0zJ07t6N6TtXh1XOqfgic2rnNX7/8wHf/XLXuyTuS5vi2u2+aMbPEgEMI7qOJBAvLvtq5zdhEwka1tpYMaW0peSERz39tHx/xn3xyPwic1rntDmAC8OLhk0tW7TMi/8tm9u6e3zvZ19YRb3ildtuipWurl7XH4x3pmcUYUTqhxD3xRmDaOGAs/w1Mq47ac83UaYcTBKZ9ALD01CcDQdw9/kpb29MP1tc9tqa1tTbL5RjBc7QYWEsQmPZsZX19R6wiNj1WEfsa8GEgP4s1yt7lvFhF7PKVF63M9GL8IoPZRSFtbUDyeV93bmP34DSAi1Fw2t4qN6K9LaNVdD9fVI3y1nI/cJO7P5StAjoDJq/urCXZ94BTMlxSKiwErghpn01w/STM0UBJUtsje5inKmKOX0ZsfyRBIHuyxSkOdbyP4DpGKo0C3pviMbuaD0ReM+ij7SkYIx33ZSYDPCVcd6/BA+VcIVPnCVHz6O9zA9da4Abgj+5el+a5enoMLCUIpj4QmByxzanAk2b2eXevSE15IiIiIiIiIiIiMpgoOE1ERERERERERPZ6RTNnFwCfAhqAPX6Ru/C4E9+WN3HfQ9JemIiIiIiIiIiIiIiIiIiIiIiIiIj0xlHA54CfZ7sQERnczOxI4CGCxZ37ahzwoJl90t1vS01lqWNmZcDDBMfOvioAfmRmBwOfdXfv4zi30/PQtK5+cPrpQ4+84sqxJxEEGL3hVXeuWfLE2Xe2tZXE586d2149p2rf6jlV1wIfIwh+Wwxcue/1xz9GEM7VNXBrNfCzGTNLJhEEHx1GsNDrus7+MnfGtLUOGdvSWrI63lG4Y1Si9K4Sik4nCM3bCWzurOn1yWML7zx4YvEFZvYdBlGwV3s83vjKlm2Llq6rfrKtI+OBaUuB+1dtqHktas81U6cdRhCYdjaD6H6V3mtNJJpXt7YsfaCubklNR0djlsvJI3ie5gHLgX8CL1fW13usInZ6Z2DaSdksUPZaJcAFwE3ZLkSkFxa6+7uzMbGZvQt4W0jX3919W0/HcffVZraM3c+ZTzazcndPdVCLZF9LRPtQM7N+vOfpreHd9DVnqAYZ2I4HFpjZwxl8Xu7G3R8ws8XAzKSuk83sRHdfkI26+mERQehPTlL77G72CesLC0Z7k7s/Z2ZbgDFdmo/v5RwA/+lunj64xt2fTeWAZnY06Q1O+6m7/y2N4/dVyu9LGRCizhOg+9fudIiaL1PnCVH3RUGG5pfemwy8G7gbSHdwWq+PgWY2Cvgg8EWC6/FdDQF+Z2a57v7bFNUoIiIiIiIiIiIig4SC00RERERERERE5K3gNGAi//0ieyQbUpJf+O5T3pP2ikRERERERERERERERERERERERESkL64bX7ni7poTptdkuxARGZzMbArwL6JD0xxYCbwAtAMTCIIUSkO2zQN+a2bb3f2BNJTbJ2ZWSBD2011o2jrgGaAeGAkcCYyP2PbTBGFhV/ahlouB9yc1O3ALcDPwHEFYzAnAN0laNHXhwsaPfOSj7ZSX50MQbvb96tcOuXnt2qNa586d21o9p2p49Zyqq4CvAEWd411VPm/WXwG4nk8DR3cds3iIXX3EEcUXAscRLDa8rrOrxJ2x7e2F41pbhq5tby98qcSL7hnlQ48BLu/cdhNBqFLOqKF5dx19YOnpZnYPkN/b+yZb2uPxxrVbtj+6ZN1rSzMYmDa28+dJgsC0V6P2XDN12qHAtwgW0lVg2l6sIR7fvry5+bEH6utWNCYS7Vkup4jgOZoAKoH5lfX1NbGKWAFwUawi9lUgls0C5S3hsyg4TaSnLo5o/0MfxvoDu5835xCEGX6/D+PJwNYU0Z4DDCX9IRNvUHCa7EkZ8FNgppl9zN2zeb58FbAwpP37wDszXEu/uPtOM1sBvD2pq9zM9nf3tSG7hQWePdKD6RYBZ3X59z5mdpC7v9jDOSD8fheR9GkhuG4Zdj3qrRacFjVPSYbml94z4EPADDM7zd1XZ7ugrtx9K/ArM7sVmAtcnbSJAb82s5XuvjTT9YmIiIiIiIiIiEj2KDhNRERERERERET2akUzZ08Czgaqe7L9kA+ef0JO8ZBMf3BVRERERERERERERERERERERERERHpmOPAj4PxsFyIig4+ZFQB3AGNCuh34NfA9d381ab9iguPOdQTBOl3lAreZ2XR3X5/6qvvkBuDYiL5K4Cp3f6Jro5kZcAowjyBELdkVZvaou9/X0yLMLJ/wsImPu3tFl383A3ea2QOlpTlVDQ2JN4POWlqc3/12W+Ib3xx3486dY69/5unTds6dO7elek5VQfWcqkuBawhC8DYRLLh6a/m8WfHO+UcC3+s6cWGhPXrEEcXvJXi8XyMISSp0Z3w8nj+2pbm0pq1tyNJ8z/vHJB8xAfgyEAc2EATLjSoqyPnbrEOGHZGbY38mCFcYFNrj8aZ1tdsfXbL2taWtHfG0Lbo/onRi18C0cQS/M08Bf121oSbyd2TN1GnTCALTPkQQXCF7qdqOjurFTY2L/11f/1wi+F3MpqEE4ZHNwN3Aosr6+p2xilhZrCJ2FfAlYJ9sFihvKYfGKmKzVl60sirbhYgMZJ3n5h8O6doG/L0PQ/6Z4Pw5eS2ui1Bw2t5oSzd9w8lccFpZRHsc2JqhGiT9Yu7+bFiHmZUSXJs4AngvcC7hge0fBjrI4rVQd3/EzB4ETk/qeoeZneXu92ajrn5YyO7BaQCzgV2C08wsNxKPSQAAIABJREFUB3hX0nYb3f3lHszzCLsGp70xxy7BaZ3XY44L2b8ZUHCMSAa5u5tZLeHXjjO2/kTnNeyiiO7XM1TG5oj2cRma/63qR+7+tbCOzudFGXAwMAu4sPP/k5UDD5vZjAH094o3uXsHcE3n3w6uTOrOBX5rZke4eyLz1YmIiIiIiIiIiEg2KDhNRERERERERET2WkUzZ+cDnwQaCb4Y0K38Qw4fn3fQtKgFAkRERERERERERERERERERERERERkYPjo+MoVt9acMH1BtgsRkUHncuCokPZ24Dx3vydsJ3dvBn5jZv8AHgRiSZuUAT8nWOw8q8xsJvCFiO4bgCvdfbegos62f5vZf4DfAx8J2f9mM1vg7vU9LOccgrCxrn6fFJoGwPwFU/Z/eP4B39+xI37UhRe+SlPjf0tcuLAx/vz5TT/7zGdO23xJy0lUz6k6lyAQ7QCgHvgG8OPyebOakoa9jiBUDQAzOg6eWriBYIHhdoKFWMvj8dzRLc2lDW1tJStI5C7e10e2GHYhUNC57Shgnxzj4XcfNnxMQX7OTQyiIKWOeLx53dYdjy555bUlLR0daQtMKyudUIL7G4FpYzt/VhAEpq2L2m/N1GkHEwSmnYsC0/Za7u7V7e3PL2hoWPxEc9Nr2a6H4Pd6KMFC4LcAyyrr61tjFbHJsYrYd4BPEB5cIZJunwUUnCbSvbOBYSHtd7h7W28Hc/ctZvYv4MykroM7wwYe60uRMmBVd9M3kSBcORMmRLTXuHs8QzVIFrl7A9BAENT1VzO7BvgNux+LAD5qZsvd/UeZrDHJ14HTAEtqv9bM7htk4SYLgctC2mcTXA/pajq7hyU90sN5ws7pZhM8zl3FCMKckz3Wl9c1Eem3asKD0yZmsIbu5tqQoRqizpnKMzS/JOl8Tdjc+VNlZtcT/B3gR+y+rvA+wN1m9i53b81spT32DYK/Qeyb1H4Ywd9Z7s94RSIiIiIiIiIiIpIVCk4TEREREREREZG92anAfsC6PW5pRtF7PnCm5eQkf2hfRERERERERERERERERERERERERAaeX4yvXHF4zQnTtXisiPSImY0hWOg7zGejQtO6cveNZnYaQRjU2KTuM83sFHd/qJ+l9tdP2H0hc4A/uPsVe9rZ3dvM7AKCwLMTkrrHA3OAq3tYyzkhbd/t+o/5C6aMAK4BvggUlJXl8v7/Gc7tt+/oull+TU3NGZe0nLQK+CHwDoLgs/8Dvls+b9aW5EnM7O3Ap7u2jRqdu3jIkJw1BPfPPolEzqiWlhJrbS153uN5q8t95Joccs4lWLD8dYJAjgnAE++aNqx5aHHuN4CpPbztWdcZmLZ4ydrXlrS0d6Tt9fKNwLQdDRubCBaWHgs8A9wLrFu1oWa3oD6ANVOnHQR8k2CB3Nx01SfZFXfveLG1dcU/6usee6mtbVuWy8kheH4WAi8BvwZWV9bXx2MVsWNiFbGvERy39HyUbDonVhH7ysqLVtZmuxCRAeziiPY/9GPM2wgPK7oYUHDaXsTd68ysFhgd0n0U8HiGSgkL9AZ4OUPzD2Sh7x8Igq3TobCXdaSFu9eY2fuBPxGESif7npn9y92fzWRdb3D3p8zsL+xe2yHABcBuAekDWBXB45t87eT4kG3D2noacruCIOx9aB/mgCDgTUQy72XgyJD2qNfudIiaqx14NUM1vBTRfpCZ5Q7AoNdMnj8MlHOHOPAzM1tHcB02J2mTo4BvEf03kazq/DvEzcB1Id2fRMFpIiIiIiIiIiIibxkKThMRERERERERkb1S0czZE4CzgQ092v709x+ZO2JUeXqrEhEREREREREREREREREREREREZEUORi4gvAF9UREwnwJKA1p/4e7/7ang7j7JjP7IvCXkO6rgKwFp5nZiQShYslqgC/0dBx3j5vZxcBzQHFS9xfMbJ671/dgqBlJ/17m7q8AzF8wpZAgLO1qYESXbVaPGJl3M/CzrjueeMCxXwfKCRagvQO4unzerNBQATOznBxuSST+u1hsXh7b9t+/4BFgTCJho9pahwxtbS19Lt6Rv2W8l/2zgLyzgROBWmAnsA+w5sgDSl4cV1bwVWBmD27vgNART7Ss37p98ZK11U80t7enNzAN2NGwsZEgjGoM8CzwV+CVbgLTDgS+AZyPAqr2Wi2JROOzLS1L7q/bubQ2Hm/Ocjn5wDiC59sS4EFgXe1NkwHe1xmYNitr1YnsqpAgfOQn2S5EZCAys30JztmSxYHPmNln+jh0UUT7uWb2FXdv6eO4MjCtAE4OaT86gzVEBaI8lcEaBqqo9zBh7+dTIWrc1jTNF6nzvfjHCa57Tk/qLgBuMbOZ7p7RYJYuvkEQNJy8duG3zex2d0/b+89UcvdtZrYSODyp6wAzK3f36i5ts0OGeKSH88TN7DHg1C7Nk8xssruv28McoOA0kWxZAXwwpH0gnCeszuCxdkVEexEwFViVoTp6qrvzh20pnmvAnDsAuPv9ZnY18P2Q7ivN7M/ZCl7tgfmE/533eDOzLJ7ziIiIiIiIiIiISAYpOE1ERERERERERPY6RTNn5wAXEnzAsX1P29vwEUWF75gZ9kUXERERERERERERERERERERERERERm4rh5fueLPNSdMX5vtQkRkYDOzPCAqRGFOb8dz9zvNbDnw9qSuE8zsEHdf3dsxU+SLEe3X9TDo7E3u/qqZ/RL4alLXcIJAl190t7+ZjQYmJjUvmb9gigHnAt8D9u/Stwn45qpn3/2nHdtb4vDn6+kS2raxfnM5UAlcWT5v1pNR886YWTJu7NjcH2zeHN/lsSnfN/+RnBzbv7W1eFxrS+lzHR2Fz5clSu4aRvFJnbdxJ7CZIPxr40H7FM0/YHzRJ8wsbMHZAakjnmh5dduOx5esfe3xprb2tC3UW1ayzxDMrDMwbQxBaNqzwL3Ay90Eph1AsND+BSgwba9VF4/XPtnc9Njf6+qeaXbvyHI5xQTP0Q6CUMvKyvr6zbGKWBHwKeAygsW+RQaaT6LgNJEoF8J/w3G7yAUuSsN8w4GzgNvTMLZkz1LCg9OOycTkZpbP7oFNb4h8r/MWEhW6m67gtKG9rCOt3L25M8j8SXZfI/BYggDqP2a6LgB3f9HMfkdwLt3VfsBnSQpAH+AWEv57eDzwZwhC2YHjkvq30buwoCp2DU57Y451Xf4dFuLcCjzei3lEJHWWRrRPNrMx7r4lAzVEhbRl7DzB3Tea2UZgQkj3bAZecFomzx8G1LlDpx8A7yc4V+gqF/gp4ee+A8FzEe1lwAHAyxmsRURERERERERERLIk7EMgIiIiIiIiIiIig92xwDTg9Z5sPOTs806wgsIh6S1JRERERERERERERERERERERERERFKsGPi/bBchIoPCKQThTskq3X1lH8eMOv6c38fx+sXMyoD3hHTVA7/r47A3AWEhWD25jaOTGw49tNCBJwiCJ94ITasHvvn66wdMq3rkgtu+/OVbm6/f97MFY0pGNnTdd+226m3l82adGBWaNmNmybAZM0s+3NbmN2zdGv9Q177S0pzXRo0qKWqoH9nY2DBycX770N9NSox+ZRjFXwUOJghtGwoUjCvLv/O0I8tGT9mn+F4z+0APbmfWdSQSrWtrty28e/mzN/7n+VcWpis0raxknyFlpRNKdjTWNO1o2DiE4DFcD1wL3LBqQ81LYaFpa6ZO23/N1Gm3As8DF6PQtL3S5o6O9ffu3HH7VTWbfn7Xzp3LsxyaNowgvGEIcAdweWV9/R21N02Oxypi3yR43v4KhabJwHVorCKWvNi5iATSEY62JxdnYU5Jr4ci2g81s2kZmP9MgvOUZE50bW8lmyPad3uP2V9mVkz0Y5GJYJxQ7v400SFk3+kM38uWbwMtIe1Xm1m6wu3SYWFE++wu/38ouz/vFrl7aFh4hEe6m8PMpgLjQrZ53N3TFoguIt2qIvw4B/DBdE9uZmPY9VjU1b/TPX+Sf0W0vzejVfRMxs4fuhmzR2ubpIO7JwhCTBMh3SeZ2YAMTnP3nUDUNcSwv+eIiIiIiIiIiIjIXkjBaSIiIiIiIiIislcpmjl7OPAxoKYn2+dNO2xc3gFvOya9VYmIiIiIiIiIiIiIiIiIiIiIiIhImpw5vnLFWdkuQkQGvKgArD/3Y8x7gLBFrLN1TDoDKAxpv9/dG/syoLuvBR4P6ZphZmELe3dVltxw6mlDPw+88dntDuAXjY3Dp1Y9csEPPvqRh3Ze0nJSonpO1eeBlyYN32dM131b421hi9kzY2ZJ4YyZJacAPwBOffnl1oPjcYrf6DcjMW78qCfq60Yv87bSP01KjFk+xod9DjiOIDCtACgrKcr56ynTyxqPPKD0DjP7FIMg3CueSLSuq93+yD3Lnv1p5XOv/KextS1qUed+SQpMKwbfH3gNuA744aoNNS9GBKbtt2bqtFsIAtM+AeSloz7JnoS7r29rW3Xrtq23zH295vcPNTS80JsEgRQzgoWrJxMcm39FEJj2r9qbJo+LVcR+QfC8/TZaeFkGh0uyXYDIQGNm7wIOysLUJ5vZxCzMK+mzCNgZ0feJDMz/8Yj2Ze6etcCNAaQ6on2ymYW+L+yHaQTnkcm2uHtbiufqresIf57uT2aep6HcfQNByHqyscClGS6nPx4hPCi+a1jR8RH79cYSIPm5tKc5IDrYTUTSzN2bgQUR3Zk4/n4MCAvIbCfzAasPRLSf3BnwNpBEnT8ckoa5osbckIa5eqwzeDXq7x3fzWQtPWVmRvi5GMDQTNYiIiIiIiIiIiIi2aPgNBERERERERER2WsUzZxtwIcIPgzavMcdzCh+z1lnWk5O1IfpRERERERERERERERERERERERERGTgu3F85YqSbBchIgPaKRHt/+zrgO5eBzwa0jUtS8EKKb+N3exvwMm9Hcj/uyT5vW1thYdXPXLBV5cv+59Nc+fOba2eU3UW8Czwc6BwU/2WV7sba8bMkpwZM0uOBr4PfBTYsX1bvG3njsTRXbcrLS1dnGcj/rhvYszDE3zkucD7gVqCBdLH5eXw75MOH/7SrEOG35KbY1cBA/71JJ5ItK3fur3q7mXP3rjguZcrG9IUmDa8ZHxYYNpG4HvA9as21LwQEZg2ac3Uab8CXiQI/glb7FkGsQ73ttUtLU/8qHbLz67fsvmuZc3NG7NYTg6wD7AfQTDaD4GrK+vrH6+9afIxsYrYvQThfZ+D/4YqigwC58YqYqXZLkJkgLk4S/PmABdkaW5JA3dvB26P6L7AzNJ2/toZQP2eiO7fp2vewcTdtwFhAXJGEHSWSodGtK9K8Ty91nk/3BDR/fV0Pk97YB5QF9J+hZmNynQxfeHuW4A1IV0HdwmKnx3S36vgNHdvAZYmNU/pct0obA5QcJpItt0W0X60mR2e5rmjAlbvc/ftaZ472d8JrqMmywe+kOFa9mR1RHvUa32fmFkecHBEd9bPH4BvAh0h7cea2amZLqYHhgO5EX2Zfr6LiIiIiIiIiIhIlig4TURERERERERE9iZTgVnApp5sXHTqe4/IHTl63/SWJCIiIiIiIiIiIiIiIiIiIiIiIiJpti/wrWwXISIDk5lNAPYP6XrZ3Tf0c/j/RLTP6ue4fXFcRHt/F9v+T0R75G2cv2DKkHnzxp+X3L55c8f6RCLnuKpHLvjoE49/+IW5c+e2XtJy0rHVc6oWAfcAk4EfAVM21m9uSNp9O8CMmSU2Y2bJwQSLwH4JSADrgdZXX237AMFi+gDk5ORsPWTElDn7+ujjDLsYaARagfHAklmHDlt88vQR1+Xn5fwQGLPnuyK7OgPTFt2zfNVP5695eUFDa1tzOuYZNmRscVnphJK6ps3NOxo2FoFPJviM/veB76/aUPN8RGBa+Zqp035JEJj2aRSYttdpTiTqn2hqnP+t12t+ctPW2gfXtrXtyGI5+UB5589SgmPCD2pvmrym9qbJZ8UqYouBRcAH0NoqMjiVAudmuwiRgcLMioEPh3TVAvnubqn4IfjdawyZ56J03j7Jilsi2scBl6dx3uuAvJD2RuDPaZx3sFkW0Z7q99pR4y1P8Tx99TPCQ0MmER2sk3buvpXwULdhwJwMl9MfUddLju/8b/LzowF4qg/zVPViDoA24LE+zCMiqfNXYEtE3/XpmtTMPgbEIrp/na55o7h7G9HBrl82s9EZLGdPMnXu8A6gIKR9q7u/muK5es3d1xId/DcQ/456WDd9mzNWhYiIiIiIiIiIiGSVPtwnIiIiIiIiIiJ7haKZs4uATwDbCL783i0bOryw8J3HnZz2wkREREREREREREREREREREREREQkEy4bX7ni0GwXISID0pER7VGLqfZG1BhRc6aFmQ0FDgzp2uLu1f0c/inCP5+9222cv2BKzvwFUz4BvHDQ2wq/ktz//26ve/DRRec/MXfu3JZLWk46oHpO1V3AYmAG8AfgbeXzZn1t3+uP30EQotbV1hkzSyYAXwauAkYCawkWLh+1obr91OZm36frDvuXTfzX0IKSTwO5QB1BCMLLxxxY+s/T3z7i0yWFub8BpvTivsiKeCLR/urWHY/eu3zVjfPXvDy/vqU1rYFp9c21LTsaNha5J/YjWKD2euB7qzbUPBcRmDZxzdRpNwEvAZ8lfPFgGcR2xuObH6qv/+tVNZturNi+fdH2eLwli+UMIQiKGAP8E7iysr7+N7U3Ta6tvWnyF4AXgLsIjisig90ns12AyAByDkEgT7I73b0jVZO4eyPwQEjXVDM7NlXzSPa5+3KCc4kw3zSzsPDtfjGzdxF8BzbMz909LCDrrWp+RHtYgGKfmFkecHYv588od68DfhLR/XUzy2ZY9U8IDzT5oplNzHQxfRQVnDbbzA4C9klqf6yPrzlhwWmzO48z+4b0LXH3tLzvF5GecfdWwgMiAU43s/NSPaeZlQE/iuh+wt0fSvWcPXQD0BTSPgL4YSYKMLOSHmy2gPBr2EeY2dtSWE7UYz8gzh06XQuEvV7NNLNTMl3MHpwY0d4MbMpkISIiIiIiIiIiIpI9Ck4TEREREREREZG9xenAaGBnTzYecvZ577bCotL0liQiIiIiIiIiIiIiIiIiIiIiIiIiGZIH/HJ85QrLdiEiMuDEItpXp2DsqDGi5kyXQ4Gw49+q/g7s7g3AayFdh3X9x/wFU04jCFm7FZg4fHguI0fl7rJYbSKRePslLSeNqJ5TdVNnbecA/wLeXj5v1oXl82a92rnpIQThSG8qLrYdwHXANGA9sA0Y6s6UpsaCQzZs6NjlPh9aWLJh/5H7bgdqgVHAjmnlxXefdmTZiaOG5d8BHNP7eyOz4olE+6vbdiy+96lVP314zUsP17W0hi1S3G/DhowtHlE68Y3AtMLOwLQtwA+Aa1dtqFkTEZi2z5qp034GvAx8AShMR32SPTXt7a/cuWPHH6+q2fTLe+t2Pt3mHs9iOcMJAhULgT8Bl1XW199de9Pk3FhF7FqC49T/MQjCEEV6YUasInZItosQGSAujmi/PQ1zRY0ZVYMMXtcQHrBRDNxiZrmpmqgz8ONXhL9v206GgkcGkb8Cu70HAY41s1S9Nn6A4L1isp1AZYrmSIUbCZ4jyfYDLspwLW/qvFZwXUhXEfCtDJfTV1HBaccDs0PaH+njPI+y+7Emao7u6hKRzPo5sCGi7ydmNi7F8/0EGBvRd3WK5+oxd38d+HFE98VmdmE65+8cf4+33923AosiuqOCa3tbSwnRIa73pmKOVHD3tcBtEd0D5jXazIqAz0Z0z3f3tkzWIyIiIiIiIiIiItmj4DQRERERERERERn0imbOLgf+h+gPn+4i7+BDxuYdOPUd6a1KRERERERERERERERERERERERERDJsFllcMFhEBqwDItpfSsHYrwHtvZgzXdJ5GyEIxko2xMzGz18w5Yj5C6b8G3gQOLyzrwm4tr7OH0ja5+jXdmx6hSBkayVwcvm8WaeXz5v1dNJ2H0qerGxEbg5QDdQAhe5Mbm8vmNbQMLL55ZfbihMJL3ljW4PE20ZP/gdQCjBxVMFfTjuybNJ+Y4vuNbMzen/zMyuRSHS8tm3n4/c9tfrGh1e/9FBdc3oC04YOGVNcVjqhpKF5a8v2hg0FnYFpWwlCG767akPN6ojAtPFrpk77KfAK8CUUmLZXSbgnXmlrfebmrbU3f2fz63+obGwI+/3PFAPGEASmNQA3AV+rrK+fX3vT5EmxithvCIIUrwZGZq1KkfS6JNsFiGSbme0LnBDSVU10OEJ/PAjsCGk/t3Nxf9lLuPtyguDVMCcRnHv0m5nlEwTyHRqxydfcvTYVc+0t3P0VwsOjjOjHrMfMbAhwQ0T3n9y9pb9zpIq71xGE6YT5eufzK1tuJjgfT/ZxBkGgsbvXAC+EdB0GnBXS3qfgNHffCTyT1DwN+GDELgpOExkA3L2R4BpmmPHAA2Y2NBVzmdkcokN6/+Du81MxTz9cC6yJ6PuNmb0v1ROaWYGZ/QSoAAp6uNtvI9ovNbODUlDWXCAsMG8bQejrQHIt0BHS/i4zOznTxUT4PrBPRN99mSxEREREREREREREskvBaSIiIiIiIiIiMqgVzZydS7DISTPhH97bTfGZZ7/HcnJ0bUxERERERERERERERERERERERERk7/PD8ZUrFJwhIl1Njmjf0N+B3T0OvB7StV9/x+6lyRHt/b6NnTaGNX77O+NuBZYDp3Q2xYFbW1pKplY9csG17e2JvyTtYjcsutWBjwJHl8+btduiv2ZWBnwxqTkxenTe40COO5M6OvIOaWoss/q60ctrX29/tLGx6ZiuG48rHf3siOLh8WFDcu8+9ciyRGy/krvM7CIG+PoKiYR3VG/f+cRfV6y+8aHVL/5rR3NLYzrmGVo8uqisdEJJY/O2lh0NGwsSHt+PIBzkRwSBaasiAtPGrZk67ccEgWlfARQcshdpd29d2dy8eN6WzT+9YcuWe59paQk7tmVKLjABmETwfJsHfLOyvv7J2psmHxeriP0NWAV8EgX3yd7vglhFrKeLxIvsraLO4+5w993OWfrL3duAe0K6yoAPpHo+ybqrgWcj+j5rZr83sz6fb5jZMILgh6hAkb+6e1TIx1vd9yLaTzSza/o6qJnlAr8m/H17O0GQ9EBzI7A9pH1/4MIM1/KmzuPlt0K68oCpGS6nr6IC+t6T1NYKLOnHPFUhbWeGtHUAi/sxj4ikkLvfB/wuovsYoNLMJvR1fDPLMbPvEgRIhVkLXNrX8VPF3VuBCwjW80iWD9xjZpeamaViPjObQXDM7e1t/zOwLqS9EPiTmY3oR03v7aaeHw+k0FUAd18L3BbRHfbanTFmlm9m3yf6/lwH/DFzFYmIiIiIiIiIiEi25WW7ABERERERERERkX6aCbyN4IOfe1R0ypmx3FFjMr0QgYiIiIiIiIiIiIiIiIiIiIiIiIhkxmiCcI1PZ7sQERkwxka0pyoUaBNQntRWZGbD3L0uRXPsSSZu427MdllI/B8dHXlXPbb4I88D7XPnzk2cve3ohnffcn7H9pa6N9c1uGfVv0vvWfXvRFjIRVFRTkFuLvfH4+wSgFlSkvN8SUnOsEQiZ/+W5pL21tbSVZ7IfWpfH7Vxw86Nf6bLugl5OXmNU8ft94OTjyiblJdrvwcGfJhmwj2+aUfdsqXrqhdta2yuT9c8Q4tHF+XmFuTWNb7elPD4cIKggFeBW4FnV22oSYTtt2bqtLHAlcDngCHpqk+yoymR2LmiufmJ++t2LqtLJNqyXE4BMK7z/xcBD1XW11fHKmJ5wHmxitjlwFFZq04kO0YD7wfuzHYhIlkUFQp0exrnvB34REj7xcD/S+O8kmHu3mhm7weWEv7e4SJgupl9xt2f6M3YZnYqcDNBuFWY1WQx9Gqgc/eHzOzvhIdLfdfMRgNfd/emno5pZmOAWwheW8P81N3X9brYNHP3OjP7CfCdkO6rzazC3TsyXVenPxC8XzwkS/P310LgUz3Ybmk/Q3GqgC/1YLsn3T0tIeoi0mefIzjGvTOk7yjgaTP7CnB7b0J9zexg4BfAiRGbNAIfcPdtvaw3Ldx9mZldBNxBEDDZVR7wE+AsM7vc3Z/syxxmNh24CvhQyBw9qbHdzK4g/P3zMcBCM/uwuz/Xi5pyCF4nbiJ87d51wE97W2uGXEtwrplc93FmdqK7L8hkMZ3nbh8Evggc2s2mlw+0IDoRERERERERERFJLwWniYiIiIiIiIjIoFU0c/YI4HwivoifzEqHFRQeO+uU9FYlIiIiIiIiIiIiIiIiIiIiIiIiIll2yfjKFb+tOWH649kuREQGhFER7TtSNP7ObubNVHBaVm5jXV0CYFkikXPlo4vOXwTE586dG6+eU3VU9ZyqH4wcMvzEK46/pO3r//5x190MuN3Mjgd+DTwPDCkpyTknkfBvxeNM3GVjIz5pv4L1zc2lY1tbSl5IxPPXT/ARj+aRe+76HRs/19jWtG/X7d+xf/nt7z1q/HUEoWADWhCYVr986brXqjIRmFbftKU5nmgfRnDfVAO/A1Z2E5g2GrgC+AJQkq76JDu2xzs2PdHU9Ng/6upWdUDocyCDSgjCoVqA+4FHKuvrt8cqYqWxithlwFcYBL/TImn0SRScJm9RZnYccFBI10vuviyNU1cShBCPS2o/xcwmuvuGNM7dnclm9vs0jHuZu29Pw7iDgru/0hly9jBQFrLJEcDjZvZP4DfAQ+4eev5uZiOBM4DPALO6mfYl4JSoceRNnwaWs/vvIgTniOea2Q3A39z9+bABzMyA6cA5wJeBoRFzPQ18s98Vp8+NwGXAiKT2/QlCUX6b8YoAd0+Y2TXAPdmYPwUW9nC7R/o5T1UPt/tPP+fZG11qZh9Mw7gL3f13/dj/WjNL1XW3ru529wf6sf/NZpbqIMVfuftjKR5z0HD3VjN7DzCf4PUk2WjgT8AcM/slcH/KJ8POAAAgAElEQVTUuaKZFQHHE4TxfojotWCbgPe6+zP9LD+l3P1OMysBbgVyQjY5HlhqZlUE98lD7v5K1Hidr9GHAScBHyUIN+tvjXeZ2R+Bj4V0x4BnzewPQAXwmLu3RtS2D3AKwbXRwyKmawcuGqiBl+6+1sxuIzwQ+ltAf4LTenoMLAGGE7ynm9yD7b/v7oP1nEJERERERERERET6SMFpIiIiIiIiIiIyKBXNnG3AuQQfqmzpyT5DzjpvthUVR32pQURERERERERERERERERERERERET2Dgb8cnzliqNrTpgez3YxIpJ1wyLaU7VAfdQ4w1M0fk+k9Ta+853Fk594onm39kcfbfzDqJEfu6SlZVhi7ty5HdVzqiZXz6n6HnAeQRDTby448gPf+vq/f3wL8J4uuxrw+c4fABobw3Obxo4rfgkf93xzU8HO0Ymhdw2h8Ezg0vZ4R/3abdVHd9120siyhrOPOvSS/t7edEu4x2t21j+1dG111dbGprSF65UWjyrKyynIqW+ubYkn2ocCk4ANwO+BZ7oJTBsFfA34IlCarvok89ydTR0dL/6noWHxoqbGddmuhyD0YRiwneB5uaSyvr45VhGbGKuIzSEIyggLLxF5qzklVhGbtPKila9muxCRLLg4ov32dE7q7nEzu5PgfKirHOACYF465+/GKOCiNIx7DcHr8VuWuy8zsxOB+4B9IzY7o/Onw8xeAF4hCMs2gvd/B3b+hAWJdLUc+B9335iK2vdm7r7RzP6HINQu7LvB44EbgBvMbCOwFthK8F54OMHvzNuIDht/w6vA+9y9R99VzgZ3rzOznwDfCem+2sxuc/dUhyX1iLvfa2ZPAO/Mxvz94e7VZvYKcMAeNu1XcJq715jZi4SHgXbV0yC3t5KT0jRuB0GgfF+9P1WFJHkJ6E9w2vmpKqSLh4G3bHAagLtvM7OTgbuB2RGbxYBfAL8ws/XA8wTnV+0Er2H7AVOBoj1MVwuc4+79DWxMC3f/vZntJAgei1q3Y1bnD2ZWS/C83kQQCGcE1xvLCY6JPVn7w3tZ5iUE53Nhj1UuwXuMi4FmM1tNcJ9vAwoIzhkmsufjtQOfGaiPUxfXEgSsJq87fLyZneDulX0cNx3HwB+4+9fTMK6IiIiIiIiIiIgMcApOExERERERERGRwepQYAawricb5x04dXTe26Ydm9aKRERERERERERERERERERERERERGSgmE6wwPmN2S5ERLKuMKK9LUXjt/Zy3nRIy22cv2DKO4AbZswomRUWnPbE4y1rFj/647bqOVUjqudUXQN8obOW+4GryufNWg3A9XyYIICgV4tdDy8rWTp82IR/FncU3z3SS2cAlwONwNbna9ee3JHoeDPUK8eMDx9z+IAO+Uq4J17fWf/U0nXVVbUNTTvTNU9IYNpYYCNwG0FgWmio6Jqp00YS3MdfomeLFssgEXePr21re+bB+rrHVre2bslyOUbwnCwm+D7I74GVlfX1HbGK2OGxitjXCMIX87NWocjAkwN8Apib5TpEMsrMioEPRXSnNTityxzJwWkQBJdlKzhN0sjdnzKzowmCQE7vZtM84JDOn976LfBFd9/9DZaEcvclZvZugveZE7vZdELnT289A5zp7tV92DfTbgQuIwgg7uoA4GME59bZ8nVgfhbn74+FdB+cFgcWp2CeKroP4okDj6ZgHhFJA3ff2hmeNo/gWNxdUOp+nT+9tRj4qLuv78O+GdMZmLkK+APwjj1sPrrzpy/aCMLovt+bndy91czOAP4EnNXNpsXAUX2oqxn4hLv/vz7sm1HuvtbMbiO4ppDsW0Bfg9NSaR1BCN2/s12IiIiIiIiIiIiIZIeC00REREREREREZNApmjm7GPg4sBXwnuxT/N5z3mM5Od19AFVERERERERERERERERERERERERE9i5zx1eu+FPNCdNrs12IiGRVVPhOR4rGjxonk6E/Kb2N8xdMOQD4HvBhwHJzw7fLs9yC6jlVVwBXESzc/jhwZfm8WVVdt3P3RjM7E7gG+BpQ1N38ubk5jWVlZf/cZ+T4G8YnyiYDlwLtwBZgzI7muvya+i1Tu+5z3EGTGT88Ouurua2dZ6o3sWrj62yua6C+pRUHhhYWMnZYKYdOGMfh5eMZUljQXWl94u6JmrqGFU+uq67aUt+4I+UTdCotHlWUl1uY29BU29yRaCsFJgE1wM+Ap7sJTBsBfBX4MjAsXfVJ5rUlEs2rW1uffKBu55JNHR0NWS4nDxhHcLxaDvwTeKmyvt5jFbFTOwPTTslmgSID3MdjFbHvrLxoZSLbhYhk0DmEn5s84+5rMjD/Y8B6dg+9mGpmx7r74xmoQTLM3TcDZ5jZx4DrCM6pU2ElcJm7D9Zgqaxy9+VmdgTwU+B8gjDe/mojeK/0DXdvScF4aefudWb2E+A7Id3XmNkf3T1V1zp6xd0XmNnDwMnZmL+fFhJ8Zz3KCnevT8E8VYQH17xheYrmEZE06TzGfs3M/kIQZnlsiobeTHBs/6W7D4r3fO7+gpkdC3wS+CawbwqHbwfuBK5x97V9rK8ZONvMPkNwnXtkimpbBHw6Q+9HUuVa4EJ2X3t4tpm9293/k/mSAFgG3Arc5u6NWapBREREREREREREBgAFp4mIiIiIiIiIyGB0JsGHE9f3ZOOiE08/NHfM2P3TW5KIiIiIiIiIiIiIiIiIiIiIiIiIDDBlBItcfybbhYjIgORpHicVC7n3V69u4/wFU0YShJt9AXgjQcxra+OPAzOSt//0MedeSnCsfQH4VPm8WXdHjX3sjCHtwN2NjYnRWzZ3HL1jR3xse7sPTyQoMcNzc60tPz+/tqio5OmyYSNuPSBvfCvOJwjWRKgFRgPFI0rz7lpVu/4muoTFDS0q5NRDD4q8XYtfWs+Dzz5PU1v7bn1bO5rY2tjEmk2b+cfK5zj9sIOZeWByNkbfuHvi9bqGp59cV/3I5jQGppUUjSzMzyvKCwLTtpYQhDu8DvwfsKKbwLQy4DLgK8DwdNUnmdeQiG9/qrn58Qfq6p5qSCR2f+JnViFBYFqCIJDg4cr6+k2xilg+cEGsInY5cHg2CxQZJCYRhAv+K9uFiGTQxRHtt2dicnd3M7sDuDKk+yKC0GDZS7n7Hzsf//MJgo6Oo/fv8TqAh4FfAfe5e6reg74luftW4AIz+zFBuPaHgOI+DLUd+ANwo7u/kqLy/gw8GdK+OUXjd3UjkEP487EcWJeGOXvqKgZvcFp3HknRPFV76N9THSIyQLj7EmCGmZ0EfI5g7YuiPgz1FPBb4NbOoK9BpfPc5jdm9nuC1+ULgZPoct22l54Cfg/8qfN1PxU1/qrznO7zwKeAyX0YJgE8BPyfu/89FXUBq4Fvh7QvTtH4b3L3tWb2SeCAkO6yVM+XpBXY2fmzBXiaIDBt8SALnxMREREREREREZE0Mv0tXUREREREREREBpOimbP3A+YCGwi+ONItG1KSP+zyb3zRioqHpbs2ERERERERERERERERERERERERERlwEsBRNSdMX5HtQkQkO8yshSC4J1mBu/c7UMjMbgfOC+k61t2f6O/4PazhQeC0kK5T3f2hPe0/f8GUQuBLwNXsuljq/EQi58r3nLHu2I6Ojp8n73f5cZ9suPRdF10J3FI+b1bkZ7tnzCyZQnAfvQ3YCtQRLPK+TyKRM6qlpSTR2lL6sidyV5b7qJdzsPMIgry2ACOBRGG+PXj8IcNjqzbVXHHb4uUlXcf/yDuO4KjJ5bvNm3Dn7mUreeKV1/Z0F+zi2AMmcfZRh5Fjfcu+c3ffXN/4zJPrqhe+XtewvU+D9MCQwhGFBXlFuQ3NW1s6Em0lwCiChfn/QhCYFvqYrJk6bRhB0MBlpH9xXMmgrR0dGx5ralz8YH39mkTqwiH7qpQg8LAJ+AdQVVlfvzNWERsOfJbgmDMxi/WJDEZ3rrxo5YezXYRIJphZHkEAT25I9y3uviFDdUwBLgjp2u7uN2aiBhkYzKwceDcwE5hKEDwxAhhCcN7VRBD4/ApBEMajwH/cfUs26n0rMLNignCWmcARBEEo+xA8JgUEQR0NwEaCx2UFQTDVInff43eTRUREesrMhgGzCYJWDwOmAGOBEoLz2SaC4Kh1wAvAYwTnCS9lo950MrMRBPfDDOBQ/vv6XEIQLtdAEGK6HagBlgNLgCXuvikD9U0nOH94O8G16okE16GLgDjQTHBN+lXgWeAJ4F/uXpvu2kRERERERERERETeqhScJiIiIiIiIiIig0bRzNm5BF/GH0fwgcM9Kjn/kpPyD4kdl9bCRERERERERERERERERERERERERGQgq6o5Yfrx2S5CRLLDzOqAoSFdQ929IQXj3w2cHdJ1pLtnJLTRzO4H3hfS9T53/1vUfvMXTDGCQLPvESxi+4Zn3PnfRVUXLADi3/72tz8P/Cx5/9KCkv+tb234QdT4M2aWjAPOAo4FGvnvZ8DHJhI2qq11yJCW1tIXEh35G/fxsvn55H0QKCcIVysBCnOM+bMPGz6iMD9nTns8PuGHDy5kW2Pzm3NMHj2CL544M3T++55aTdWLa6PK69bst+3P+6Yf0qt9OgPTVi5bv2Fhzc76bX2auAfeDExr2dbaEW8tJgin2gLcBSzrJjBtKPAV4KsEIQ+yF3B339DR/sKChobFjzc1vZrtegjCDocRPCfvA56srK9viVXE9iMI7Psk4cdkEdmzNmDiyotWasF2EREREREREREREREREREREREZ9PKyXYCIiIiIiIiIiEgvHA9MAXr07fW8Aw4alTf1kBnpLUlEREREREREREREREREREREREREBrhZ4ytXnFtzwvQ7sl2IiGTFTsJDekqBfgenRYz9xryZEjVXadQO8xdMmQ3cABzdpbka+MYzT59y+86d4+Nz587tqJ5TVf7y9Kcu/uOK+3cbo6GtcctujcCMmSXDgDOA04B2YD3gwHB3xra1Fo9rbS1d3dFRuH1kovSuUopOAy4DdhAErI0Cls6cOrR+2JC8q4BDABaseXmX0LQcM8468tDQ2/fi67UsCglNO2jcaE6cOoXyEcMxg+rtO1mw5mVeeH3XDJpHXljLIRPHMWXMqNDxu3J331Lf+Oyy9RsWbtpZv3WPO/RR18C0ptbt+cC+QC1wM/BkN4FppcCXgcsJQq1kLxB373iprXXFP+vqH3+hrTVtz7seygHGAkXAS8BvgFWV9fXxWEXsqFhF7GvAB9EaJyL9VQBcCPw424WIiIiIiIiIiIiIiIiIiIiIiIj0lz5UKCIiIiIiIiIig0LRzNmjgI8AG3u6T/H7PniG5eTmpq8qERERERERERERERERERERERERERkkfji+csUDNSdMb8p2ISKScduA8pD2MqAmBeOXdTNvpkTNtVtt8xdMmQr8AHhfl+Y6YN7mzZNvev65WS1z585tr55TNax6TtVVwFdKC0qKezLvjJklhcDxwDlAPsFnvzuAIe6Mb28vHNvaUrquvb3opSFe9NcJPvTtBGFezcD2znpfmL5/yXPjRxRcCsx6Y+ytDU1UPv/yLpMfO2USE0cMDy3sb8+swZPajj1gEuccdRhm9mbbgWNHM2XMKO5e9iyPv/Lqm+0O/O3p5/jKye+KuOlBYFptQ+OqZes3Lty4o642csN+GlJYVlCQV5zX2Lq9tal1ex5BYNpW4FcEgWntYft1BqZ9EfgaQRid7AVaE4mmZ1taltxfV7d0S7wj2+c1ecB4IBdYCjwIrK29aTLAmZ2BabOzVp3I3umTKDhNRERERERERERERERERERERET2AgpOExERERERERGRAa9o5mwjCE0DaO3JPoXvPnVa7tjxU9JXlYiIiIiIiIiIiIiIiIiIiIiIiIgMIvsC/wt8K9uFiEjGvR7RPg54LgXjjw9payUII8uU7m4jAPMXTBkHzAUu4b/rDLQDNzc1Dbtu2ZPv3z537ty26jlV+dVzqr4CXAOMBh65b83DjcAZIeNvBpgxsyQXeDvBZ75HEATStQIF7kyKx/PHtDSXbmlrG7Ikz/P+NclHjCMI9EoQBICNAnZMGV80/8B9ii4ys+uSJ7p/xWo64ok3/11SWMDphx0ceqPXb93Ohu273v1jh5Zw1tsP3SU07Q1mxllvP5SXt2xlS33jm+2vbdvBa9t2sO/IXfPn3J3ahqZVy9dvWLhhR92W0CJSYNfAtB35BK9l24FfA0u7CUwrAb4AXEHwGMpeoD4e37qsufmxB+p2Pt3s3pHlcoqAsUAceBiorKyvfz1WESskCHX6KjAti/WJ7M0OiVXEZqy8aOVj2S5ERERERERERERERERERERERESkPxScJiIiIiIiIiIig8HhwDuAtT3Z2IqL8wqPO+G09JYkIiIiIiIiIiIiIiIiIiIiIiIiIoPMFeMrV/y25oTp67NdiIhkVNTvfHl/BzazXMKD09a5u/d3/F6IvI3zF0wZAlwOXAmUdum7s7294OrHHzt3PdA+d+5cr55T9WHge8AUYBXw8fJ5s/626fot88MGz8lh7YyZJVOB84DJQG1nLblAeTyeO7qlubSpra1kJYncx/b1kY2GnQ8UAtsIQr3yxgzPv/PtB5S818zuIWQNhDWbNrNq467ZcO+JHcyQgvzQG/1Mdc1ubSdOO5DcnJyIuwlyc3I4ceoU7lj6zC7tT7+26c3gNHdna2PT6uXrNy6s3r5zc+Rg/VRcMKygML/k/7N352FylQW+x7+nqvct+wYdtmZJhMKICKQlhoii6DigIyggZrzqjDgO1wW0XSm3MaPO3DvLvTNzr7O0OnO94xVlEUVIGmhI2EloQtizdZLOnu7qpfZz/zgBEuxOupOuVIDv53ny5Kn3nPc9v1NdVR14zqnfvoVpzcAe4EfAg6s39WSHm7dmztw64NNEP+tppcqnI2t7Pr/hvoGB5Xf0p54+kh8qI2giKkccAP4TuK8jlUol2hNTEu2JrxEVIs440AKSxsXHAYvTJEmSJEmSJEmSJEmSJL2qWZwmSZIkSZKko1pN68I64GPAdmBU9/nWvv+KBbHaugklDSZJkiRJkiRJkiRJkiRJkl5taoEfApeVO4ikI+qFEcZPHoe1ZwPDtXetHYe1x2LYc5w2LX4+8CxwzD7DncVi7Iv33XvVI0AhmUwWu9s6F3S3df4AOBfYRFTI0t68ZEFh75yWYZZPv+Wc2g8BZwG9wDogAGYVi8GUTLohyGTqny4WKp5uDid3xYh9GJgM7CQqTmuqq47d9Na5TWfHY8HP2L/U7SX5QpGbHntyv7HZkydyzomzR3wy1u/cvd/jWBBw+jEH73I649iZ/PzhLor7dN5t2LWHMAzZNTC45tENm+/euKt36wGWOCwvFqYNZnqzewa2QFSY1gf8C/DAAQrTaoFPAV/C0qrXhGIYhhtzuTVL+1PLHx4a2lTuPEQlhw1AD/C/gEc7UqlMoj3RkmhPLAH+GKgrYz7p9eZDifbEZ7sWd/WXO4gkSZIkSZIkSZIkSZIkHSqL0yRJkiRJknS0+0OgCdgwmp3jJ7RMrpxzxltLG0mSJEmSJEmSJEmSJEmSJL1KfXBmx8oLehbNu6vcQSQdMV0jjL9hHNYeaY2RjlkqTwAhUXHZS3I55uzz8KkwpO3ezqt/Q1SYVuhu65zT3db5l0TXbPcCXwb+pnnJgqEXJwVB0EBUELef6pqgPwiCuUSFaSEwtVgMpmazdU2ZdMNThXzl9hnhhNuqqbwUWEhUmJYDJsVj3LnwjAmzqipi/8hBir7ufvoFdvQPvPQ4AN5/1ukEQTDinM17+vZ7PLWxntqq4frt9ldbVcmUhjq2p14+3sZdvcWla57/3xt27ek56AKHaITCtF7gX4H7D1CYVgP8KdAGzCxVPh05+TDMPZPJPHZbqm/FC9nsnjLHiRG9P6uBp4BbgDUdqVQx0Z44L9GeuB64dO9+ko6sBuBDwD+XO4gkSZIkSZIkSZIkSZIkHSqL0yRJkiRJknTUqmldeCLwbmDjaOfU/eFl7w7i8XjpUkmSJEmSJEmSJEmSJEmSpFe5v5nZsfKsnkXzCuUOIumIeGyE8bPGYe03j/GYJRGGYSoIgueBk/cd37OnwLZt+e3Tp1d8/Zmn5//b1q0nF5LJZL67rXNmd1vnN4GPAwXgvwPfaV6yYOcwy7+JYYqRqquCDUAP0BSGTM9ma6dn0g1P5/NVT08s1v+/JuouBD4P9AEDwCRgxYI3NOXra+LfBE452HntGRxi6VPP7Td2zomzOW7yxBHn5AsFsvn9P96n1Ncd7FAvmdpQv19xWq5QiK3bsWt7LDb+3VA1VY2VNZUNlUPZvuyegS0hcCyQAv4NWLF6U09muHlr5sytBv6EqDDtmHEPpiMuXSz2P55OP3hzX+9DuwqFdJnjVBIV8QXA/cDtwIYdf39CAFySaE9cB7SWMZ+kyCewOE2SJEmSJEmSJEmSJEnSq5jFaZIkSZIkSToq1bQurAA+RnTj96i+mKT6bReeFp8x66A30EuSJEmSJEmSJEmSJEmSpNe1M4kKZ/6h3EEklV4YhpuCIFgLnPiKTScHQXBsGIabDmP5hSOMdx7GmmO2dFlL85vPruWRh4d+b9uffbrnK9de++X2ZDKZ627rbOhu67wOuA6oA/4P8LXmJQvWHmD5RcMNNjbGNochJ+bzVdPT6YaNuWztitqw+uZjwqbTiQrTMkAv0ASsfnNLw7ppEyo/D5w32vO6eeWT+5Wg1VZV8p4z5xxwzmA293tjNZWj/1qFQrGYAhr3HcsVijXVsdjACFPGbITCtH7gJ8B9BylM+wTw5b1z9CrXWyhsf2hwcPmtqb6ubBiWu9C1FpgG5IHfAHd1pFI7Eu2JWuAa4HO8opxRUlmdl2hPzOla3PVUuYNIkiRJkiRJkiRJkiRJ0qGwOE2SJEmSJElHqwuA44B1o9q7pqaiesGF7y5hHkmSJEmSJEmSJEmSJEmS9Nrx7ZkdK3/Ws2je7nIHkXRE3Al8cpjxi4EfHcqCQRA0Am8dZtNTYRh2H8qaY7V0WUsT0AZ89qKLGmuHK07bvTt7wSfSF/5bd1vnp4AbgJlEz8eXmpcseHSktee31gfA6dXVwZ9kMuHvbZ88paZ6YKApzGbqHo6HFXceF05uAj714mGBKcCO046tvfOE6dWfDILg+2M5t2e37uDx7p79xt59xqnUV1eNZZlR2z0w9NyqjVvu2rBrz3nAGaU4xisK04pE5WcDwE+JCtPSw81bM2duFfBx4CtAcymy6cjamsut7RwYWL5soP+5cmcBJgATgT7gP4D7O1Kp/kR7YnqiPfEtotK0qeUMKGlEi4nKNCVJkiRJkiRJkiRJkiTpVcfiNEmSJEmSJB11aloXTgM+BGwZ7Zy6Sz/81lhd/cTSpZIkSZIkSZIkSZIkSZIkSa8hU4BvAX9e7iCSjoibGL447QoOsTgN+COgZpjxXx3ieqO2dFlLBVFJ2TeAaQDnnFNLPE6xUCC2777xWPwD/ZnBsxuq604DVgKLm5cs+N2B1p/fWn88cPnAQPG8TCY89pXbq6vjO7OZGY9QjD80O5yyIyC4HKjj5cK0YNakqp+feULdB4IguBGIj+X8CsUiv3xs9X5jx0xsYv5Jxx90bl1V5e+NpXP5EfffPTj0/OMbt9z1/PZd3QBhSPUr96mMx4YtNBut6sqGytqqxuEK0/4duPcAhWmVwH8hKkw77nAyqPyKYVhcn8uuviOVWr4yne45+IySCojK0OqBTUSFaSs7Uqlcoj1xWqI98QXgaob/jJN09Lg60Z74atfirmK5g0iSJEmSJEmSJEmSJEnSWFmcJkmSJEmSpKNKTevCALgSKAKZ0cyJHzu7qfINZ55f0mCSJEmSJEmSJEmSJEmSJOm15pqZHSv/qWfRvCfKHURSyd0ObGdvydg+3h4EQSIMw65DWPMzI4z/+yGsNWpLl7W8H1gCnLrP8IMNDRXXF4vB5yG8ZN/9C8VC7U9X3jTtU+decTXw781LFoQjrT2/tX4qcAlwPpDeuCE7a7j9qqrq7jymMO0XcWKXA9OBXUTFaXWNtfFfzj+tsTUWC/4TqD2Uc+x8Zi3b+vpfehwA7z/rdGKx4KBzK+JxqiriZPOFl8Z2Dgz+3n57BodeeLy7567ntu3cuO94vlictO/jALKxWKzAIaiurK+oqWqsSmdTLxamHQOkiUqq7l29qWdouHlr5sytAD4GfBU4eFucjmq5MMw8nUk/emtf3/0bcrm+MseJAzOASmA18Gvg6Y5UqphoTyxMtCeuA95L9LaTdPQ7FrgQuKPcQSRJkiRJkiRJkiRJkiRprCxOkyRJkiRJ0tHmTOAsYN1oJ9T+wQffEcTj/r8uSZIkSZIkSZIkSZIkSZI0FnHgb4jKBiS9hoVhmA+C4H8RFVG90veAPxjLekEQXAa8eZhNd4VhOKYyxiAI/hj412E23R2G4QUvPli6rOVc4IdEpWYveh74Suc9V/8SKIbhN6uIis/28927/iH73bv+4aYwDIctTZvfWl8PXERUmBQCG/v7C429vcW3DLN7/xunnPpMnNifA7uBHNBUEQ9uX3jGhOMr48E/A1MOeuIj6BtKc8eTz+03dtbxx3Li1MmjXuOYCU2s27n7pcc7UgMMZXPUVlXSO5he+3j3lrue3bZzwyvn5QqF6kKxuN+BKuLxnrGew8uFaf253oGeAlFhWgb4v0Dn6k09v9/kxkuFaR8FvgacONbj6ugyWCz2rRoaeuDmvt5HeovFTJnjVBEVpgHcC9zZkUptTLQn4sBlifbEF4Dh3u+Sjn6LsThNkiRJkiRJkiRJkiRJ0quQXyYtSZIkSZKko0ZN68Iaohu9dxLdcH9QlWeedWx89vGJkgaTJEmSJEmSJEmSJEmSJEmvVW+f2bHyAz2L5t1Y7iCSSu7vgM8C9a8Yf28QBP8lDMN/Gc0iQRDMBP5+hM1LDmNWscIAACAASURBVCPfsJYuazmJqNzt8n2GdwDf6e6e+7/XvnB2JplMFrrbOqd+4ksXXvLe9k+Gj/c8HbximRczL953cH5rfSVREdsHgVpgC5ArFsPGF57PXhGGv/99BDMbpq6rqaieAgwCE4DOt53eVFFXHf8e41D2dcuqNWTy+Zce11RW8N4z54xpjeOnTNyvOK0Yhqx4fv2OqoqKW5/ZumP9SPN29Q/OBWL7jlVXxLtHe9wRCtPSwH8C9xygMC0OXE1UmNYy2uPp6LSnUOh5YHBgxW2p1BO5MCyWOU49MJWouO8W4J6OVGpXoj3RkGhP/Feiz8QTyphP0uF7f6I90dS1uKuv3EEkSZIkSZIkSZIkSZIkaSwsTpMkSZIkSdLR5B3AZGDEm9Ffqeadf/CuIHjlff2SJEmSJEmSJEmSJEmSJEmj9lczO1be1rNoXrrcQSSVThiGW4Mg+B7wnWE2/2MQBLvDMPzlgdYIgmAWcDswfZjNvw3D8PZxiApARQUVS5e1/Dfg00DV3uEh4G9Sqck/WPnYe/uSyWS+u62ztrut83PAl4CGa8698rZrbrrhvcMs+dEgCLYCXzpvfl0AvBG4ApgGbAO2AzX5fDj7madzFw4OhjNeuUA8Fh86ZeoJy4EGYNU5pzZsmdxQeR1w1nic8wvbd/HYhs37jV30hlNoqq0Z0zpnNM/k7mfW7jd2++pnglNmTNsYG+Ha82IYxvYMDZ3/yvEJtTVPHux41ZX1FbVVTVXpXH+ud6AnD8wCssDPgbtXb+oZGG7e3sK0q4CvAycf7Dg6um3J5Z67e6B/+T0DA2sPvnfJTSQqNtwD/Bh4oCOVGky0J45JtCeWAH+6dx9Jr351wGXAP5c7iCRJkiRJkiRJkiRJkiSNhcVpkiRJkiRJOirUtC6cDlwKbD7Yvi/NufDi0+OTp8wuXSpJkiRJkiRJkiRJkiRJkvQ6cAJwHcOXKUl6bfkh8EFg3ivGK4FfBEHwT8BfhGG4cd+NQRDUEBVcfRf4vUIxoJeo4GzczJlTcy7w1r0Pi8CPs9maGx64/7KeZDKZPXtFZ6y7rfNjwLeBY4FfA22f+tU3nrgmuOF/AtcMs+z1sRjn79ieXzl1WkUdsAtYD1SEYTh7+zbmbtyYPS2XK0weLlPL5OMeqK6o2nz6cXUrm6dUfToIgovG63yLxZBfPvrEfmMzmhp46yknjHmtE6dOZlpjfW57aqDyxbFCMZyyYefu9xw/ZdKtwSvK08IwZMPO3e8pFMMp+45XxGJbJtTVbhrpOFUVdRW11U1VmdxAbs/Aln0L024E7lq9qad/uHlr5syNAVcSFaadOuYT1FGjEIaFtdls1+9SqRVPZNLbyhwnICpCrCN6X/8YeLwjlcon2hNnJNoT1xGVJVYdYA1Jr06LsThNkiRJkiRJkiRJkiRJ0qtMEIZhuTNIkiRJkiTpda6mdWEA/DlwOrBldJNqKpquu+Ezsdq6CaXMJkmSJEmSJEmSJEmSJEmSXhcGgdN6Fs3rLncQSaUVBMEpwApgygi7FIHHgWeBHFEZ1tlA4wH2/6MwDH91iHn+GPjXV46f+cYa/vqvjwG4vVCIf2n5fVc+CeSTyWTY3dZ5MfCXQAJ4EPhi85IFd++zZg1wN3DOSMeNV7CnuirYWlERxApFGtND4cRCIawZaf+p9ZMefl9i3g1vmF17RRAEVxGVNI2bzmfWctPKJ/cb+9QF53Ly9KljWieVznQ/sWlrx73Prgu29qU+8srtVRXxFybX193bWFO9GQj705ljdg4Mnp/NF1peue/MCY0/nlxft/b313i5MC2dTQXATKLXyq1Ax0EK0z4MfAM4bUwnpqNKNiym16QzD9/S1/vA5nx+2J/3ERQneg1WAKuA24BnO1KpMNGeeAdROey7yphPUumFwMldi7teKHcQSZIkSZIkSZIkSZIkSRqtinIHkCRJkiRJkoAzgDcD60Y7oe59l51naZokSZIkSZIkSZIkSZIkSRondUQlRFeVO4ik0grD8NkgCN4F/A6YPMwuMWDe3j8HUwA+eailaQeSSYf9Ycj77+28+m6gkEwmi91tnWd1t3V+H7gQeA64vHnJgp+/cm4YhukgCC4GljLCeRTyTBzMhxOjrpUDa6yuveP6i89bHY/FbgSqD+e8hpNKZ7h99TP7jc2bPWtMpWmpdGbT6s1bO57cvO15gCkNdaTSmYcHs9mz990vmy+c1NObOqmnN3XA9Rqqq+5/ZWlaZUVNvK56YnUmN5DrHejJEZVV5YGbgGWrN/UMu+jewrTLiQrT5o76pHTUGSgW9zw2NHj/zX19j/YXi7kyx6kGphO9ie8B7uxIpTYn2hOVwEcS7YkvAG8sZ0BJR0wAfBRIljmHJEmSJEmSJEmSJEmSJI1aEIYHv5BZkiRJkiRJKpWa1oXVwHeACqB3NHNi02bUN37m+muDisqqkoaTJEmSJEmSJEmSJEmSJEmvN+f3LJp3X7lDSCq9IAhagF9w6MVC24GPhGH4u0PNsHRZy9yf/WzPf/zof+8artzsnhtuuOHtyWSy0N3WeTzwXeBKYAfwLeCfmpcsGLG4aX5rfXV6qHjR889n/1sqVWw5xIj5Nx13zNKrznvTucDEQ1zjoH724CoeXtf90uOqijhffPdCJtbVHnRufzqzefXmbR2rN2997pXbwjAM1u3YfelQLnfmWPLUVVU+evyUSbcGQRDCy4Vp2dxgfijbFxIVphWA24gK0/qGW2fNnLkB8EHgBuD0sWTQ0WVnPr/p/sHBFb9N9T1ZGE3bYGk1AFOAIaLX4L0dqdSeRHuiCfhT4FqguYz5JJXHWqCla3FXuT+jJEmSJEmSJEmSJEmSJGlUKsodQJIkSZIkSa97FwJTgfWjnVB3yeVvtzRNkiRJkiRJkiRJkiRJkiSVwN/O7Fj5lp5F84rlDiKptMIwfD4IgrOBPwOuB44d5dQB4EfAN8Mw3H0ox166rGUG8E3gE5MmxuMjRfxE+sKm7rbOrwKfAfLAd4AfNC9ZkBpp7fmt9XHgLODKmtrYxNPPqPn55s2543q25C/MZsMZo4wYTm2o71rceta0WROb3jX6Mxu79Tt388g+pWkA75h78kFL0/oz2S1Pbt561xObtj4z0j5BEIQnTJ30yy29qc29g0MXhFBzoDWDgKGJtbUdMyc0PhQEAZUVNfHaqqaqXD5d6B3oyREVphWBXwNLV2/q6R1unb2FaR8gKkxLHPBEdNQKw5DN+dwzHf39y5cPDo76focSmgw0EZUn/gvwUEcqlU60J2Yn2hNfBz6xd7uk16cTgbcBd5c7iCRJkiRJkiRJkiRJkiSNRhCGYbkzSJIkSZIk6XWqpnXhNOB7wDYgO5o5FXPPmFF/1Sf+NAiCoKThJEmSJEmSJEmSJEmSJEnS69UnexbN+1G5Q0g6coIgqAQuAi4mKh1rASYAcSAFbAC6gDuAm8Mw3HMox1m6rKUO+ALwRaBh73AW+B9DQw1/8fBD7+9NJpO57rbOaqKytK8CjcA/A8nmJQt6Rlp7fmt9AJwGXAGcAGwH+oHqMGRmoVA5fdvWeH7XruykocGhmjAMTwrDcEJIGI8FQb4iVjFUGatY3zy58fFL3jT3zdObGuYcyjmORTEM+Zs772XT7r6XxqY11vOFi95GRTw27JyBTLbnyS3b7urq7nl6LMfK5vO1O/sHTx/M5k7NFwpTi2HYEAKxIBiojMe211VVPTOloW51VUXFUEW8Ol5fM6k6mxvMD2X7Ql4uTPstcOdBCtMuJSpMe+NY8unoUQjD/PPZzKrfpFIrns5kdpY5TgyYTlT69zxwM/BERypVSLQn3gRcB1wOVJQvoqSjxAbgs12Lu35Z7iCSJEmSJEmSJEmSJEmSNBoWp0mSJEmSJKksaloXBsCniW4I3zzaeY2f/epH49Omn1iyYJIkSZIkSZIkSZIkSZIk6fVuO3BKz6J5wxbjSNJYLV3WEgM+BnwLOGbvcAj833y+4qsrll+xIZlM5rvbOgPgSuA7ROVnvwS+3LxkwQFLwua31h8LfJCo9K0X2EVU+jarUIhPSw81pLLZ+nVBMX7fseHkQkDwAaKipSGgCXj2zBPqV8+aVHltEAQXjO/Zj4+BTHbrmi3b7nq8u+epUh3jxcK0XD6dH8zsKQKziH5OLxamjViYt2bO3EuAJDCvVPlUWplicXB1Jv3QzX19D27L5wfLHKcCmLH374eJXoMv7Pj7EyAqeLwOWFSucJKOGv3AL4AfAx1di7v8EiFJkiRJkiRJkiRJkiRJrxoV5Q4gSZIkSZKk1603AOcA60Y7ofpt7zjN0jRJkiRJkiRJkiRJkiRJklRi04AbgM+XO4ikV7+ly1ouBr4PnLHP8F3FYuyL99171WNAIZlMht1tnW8HfkBUfnYfcFXzkgXLD7T2/Nb6ScD7iAqUMrx8bfasYjE2JZ2uJ5OpfyosVKxuDqc8EyP4EDAR6ANqgMETZ1T/9tRjaj8aBMG3gGDcTnycDGaz29Zs2X7Xqo1b1pTqGBWxqlhdzcTqfCFb6B3oyQIz9266Hbhj9aae3SPNXTNn7vuICtPOKlU+lVaqUNj16NDQilv6elcOhmG+zHFqgOlAAegAlnWkUj2J9kQVUfni54HTy5hPUvkVgWVEZWk3di3uGihzHkmSJEmSJEmSJEmSJEk6JEEYhuXOIEmSJEmSpNeZmtaFVcC3gSqgd1STKitjTdcn/yxW3zC5lNkkSZIkSZIkSZIkSZIkSZKAHHBmz6J5T5U7iKRXp6XLWuYRFaG9Y5/h1WHIl+7tvPp3RIVpxe62zjOIitUuBp4C2pqXLLjpQGvPb62vBS4ELiEqO9tCVLQ0rVgMpmYzdQ2ZTMOaQr5y68xw4u+qqPggcBzRtdsNwMCUxorbzz654d1BEPwJUDmuJz8OBrO57U9t2XbXyo1bnizVMfYtTBvM7CkCs4AQuAP43UEK095LVJh2dqnyqbR25PMb7xsYWH5Hf+rpYvRzL6dGYDIwANwG3NuRSvUl2hOTgWuAz/ByoZ+k16c1QDvw067FXZvKHUaSJEmSJEmSJEmSJEmSDpfFaZIkSZIkSTrialoXvgu4Alg32jm17//wedVnz39XyUJJkiRJkiRJkiRJkiRJkiTt7/aeRfPeXe4Qkl5dli5rmQ18B/gIENs7vBm44fnnzv7x5s1zC8lkstDd1nks8G1gMbAVuAH4l+YlCwojrT2/tb4COA+4nKgArQfIAhPCkOnZbO2MTLphTT5fvWtSsf4XjdS+EzgT6AdqgEJtVew357+haV48FnyOqKzpqDKUze14qmf7XSs3bH4yLFGZ1SsK0wpEhWkBcCdw++pNPbtGmrtmztyLiQrTzilFNpVWGIbhxlzuqaX9/csfGhrsLnceYArR+3Ar8Cvg0Y5UKpNoT5wEfA74GFBfxnySymsH8H+AH3ct7nq43GEkSZIkSZIkSZIkSZIkaTxZnCZJkiRJkqQjqqZ14RRgCbCd6Cb9g4pNnlrbeG3btUFlZU1Jw0mSJEmSJEmSJEmSJEmSJO3vfT2L5t1a7hCSjn5Ll7U0AV8GPktUUgaQAr6/e9esv3niiXcMJZPJfHdbZxPQtne/PPB94K+blywYHGnt+a31AXA6cCVwDLANGATqwpAZ+VzVjHS6YX0uV9tTF1bfNDVsmgcsADJE5W0V8Rh3Ljx9wrSqylgbMLMET8FhGcrmdjzds/3uxzZsXl2qwrR4rDJWXzNp38K0mUTPzzLgt6s39ewcae6aOXMvAr5JVFynV5l8GOaezWRW3pbqW/F8Nru7zHFiwHSiz4lngJuBJztSqWKiPXEucB3wfiBevoiSyigL3Ar8GLita3FXrsx5JEmSJEmSJEmSJEmSJKkkLE6TJEmSJEnSEVPTujAA/hQ4C9g82nn1H7vm4sqT55xTsmCSJEmSJEmSJEmSJEmSJEnDexo4o2fRvHy5g0g6Oi1d1lJJdI30N4Bpe4fzwP/K5aq/df+Ky3fuLUyrBD4FfB2YCPwj8O3mJQu2H2j9+a31xwOXExWn7dn7pyoMmVkoVExPpxu3ZzN1GyvCijuOCSdNBd5LVDxWICpmuv/8uU3phtp4G3DaOJ/+YRvK5XY+07Pj7kfXb3qi9IVpueJgZneelwvTOogK03aMNHfNnLnvICpMay1FNpVWuljs70qnH7y5r/fhnYXCUJnjVAIziF579wO/A9bv+PsTAuAPiQrT3lq+eJLK7AGisrSfdS3u2lXuMJIkSZIkSZIkSZIkSZJUahXlDiBJkiRJkqTXlTnAfGDdaCdUnDxnasVJp55dskSSJEmSJEmSJEmSJEmSJEkjO42oEOl/lDuIpKPP0mUtHwCWAKfsM3xjoRD/yvL7rnw+mUzm3/0u6G7rvAz4C6AF+E/gK81LFrxwoLXnt9ZPBS4lKlIaIroGOw40FwrxqZl0/WAmU7+KYsWDs8PJqYDgCqKitCGgAVhz1kn1z02fWPU5jsLSr3Qut+uZrTvueXT95seLYVjywrS+wW1ZosK0OHAX8JvVm3pGLK1bM2fu24kK084vRTaVVl+hsP2hocEVt/b1PZ4Jw0KZ49QSlSoWiMrSOjpSqe2J9kQt0b8xPgecWsZ8kspnA/BT4Mddi7ueLncYSZIkSZIkSZIkSZIkSTqSghJdQyxJkiRJkiTtp6Z1YSXwLaKbfveMdl7jtW1XxmfMOuXge0qSJEmSJEmSJEmSJEmSJJXEDqClZ9G8vnIHkXR0WLqs5Tzgh0SlZi9aHobB9fd2fuRBoJBMJsPuts7zgR8A5wEdwBeblyx4+EBrz2+tbwAuAt4DFIEeIARmFIvB1EymPpZJNzxbLFQ82xxOXhkjdgUwGRggKkzbdMqsmvtPmlnz8SAILhnfMz986Vx+97Nbd9zz6PpNjxfCsFiKY8SCeNBQO6UmX8gVBzO7c8AsosK0u4kK07aNNHfNnLkLia57f1spsqm0tuZz6+4dGFi+rL//2aPgmzSagElAP3AzsKIjlepPtCemAX8GfJqoUE3S60s/8Avgx0BH1+Kuo+DjSpIkSZIkSZIkSZIkSZKOvIpyB5AkSZIkSdLrxkJgJrB+tBOq5r+txdI0SZIkSZIkSZIkSZIkSZJUZlOBrwBt5Q4iqbyWLmtpAb4HXLbP8DPAlzvvufomIEwmk8Xuts7Tuts6/xK4BOgC3tO8ZMFvDrT2/Nb6SuB84INALbAFyAFTisVgWjZbOyGTblhTyFftmhFOuKWaykuBBUBq7xL5GRMrfz7vxPpLgiD4JVFR2FEjk8vveXbbjnseWbdp1ZEoTOsb3JYhun69ErgHuG31pp6tI81dM2fuAuCbwKJSZFPpFMOwuCGXe/KOVGr5Y+mhLWWOExD9u6Ee2Az8A7CyI5XKJtoTpybaE18APgrUlDGjpCOvCCwjKku7sWtx10CZ80iSJEmSJEmSJEmSJElS2QVhGJY7gyRJkiRJkl7jaloXTgaWADuBzKgmxeNB0/XJa2KNTdNKmU2SJEmSJEmSJEmSJEmSJGkU0sCcnkXz1pc7iKQjb+mylsnAN4BrgKq9w9uAb61ff+aPNqx/Yz6ZTBa62zpnAEngE0TFZ18HftK8ZMGIRWHzW+tjwBuBK4kKl7YBQ0BjGDIjl62Znk43PJ3PV++aUKz/xQTqFgFnAYN7s+Tqa2K/eeucpnNjseC/AnXj/wwcukw+3/vc1p33PLy+e2WhWLrCtPrayTXFYqE4kN6V4+XCtE6iwrSekeaumTP3rUSFaReWIptKJxeG2Wcy6Udv7eu7f30u11vmOHFgBtF7cjVwK/B0RypVTLQnFgDXAe8jKlaT9PqxBmgHftq1uGtTucNIkiRJkiRJkiRJkiRJ0tHE4jRJkiRJkiSVXE3rwj8B3gKM+ia/2j/4o7Or57/tvaVLJUmSJEmSJEmSJEmSJEmSNCb/0bNo3lXlDiHpyFm6rKUauBb4CjBx7/Ag8NfpdP0PHnrwAwN7C9PqiYqRrgPywF8Af9e8ZEH6QOvPb60/GfgwcDKwC+gDasKQmfl81Yx0umFDLlvbUxNW3TI9nPAGYBGQIypfilXE+N3CMybMrqyIfRGYNt7nfzgy+Xzf89t23vPQuu7HSlWYFgSxoKF2yr6FaS8WV90H/Hr1pp4tI81dM2fufKLCtHeWIptKZ7BY7Ht8aOiBm/v6HtlTLGTKHKeK6HUXAPcCd3SkUhsT7Yk48AHgC8C5Zcwn6cjbAfwf4Mddi7seLkuC5ITjgauBhcBFJHv9ciFJkiRJkiRJkiRJkiRJRx2L0yRJkiRJklRSNa0LTyP6ooB1wKj+Z1TQNLG66XNfuTaoqq4rZTZJkiRJkiRJkiRJkiRJkqQxCIFzexbNe6jcQSSV1tJlLQFwJfBd4Pi9wwXg3/K5qhtWrPhQz97CtDjwCSAJTAL+DviL5iULdh9o/fmt9TOJSpXOAfqJSlYqw5BZhULF1HS6YVc2U7cxHlYsOzac3AD8IRAjKmWrBjrfdnpTUFcdbwNaxvfsD082n+97ftuuzofWdT+WLxYLpTjGAQrTVgC3rt7Us3mkuWvmzD2XqDDtXaXIptLZUyhsfWBwYPltqdQTubA0ZXxjUEdUVpgFbgfu7kildibaE/XAx4HPAieWMZ+kIysL/BpoB27rWtyVO+IJkhMagcuAjwJvIyp0BLiAZO/dRzyPJEmSJEmSJEmSJEmSJB1ERbkDSJIkSZIk6bWrpnVhBdENd3sYZWkaQN0ll73N0jRJkiRJkiRJkiRJkiRJknSUCYC/IioikPQatXRZywXAD4E37zP860Ih3rb8viufAgrJZDLsbuv8Q2AJcBrwU+DrzUsWbDjQ2vNb65uA9wAXATlgPdFny7HFQmxqOl2fzWQanqAYf3R2OGVrQPAhooKmzN6/n3zLKQ3dUxorrwPOHs/zPlzZfD71/PZdnQ+v6340VyhdYVpj7dSaYlgIU4Pb08BMosK0+4kK0zaNNHfNnLlvISpMu7gU2VQ6W3K55+8Z6F9+98DAC+XOAkzc+2c38BPg/o5UajDRnpiZaE/8BfApohJFSa8D+VR+Y0VjxRLgZ12Lu3Yd8QDJCTHgnUT3bl1K9G+FV/ooYHGaJEmSJEmSJEmSJEmSpKNOEIaj/r5qSZIkSZIkaUxqWhe+negGu3WjnRM//qRJDZ/4zJ8FsXi8ZMEkSZIkSZIkSZIkSZIkSZIO3Qd6Fs37ZblDSBpfS5e1zAW+D/zBPsOPhGFw/b2dH7kHKO4tTDsH+AFRieJvgS81L1nw+IHWnt9aXw1cALwfqAS2AHlgerEYTMtk6qsy6fqni4XKdceGkx+IE7scmAEMAvXAurnNtY8cN636U0EQHFXFX9l8of+F7bs6H1q38ZFSFaZBQGPd1NowLIb9QzszRM9NNfAgcMvqTT3dI81cM2fum4kK095bmmwqhUIYFtZls0/c3p9a/kQ6va3McQJgGlEh0QbgJuDxjlQql2hPnA58AbiKqMRP0mtcMV3sTXenH0+tSj2e3piuB9r6HuvbekRDJCecDiwm+uw55iB79wEzSfYOlTyXJEmSJEmSJEmSJEmSJI2BxWmSJEmSJEkqiZrWhZOAJcAuIDPaeQ2fvu7yimNnzy1ZMEmSJEmSJEmSJEmSJEmSpMPzLHB6z6J5uXIHkXT4li5rmUlUrPVxIL53eB3wlcdXvfM/e3tnhslkstjd1tkCfA+4DHgE+GLzkgXLDrT2/Nb6OPBm4ApgItBDdG31pDBkWjZTNyWdbniyUKjqnVZsurGWqvcBpwBDQA2w69gpVcvOOK7usiAIrgZi43z6hyybL/Sv3bHrvgfXdj+cKxTypTnKsIVpNcBDwM2rN/VsHGnmmjlz30T0c31fabKpFLJhmH4qnX7klr6+Bzblc6kyx4kTveaqgFXAbcAzHalUmGhPXAhcB7yLqFhN0mtYWAizma2ZNQNrBlb1d/Wv3WfTbOBXfY/13VLyEMkJ04ArgY8CZ41x9hUke382/qEkSZIkSZIkSZIkSZIk6dBVlDuAJEmSJEmSXrM+QHRj/qhL06refN7xlqZJkiRJkiRJkiRJkiRJkqSj3CnANcDfljuIpEO3dFlLPfAF4HqgYe/wLuC727cf9z+fWrMwu7cwbUp3W+c3gE8B3USlJT9rXrIgHGnt+a31AXDa3n2PB7YD64GGMKQ5l6uenk43PpfPVT/bGNbdOCmsfyvweaJrr4tA2FQXv/G80xoXxoLg/xGVhR0VcoXCwNrtu+97cN3Gh7L50hempQa3p4HpQC3wMFFh2oaRZq6ZM/eNQBK4tDTZVAqDxWLvY0ND99/c1/toqljMljlONVFhWhG4B1jakUptSrQnKoArE+2JLwBvKmdASaUXhmGY351fO/j84Kq+R/vWFIeKw5Umbwfe2fSmpt/0PdY3/r8TkxOqiQpAPwpczKF9T1AXY7i3S5IkSZIkSZIkSZIkSZKOlCAMR7weW5IkSZIkSTokNa0LTwG+RnRzf3FUk2KxoOm6b3wyNmHSrFJmkyRJkiRJkiRJkiRJkiRJGgc7gZN7Fs3bU+4gksZm6bKWOPAx4FvAi9cup4G/GxxsXPLIw5f2JpPJQndbZw3wWaANyAHfBv6xecmCA5Y6zW+tbwY+SFSs1EtUxlYdhswq5Cunp9MNm7LZui1VYeWvZ4YTTwLeCRSAGFCsrAhuX3j6hFMr4sEXgMnjff6HKlcoDK7bsfu+B9dufCiTLwxXHjMuGuum1RKGYWpoR4aovKoGeBS4afWmnvUjzVszZ26CqDDt/UBQqnwaX7vy+c33Dw6u+E2qb3UByv3lF/XAVKLPg9uAeztSqd2J9kQT8EngvwKzy5hP0hFQGCjsGNowtCr1WOrx7LZs3yimHA/8Vd9jfU+MW4jkhPlEZWkfAiYdwgo9wH8APyHZu3LcckmSJEmSJEmSJEmSJEnSOKoodwBJkiRJkiS9LmJLbAAAIABJREFUttS0Lqwgujmvl9GWpgE1F73vjZamSZIkSZIkSZIkSZIkSZKkV4kpwFeB68sdRNLoLV3WcjHwfeCMvUMh8O/5fOXXViz/cHcymSy86d7OWHdb5x8TFatNAf478JfNSxYcsDxlfmv9JOB9wAVAFlgHxIHZhUJ8WnqooTeTrX80Vozfc1w4JQ58nOh+/wIQDwLuWXj6hNqaqthfAceN64kfhr2FacsfWtv9YDqfL31h2uD2NDAdqAVWAr9avaln3Ujz1syZewZwA/BHWJj2qhCGIZvz+Wfu6u9fft/gwIhleEfQJKCJqOTwX4GHOlKpoUR7ojnRnvgqUWlaUzkDSiqtYq44mNmceaL/if5Vg88Obh7j9DTwNuDwitOSE44Hria6J+uUQ1hhEPgl8BPgTpK9hcPKI0mSJEmSJEmSJEmSJEklFoRhWO4MkiRJkiRJeg2paV14AfDHRDf6j0pQV1/Z9IVvXBvU1DSUKJYkSZIkSZIkSZIkSZIkSdJ4ywBzehbNW1fuIJIObOmyljcBPwAu3Gf4zrAYfPHeez/yOFBMJpNhd1vnu4G/BE4nKlC6oXnJggMWqMxvra/du+4lRMVdW4gK2WYWi7Gp6XR9IZNueC4sxruawynrYgQfIiphygFVwGPnnda4fWJ9xReBN47riR+GfKEwtG7nnuUPrt34YDqXz5bqOC8Vpg3tyPByYdrjROUv61Zv6hn2CxHWzJn7BqLCtMuwMO1VoRCGhRey2VW/SfWteCqT2VHmOAEvv97WAjcBT3SkUvlEe2IecB1wOVBZvoiSSikshoXcjtyzA88MrEytTD0b5sPiIS4VA44FPtv3WF9qTDOTExqJfo99lKh8bay/z4pAB1FZ2i9I9vaPcb4kSZIkSZIkSZIkSZIklU1FuQNIkiRJkiTptaOmdeEE4ENAz1jm1f7hZa2WpkmSJEmSJEmSJEmSJEmSpFeZKuBi4B/KHUTS8JYua5kNfBf4CC+XkTwOfKnznqvv4OXCtDd1t3V+H3gHcDPw4eYlC9YcaO35rfUVwHlE10/XE11DnQWmF4vB1GymrjadbniqWKjcPCucdFcl8cuAi4hKF2PAxjOOr+s6dnLVZ4IguHCk4xxp+UIxvX7n7uUPru1+YCiXK11hWu3UGoDU4PY0MA2oA7qICtPWHqAwbQ5RYdrlRM+jjnKZYnHoyUz6oVv6+h7syecHyhynApix9+9Hgd8Az3ekUmGiPfHuRHviOvYvWJT0GpPvy28aWju0qu+RvifyffmhcViySPT76I3AvQfdOzkhBryTqCztUqLff2O1mqgs7d9J9nYfwnxJkiRJkiRJkiRJkiRJKrsgDIe9XliSJEmSJEkas5rWhR8BLgBGfdNdbNr0+sbPfOnaoKKiqmTBJEmSJEmSJEmSJEmSJEmSxtdS4PqeRfMeK3cQSb9v6bKWJuDLwGeBmr3D3cDXn33m3J/29Jxa2FuYdhxRsdpVwAPA9c1LFhyw9GR+a30AnAFcCcwCtgGDwMQwZFo2Uzcjk6lfnc9X755SbLyxnup3A6cTFaZVAduOn1Z995zm2quCIPgwLxe6lVW+UExv2LVnxYNrNz4wmM1lSnWclwrThna8WJhWT1QAcyPwwgEK004lKkz7MBamvSr0Fwq7Hhkauv/WVN/KgWIxV+Y4NcB0oADcBSztSKV6Eu2JKqL3/+eJ3teSXoOKmWJfemN6VWpValV6Y3pnCQ4xAegDkn2P9Q3/RT7JCacDi4k+c445hGNsBf4D+AnJXv8bRJIkSZIkSZIkSZIkSdKrnsVpkiRJkiRJGhc1rQubgW8Bm4huJh6V+o9dc3HlyXPOKVkwSZIkSZIkSZIkSZIkSZKk8bMa+GLPonm3lTuIpN+3dFlLJfAp4BvA1L3DfcD3BgYm/u2jj7wvnUwmi91tnROBrwDXAuuBLzcvWXDjwdaf31p/AvAh4A3AbmAPUBeGzMjlqmdm0g0v5HI12+rDml9OCRvPAVqBPFHR1+Dkhorbzz6l4Z2xIPhTohK1sssXi5mNu/bc/8ALG1eUoTDtSaLCtOcPUJh2CvB1oqK6eKnyafzsyOe7lw8OLP9dKvVUEcr9hRaNwGSicsNfA/d2pFJ9ifbEROAa4M+JChAlvcaEhTCb2ZpZM7BmYFV/V//aI3DI44Gv9T3Wt+mlkeSEaUS/vz4KnHUIaw4BvwJ+AvyOZO+o79eSJEmSJEmSJEmSJEmSpKOdxWmSJEmSJEk6bDWtCwPg88DJwNbRzosff9Kkhk/8+WeCWCxWsnCSJEmSJEmSJEmSJEmSJEmHbwtREdO/9iyaZ2GBdBRauqzlA8AS4JS9QzngH7LZ6u88cP/lu5LJZKG7rbMK+AzwVSALfBP4UfOSBfkDrT2/tX4qcClwPlEB0zagKgyZWShUzkgPNWzNZuu6K8OK384KJx0DXLx3agDka6pity+Y23RGPB58Hmga3zM/NIViMbNxV+8DD6zduGIgk02X6jgNtVNqAPqHdqaJyuwagKeICtOePUBhWgtRYdpHsDDtqBeGYdidyz29rL9/+QNDgxvLnQeYQlSato2odOiRjlQqk2hPnAB8DvgvRK9FSa8hYRiG+d35tYPPD67qe7RvTXGomDuCh58N3NJ3SfAb4H1EZWkXAxVjXKcI3EVUlvYLkr2p8QwpSZIkSZIkSZIkSZIkSUcLi9MkSZIkSZJ02GpaF54BXA+sHcu8hk99/o8qZh9/RmlSSZIkSZIkSZIkSZIkSZIkHbYB4AfAD3sWzRsodxhJv2/pspbzgB8Cb91n+OfFYuzL99171dpkMlnsbusMgCuA7xKVd/0A+KvmJQsO+L6e31rfALwLeA9QAHqIytBmFQrxael0Q382U7+OYnxFczg5HRB8EKgCQiCIBSxbeMaESdWVsTbgmPE980NTKBazG3f1PvDg2o3L+0tcmBYQkBramYZwKlGJ1YuFac8coDDtJOBrwNWMvWxGR1g+DHPPZTIrb0v13f9cNrurzHFiwHSgGngWuAV4siOVKiTaE28huufhA1jEJ73mFAYKO4Y2DK1KPZZ6PLst21eODB88lpOumM28d0ynOQiCSYewxJNEZWk/JdnbPc7xJEmSJEmSJEmSJEmSJOmo44XCkiRJkiRJOiw1rQsriW5KH9NNzpVvOHNmvPk4S9MkSZIkSZIkSZIkSZL+P3t3Hh3nXdj7//1oNNpG3vdEWWWwHTKxgZTWAmPsELglxVCWkAKhLU1pU5rQQhJMS8FcCnWB371daE8v99feutvtLRQah5CQxJZtJYqTOFa87/Em27ItbzOSZp/n/vEoN2libCloPDZ5v87R0TnPme/3+3k088yMznme5yNJki5GJeBvgS/3LJjTU+0wkl5pxcrWVmAp8KGXbO4A7u1Yc/szQLhkyZKwe3HHO4iK0uYA3wG+0rJ03rFzzT23LREH3jY4dwNRYVoRmFouBxNz2WZyucS2cql2e0s4fnsNNR8BxhG9d9QAz7x11uj0qMbYF4DrRnC3X7VSuZzvPnXm6af3dnems7lMpdZpbpzQEAQ1QXqgNwPhBGAqUYnVt4Ed5yhMu5qoMO1X8T4IF71sudy/OZt9ennqzDO9pVLFXk9DFCcqTKsFngJ+DOzr/fbVAO9NLkveA8yrWjpJFVEulAdyh3Ob+zb3bRjYNXC4GhluHMeYO69l9oJJzJ5YH4x/FVMcBf438I8sObN+hONJkiRJkiRJkiRJkiRJ0kXNE4YlSZIkSZL003obMAXYN5xBDTf/0s1BEFQkkCRJkiRJkiRJkiRJkiRJ0k/hQeC+ngVztlY7iKRXWrGydQLwJeBOosIkgO3A5zvW3P5DXixMe0P34o5vAO8Bvgt8tGXpvF3nmntuW6IGmA18FJhEVGhyHJhYLgcT8/mmUbls8/ZSMX5sajj2x3XUfgBYAOQHp9g955rEzqnj6j7DRVLUVCqXC4dOpZ5+eu/BzlQ2N1CpdRIN4+trgpognTmRHSxMmwLsBv4a2H6OwrSrgD8Efo0Xn09dpFKlUu+6zMCTD6ZSGzNhWKxynEaiwrQC8BjQ3p5OH0suSzYAvwl8FphRxXySRlhYDkuF3sKu/p39z6WfS+8Ki2H5QmeYUk/dXdO57papzLk2wVWv4tqoDHA/8I/AIyw5U+33UkmSJEmSJEmSJEmSJEmqiiAMz3p+sSRJkiRJknReDW3zRwHfAFJEF+4NSd3Pv+2apkUf/kTFgkmSJEmSJEmSJEmSJEmSJA3feuCengVz2qsdRNIrrVjZ2gDcDfwBMGZwcw+wZP/+G/7uwP7ZpSVLlpS7F3dcBnwV+FXgceC+lqXznj7f/HPbEtOB24DpwEmic6RHhyGT8/nGqbls89Zise7kuHLz90fR+E6igrUCUAscaZ3a0Dl9WsOvBUHwgZHd81enVC4XDp1OPfP03oNPpDKVK0xrqh9XH6uJvVCYNh4YDTwPfA/Ydo7CtCuICtN+HairVD6NjGPF4v7H+/s6V/T17bwI7lAxGhgPpIEfAp3t6XQ6uSw5Efg08DtEhWqSfkYUU8VDmb2ZDalnU5uLqeKQr18aKbGA4I6rufbWFmbPHsvMuppguEWfIbAa+Afg31lyJjXyKSVJkiRJkiRJkiRJkiTp0mJxmiRJkiRJkl61hrb5twLvBg4OeVAQMPqeL/9mzdhxl1UsmCRJkiRJkiRJkiRJkiRJ0tDtJyrv+ZeeBXO88Fa6yKxY2RoAHwO+Blw5uLkf+FahUPettU9+ZGCwMG0U8Hng94G9wOKWpfN+eL7557YlpgIfAN4C9AG9QGMYMrVYrJuSzTTvKxQajzaG9csnhaNvAN5OVIASAKnJY+I/fuO1iUVBEPwGUYlaVZXL5eKh06lnntnb/cTpTLa/Uuu8UJjWlz2ZC8PyOKIyq71EhWlbz1GYdjnRe+5vYGHaRa0chuGBQmHrY33pzvWZzOEqxwmACUAzcBi4H+hqT6fzyWXJ1wGfJSpLbKxeREkjqZwrp7IHsxvSG9IbsgezJ6qR4ebJTLrjGua8dQLJ0fFg1KuYYhvwj8A/s+TMgRGOJ0mSJEmSJEmSJEmSJEmXNIvTJEmSJEmS9Ko0tM2fRnTzgcNAccjjFv6XNzTc9IsfqlgwSZIkSZIkSZIkSZIkSZKkoTkDfB34i54Fc7LVDiPplVasbF0AfBN48+CmIvC3pVJsSecTHz02WJgWB34L+BKQH/y9rGXpvNK55p7blhgNvAd4F1AAeoDaMGRaqVQ7OZtt7s3nmg7WhrWPXhaOHw/8EhAbHJ5vqq956K2zRt8Yqwk+Q1TmVFXlclg8fCa17um9B584PZDtq9Q6LytMGwuMISqg/C5RYVr5bOO2zZx1GfAF4DeB+krl00+vGIb5nblc14Pp1Nq9+fzpKsepAaYQvWa2AQ8A29vT6XJyWfKtwD3AosHHSbrEhaUwnzua29a/rX9D36a+vdXIMD1B093TSd48hdmXNwbThjs+XQwzz5zkuYWTg7tZcmZdJTJKkiRJkiRJkiRJkiRJ0s8Ci9MkSZIkSZI0bA1t8wPgLuA6ohsEDE1tbc3o+77y6ZpE8/hKZZMkSZIkSZIkSZIkSZIkSTqPAvDXwFd7Fsw5Ue0wkl5pxcrW64BvALe8ZPP95XKw+InHP75zyZIlZYDuxR0fBP4EmAwsBf68Zem8zLnmntuWqAfeAXwAqAUOAyEwrVSqmZjLNudyucTzlGNPt4QTzgQEHwISg8NLsRoem3/9mGl1tTX3ERU6VVU5DEtHTqeefXpvd8epgcyFKkwbA4wFDhAVpm05R2HaNGAx8CmgoVL59NPLlMvpjdnMU8tTqWdPlUrVLhStIzqua4BO4BHgYO+3rw6Ijt3PAb9QvXiSRkoYhmHxVHHvwJ6BDan1qW3lTLlwoTM01xL7dCsz3jeN2bNGMz0WBMMqYyyUw+LGM+z4l4M8v2wfJ/Mhp4B7U12pYoUiS5IkSZIkSZIkSZIkSdIlr7baASRJkiRJknRJmgG8Gdg3nEGNv/j+N1maJkmSJEmSJEmSJEmSJEmSquh7wOKeBXP2VDuIpFdasbJ1KvAV4DeA2ODmp4B7O9bc/sSSJUvKN78Tuhd3vBX4JtE5zX8FfK1l6bxzFiHObUvEgBuB24hKv3qAPDC5XK6ZmMs11eayzTvLpdo9l4fju2LUfASYBLxQCNY577rRxURD7CvA60Z0x1+FqDAtvf6ZfQc7TvZn0pVap6l+bF2sprbmJYVpU4Fu4H8Bm85RmDaFqDDtt7Ew7aJ2plQ69vTAQOcP06lNhTA86/N5ATUBE4Ei8BCwqj2dPpFclmwCPg38HtBaxXySRkipv9SbOZDZkO5Kb8wfy6eqkeG2Flo+diWz3zKe6xtjwbA+q8Iw5Pl+9j9whO3f3sPxYzmKwDagHdhsaZokSZIkSZIkSZIkSZIknVsQhmG1M0iSJEmSJOkS0tA2PwYsAcYAJ4c6LmhKxEff86W7g/qG5kplkyRJkiRJkiRJkiRJkiRJ+gk6gXt6Fsx5stpBJL3SipWtCeCewZ8XzjfeA3yhY83t/w6ES5YsCbsXd7we+FNgEfC/gS+2LJ2371xzz21LBMBM4FeAK4FeoA8YH5aDSbl847hctnlrqVh3enI4+v4G6hYB04kK0wJgy43Tm/dNHB3/HPDzI7vnw1cOw1LPmXTXM3u7O070D1SsaOaFwrT+7KlcOSyNBsYDB4kKKDeeozBtMvB54E6gsVL59NPrKRSe7+jv72zv77sYykTHDv6cAZYDa9vT6f7ksuQU4C6i19P4KuaTNALKhfJA7nBuc9/mvg0DuwYOVyPDjeMYc+e1zF4wiRsm1gcThjv+eC48seIYm/9yN4c3pcgSfa94FFif6kqds8RVkiRJkiRJkiRJkiRJkvQii9MkSZIkSZI0LA1t898K/Cawbzjjmm79xNvrZr95QUVCSZIkSZIkSZIkSZIkSZIknd0uYHHPgjnfr3YQSa+0YmVrDPgk8BVg2uDmXuCrJ09e9jdbNt9UGCxMmwwsITqPuR34fMvSeV3nm39uW6IF+DAwh6iQ6SQwKgyZXCg0TM1mm3cUC/W9Y8qJ74+haT5wI1FhWg1wcMbljU9dPbn+U0EQ/NKI7virUA7D8tEz6a5n9nV39PYNnKnUOmcpTBsHHAa+C2w4R2HaJOA+4HeApkrl00+nHIblffn85kf60p0bs9mjVY4TAJOIXi8HgfuBDe3pdCG5LDkL+BzwcaC+ehEl/bTCclgq9BZ29e/q35DuSu8Mi+FZP0cqaUo9dXdN57pbpjLn2gRXBUEwrPH9xXBg7Uk2/8+9HPhRD31ABlgNPAXsT3WlvHmPJEmSJEmSJEmSJEmSJA2TxWmSJEmSJEkasoa2+U3AnxJd4Dcw1HE1EyY1jbrr83cH8bgXLEuSJEmSJEmSJEmSJEmSpAuhl6iI6X/0LJhTqHYYSa+0YmXre4BvAG8Y3JQB/rxYjC99svO21GBhWoKoPOkeYA9wX8vSeY+eb+65bYlxwCLgHUAWOAbUhyFTi8X4lFy2+WA+33SkPqx7cEo45vXATUQlTgCnpo2re+yGq5s+GATBJ4DYyO318IVhWO5J9T23bm/3muN9/RUrTGusG11XG6t7oTBtFDAeOMKLhWmls43bNnPWROBe4NNAolL59NMphGFuezb77APp1NruQiFd5TgxYAoQBzYCPwJ2tqfTYXJZcgHR8f6LvHhMSroEFVPFQ5l9mQ2pZ1Obi2eKmQu9fiwguONqrr21hdmzxzKzriaID2d8oRwWN6fY+a8H2fW3ezmVDykDXcAaYHuqK5WvSHBJkiRJkiRJkiRJkiRJeo2wOE2SJEmSJElD1tA2//1ENxA4MJxxiV/9rXfHX3/dL1QmlSRJkiRJkiRJkiRJkiRJ0v+TBf4M+JOeBXNS1Q4j6ZVWrGx9I/AtYOHgpjLwD+VyzR898fjHDi9ZsqTcvbgjBnySqAAxB3wR+JeWpfPOeXH83LZEE1EJ2nuJSpd6Bn9PKxZrJ+WyidO5XGJ/LKxtvzwc3wS8D6gDQiAzqjH20NwZo95WUxP8LtA40vs+HGEYlo+m+jas29e95li6/3Sl1mmsG10Xi8VrBrKnX1qYdhT4N+C5cxSmjScquLoLaK5UPv10BsrlM89lMk8tT515NlUuV7vkp46oMA2gA3isPZ3uTi5L1gIfJipJfHO1wkn66ZVz5VT2YHZDekN6Q/Zg9kQ1Mtw8mUl3XMOct04gOToejBrO2DAM2TvAgR8eYctf7Kb3WI4S0TVUjwIbU10p/7+QJEmSJEmSJEmSJEmSpBFicZokSZIkSZKGpKFt/iRgKdHNAwpDHRe74uqxzZ+6+3eDmlisYuEkSZIkSZIkSZIkSZIkSdJrXQj8I/DFngVzDlY7jKRXWrGy9Qrga8DHicrMAH4M3Nex5vZNS5YsCQG6F3e8l+i85amDj/+rlqXzcueae25bohb4BeAjQILonOciMLVcrpmYzSaKuWzznrAc67oinHAkIPgI8EKZSiEeCx55+/VjronHgnuBCSO538MVhmF4LNW3Yd3+Q2uOpvpOVWqdFwrTMrlUvlQuJIj2+xhRYVrXOQrTxhEVXN3Ni39DXWROlYpH1vYPdD6UTm0tRuWE1ZQAJhKVmz4MrGlPp08llyVHAXcAnwGuqmI+ST+FsBTmc0dz2/q39W/o29S3txoZpidouns6yZunMPvyxmDacMf35sITK4+z+S92c2jjGfJAClgBrAOOpLpS3pxHkiRJkiRJkiRJkiRJkkZYbbUDSJIkSZIk6ZLxAaDEMErTABrf8/4FlqZJkiRJkiRJkiRJkiRJkqQKWgHc27NgTle1g0h6pRUrW8cAXyAqR2oY3NxFVJi2csmSJeWbFkL34o6fA74B/Dzw58DSlqXzzpxr7rltiQC4HvgoMI2o+OsEMKVcDibmcon6XDaxo1yK778sHNdZS+wjwBSi4rYQWD3/DaPrGutjS4FrRnrfhyMMw/BYun/js/u61/Sk+k5Wap2GulHxeKw+NpA7ky/lUwmigrrjwF8RFaYVzzZu28xZY4HPEj2PoyuVT69eGIYcKRZ3rerr63x8oH9ftfMA44heKyeBvweebk+nM8llycuTy5JfAD4FjKliPkmvUhiGYfFUce/AnoENqfWpbeVMeVjXGo2E5lpin25lxvumMXvWaKbHgqBmOOMHimFm7Uk2/+0+9j5whAGi66WeBDqB3amu1FkLRCVJkiRJkiRJkiRJkiRJIyMIw7DaGSRJkiRJknSRa2ibPx34IrCf6AYBQ1I78/opiY/f8VtBEAQVCydJkiRJkiRJkiRJkiRJkl6rNgP39SyY81C1g0h6pRUrW+PAncAfARMHNx8Avrh//w3/9Mlf/0EI0L2441rg68CHgH8AvtSydF73+eaf25a4GvgIMAs4PfgzNgyZnM81TczmEltLxfrTE8ujvt9E/S8BM3ixMO25t7y+uWd8c/xe4I0jt9fDF4ZheDzdv/nZ/YdWHzmTPlGpdRrqRsVrY3WxTC6VL5ULTUTPSS/wXeDZcxSmjQF+H/g9LLm6KJXCsLQ3n9/4cDr15NZc7niV4wTAZKAR2AfcD2xqT6eLyWXJG4B7gNuAeNUSSnrVSv2l3syBzIZ0V3pj/lg+VY0Mt7XQ8rErmf2W8VzfGAsazj/iRcVyWNqUYsd3u9nxP/dyJlcGYBvQDmxOdaUyFYgsSZIkSZIkSZIkSZIkSTqL2moHkCRJkiRJ0sWtoW1+DfBRoI9hlKYBNL7rl26yNE2SJEmSJEmSJEmSJEmSJI2ksFw+GtTUfBH4Xz0L5pSqnUfSK61Y2fpBYCkwfXDTaeDr2WziL255z8YcQPfijvFEpWq/AzwKzGlZOm/z+eae25aYBLwPeBswQFTOlAhDri0U6qfkss17CoWGnc1h43+MD5vnAp8FaojOhd7zhiubnmuZUPc7QRC8ayT3ebjCMAx7+/q3PLv/8OrDp1O9lVqnPt4cj9fWx7K5dD6bT9cDU4ETwN8A685RmDYa+AzR329spfLp1cuXy5mtudy6B1Jnnj5SLPZVOU4tMGXwdxfwELC7PZ0Ok8uS70ouS94D3FzNgJJenXKhPJA7nNvct6Vvw8DOgcPVyHDjOMbceS2zF0zihon1wYThjA3DkH0DHPhRD1v+fBfHenKUiYpDHwXWp7pSFSstlSRJkiRJkiRJkiRJkiT9ZBanSZIkSZIk6XxuBFqBvcMZVHfj3KtiU6a9rjKRJEmSJEmSJEmSJEmSJEnSa01YLObzz63blH3swb/L/PiB/7/aeSS90oqVrXOBbwFtg5vywLdLxdqvdXb+yqklS5aE3Ys7GogKuRYDO4F3tSydt/p8c89tSzQD7wbeA5SAA0A8DLmqVIpPyWaaD+fzTWvrwvjDV4ZjrwLuJrqePgSOXTGxfuV1VzT+ShAEXwaCkd3zoYsK0wa2rt9/aPWh06njlVrnpYVpuUJfHXAlcBL4DvDMlkM9hbON2zZz1iiiv93ngHGVyqdXr69cOtWVyaxdnkp19ZfLZ30eL6B6osK0MrAKWNGeTh9JLkvGgU8klyU/C9xQxXySXoWwHJYKvYVd/bv6N6S70jvDYli+0Bmm1FN313Suu2Uqc65NcFUQDO+juzcXnmw/zsa/3E33c2coAhlgDbAW2J/qSoUViP0Ki2bEG4Grgd3LdxSq/Z4tSZIkSZIkSZIkSZIkSReNIAwvyHlckiRJkiRJugQ1tM1vAJYCRaBvOGNH3/PlO2rGjb+8IsEkSZIkSZIkSZIkSZIkSdJrRlguh8V9e9ZnHvjeqvKxngGi8p8l2c7V+6ocTdKgFStbpxOdd/zBwU0h8K/AH3asuX3fYGFaDXA78FUgB/xBy9J53z3f3HPbEnXA24APEZU0HRmc/7JSKTYpm2lO5fOJfUE59nhLOAHgl4HGweHpsYldLOh4AAAgAElEQVTYw295/aiFNUFw5+D4qgjDkBN9A1vXHzi0qvvUhSlMK5bzjcBE4DTw78BT5yhMawbuIipMm1CpfHr1ThSLh54c6O98OJ3eVo6OgWpqJnptDQAPAo+3p9NnksuSY4HfInoteT2BdIkppoqHMvsyG1LPpjYXzxQzF3r9WEBwx9Vce2sLs2ePZWZdTRAfzviBYph5+hSb/24fe/7jMBmi98ouosK07amuVL4SuV9u0Yx4DGglKpJtA0YBf758R2HthVhfkiRJkiRJkiRJkiRJki4FFqdJkiRJkiTpJ2pom38L0Q0G9g9nXP073jWr8eZbbq1MKkmSJEmSJEmSJEmSJEmS9FpR6jm8M/Pw/Y8Vd21/acnQZOAA8KfZztVeKCtV0YqVrROALwF3Ai+Um6wC7u1Yc/uzS5YsCQG6F3e8C/gGMA34r8B3WpbOO2uB1wvmtiVqgDnAR4mKvI4SFa5NLZdrJmaziTCXS+wOS7WbWsIJz9cQ3AaMAwIgW1cbPPT2N4y5rjYWfA4YO7J7PnRhGHKif2Bb1/7Dqw6eOnOsUuvUxxO1tbH6WC7fVyiW8w3AJOAMLxamnbUsZtvMWQngd4F7iIqwdBEJwzDsLhR2tPf3Pbl2YOBAtfMA44HRwHHgfmBdezqdTS5LXgX8PvAbRKVqki4R5Vw5lT2Y3ZDekN6QPZg9UY0MN09m0h3XMOetE0iOjgejhjO2WA5LW1Ls/N4htv3N85zJlQmI/ld4FNiY6kqlKhL6ZRbNiAfAVOBGYCHRd48CcIyoOO348h2FP74QWSRJkiRJkiRJkiRJkiTpUmBxmiRJkiRJks6qoW3+eOBPiS5oPutF8mcViwWj7/vK79Q0j/KieUmSJEmSJEmSJEmSJEmS9KqUT586kl31yCP5Zzr3/YSHXA38t2zn6o0XLpWkF6xY2doAfAb4AjBmcPMW4PMda27/0UsK02YD3wTagP8P+FbL0nnpc809ty0RANOB24BW4ASQBiaVy8HEfK4pkcs1by8V40emhWNXxqn9ENACxIBCENA+//oxoxriNYsHt1fNib6B7V0HDq86cPL00UqtUR9P1MZrG2qz+b5CsZSrJyqXfKEwbe05CtOagE8D9xKVrOkiUgrD4u587rkfpdJP7srnTlY5Tg3R66oB2A0sB7a0p9Ol5LLkm4leQx8iOgYlXQLCUpjPHc1t69/Wv6FvU9/eamSYnqDprukk3zWF2Zc3BtOGO35vf3jw4R42/dlujh3JEhJ9V1gBrAOOpLpSF+SGOotmxEcBNwA3AdcAZaAXyLzsoVcCX1i+o1Cx7wSSJEmSJEmSJEmSJEmSdCmprXYASZIkSZIkXbTeP/h76KVpQON/ed8bLU2TJEmSJEmSJEmSJEmSJEmvRjkzcCb/1BMrso89uInwnF0Hp4CPNbTN35btXF24QPGk17wVK1sD4GPA14gKQAAOA186fXrK33/wA52lmxZC9+KOK4A/Jio/+zvgEy1L5/Wcb/65bYmpwAeBtxAVoOwDxoQhr8vnG6fmss1bisX6k+PLzd9vpuHdwO8RXTNfBNbOnTnqzJim2vuA60dyv4frZP/Ajq4Dh1ftP3H6vPv8ar20MC2XOREQlcT1AX8PPLnlUE/ubOO2zZzVCPwOcB9RGZYuItlyuX9zNvvMA6nUM8dLxYEqx6kFphIVoj0DPAzs7f321QC3JJcl7wHmVy2dpGEJwzAsniruG9gz8FxqfWpbOVO+4N+hm2uJfbqVGe+bxuxZo5keC4Ka4Yw/kQ9PrT7Oxm/vYf+6U5SBAvAk0AnsTnWlSpXI/XKLZsTjwExgHvBmooLJ08D+8wx9E/BQZdNJkiRJkiRJkiRJkiRJ0qXB4jRJkiRJkiS9QkPb/KuJLt47OJxxQWNjbd2b3vKOSmSSJEmSJEmSJEmSJEmSJEk/u8JCIVvYtL5j4If//hS53FAKD84AVwNvBVZVMpukyIqVrQuBbxKVfkBUbPYN4L/dtHDPAED34o4xwB8AdxGVLN3QsnTejvPNPbctMQZ4D3AzkCcqTGsMQ64tFuqnZLOJ5wuFxl1NYcPyy8JRbwI+C8SJCtO2zr46sW3quPjdQRBUtcTpZP/AzucOHFm178SpI5Va4xyFaf8AdJ6jMK0BuBP4PDClUvn06qRLpRPrMgNP/jCV2pAJw2KV4zQQleqVgMeA9vZ0+mhyWbIeuIPo+JtZxXyShqHUX+rNHMhsSHelN+aP5VPVyHBbCy0fu5LZbxnP9Y2xoGE4YweKYeaZU2z5+/3s/PdD5IAA2A6sBDanulKZSmR+uUUz4gFRaezPE5VGNgJZ4BBQHsIUvcA7F82I/3j5jsJQHi9JkiRJkiRJkiRJkiRJP9MsTpMkSZIkSdJ/0tA2vwa4DcgwtAv3/p/GWz74C0FD46iKBJMkSZIkSZIkSZIkSZIkST9zwnKpVNy945nM8u+tKZ86MdzSg6PAhxva5j+T7VzdX4l8kmDFytbriArT3jO4qQj8D+ArNy3ccxyge3FHHfBp4A+Jykze2bJ0Xuf55p7blmggKh/5ABAjKh+JhSFXlEq1U7LZ5mP5XOKpeFj7yJXhuKmDa9QTnefcfc2Uho7XX9bwiSAI/ngk93m4TvVndj138PCqvb2nDldqjbraptp4bUMsV+gv5jInICpM6wf+kagwLXu2cYOFaZ8CFgPTKpVPr87xYvHAE/39nY/2pXeE1Q4Do4FxREV8/wfobE+n08llyQnJZck/Ijr+LN2TLgHlQnkgdzi3uW9L34aBnQMV+2w6lxvHMebOa5m9YBI3TKwPJgxnbLEclrak2PX9w2z5m+c5nSlRQ1Q89iiwPtWVOlGR0GexaEZ8PPBGonLXKUTfg44P/gxFDJhIVEp5gqj49awlp5IkSZIkSZIkSZIkSZL0WmJxmiRJkiRJkl5uNjAL2DucQTXjJjTGr5/z1spEkiRJkiRJkiRJkiRJkiRJP2uKhw5szTz4g8dK+58/9SqnyACTgHcD3x+5ZJIAVqxsnQr8V+CTRKUfEB1rX7hp4Z6dAN2LOwLgI8DXiEpAfqNl6bz7zzf33LZEDLgRuA0YC/QQFZFMK5Vik3LZRH8ul3iOcu3aK8LxAwHBx4FmIAROThxd+8ibW5t/MQiC7xMVkFTFqYHMng0Hj7Q/f/zkoUqtUVfbVFsXb6zNFfoL/dmTAS8Wpv0z8Pg5CtPqgd8EvgBcVql8Gr5yGIYHC4WtK/rST67LZCr22hmGiUTHVw9RKeL69nQ6n1yWbE0uSy4Ffg1oqmI+SUMQlsNSobewq39X/4Z0V3pnWAzLFzrDlHrq7prOdbdMZc61Ca4KgmBY4/f3h90PH2Xjn+2m51CGGqLv+2uAtcD+VFfqgnRMLpoRbwCuBxYA1zH4/QPYP8QpAqLvN6OIyl6fBTqAHct3FAojHliSJEmSJEmSJEmSJEmSLkFBGF6Qc8IkSZIkSZJ0CWhom18HfB2oAVLDGZu4/VM3x2e+oa0iwSRJkiRJkiRJkiRJkiRJ0s+M0sneg9nHHnqksGFd9whMVwtMAxZnO1cfH4H5pNe8FStbE8C9wD1AYnBzJ3DvTQv3dL7wuO7FHfOBbxIVeX0Z+LuWpfNK55p7blsiAGYCvwJcBRwnKgGbUi4HE3O5RE0u27yrXKrd0RKO31xDzW1EBYk1QH9jXc1Db7tu9BtjNcHvEZWRVMXpgczzGw4ead9z/ORIvI+d1UsL0wrFbByYQlQg8wOiwrTM2cZtmzmrDriDqDCtpVL5NHzFMCzszOXWP5hOrd2bz5+ucpwaotdUPbAN+CGwrT2dLieXJecSvQe8b/Bxki5ixVTxUGZfZkPq2dTm4pniWT8bKikWENxxNdd+uIXZc8Yys64mGFah6cl8eGr1cTb+1R6efzqqUw6BLqLCtO2prlR+5FO/0qIZ8RjQCrQN/sSBPqLCtKHenCcBTCAqTtsNrAA2L99R6BvxwJIkSZIkSZIkSZIkSZJ0iautdgBJkiRJkiRdVOYDE4F9wxkUu/yK0bWvm/mWiiSSJEmSJEmSJEmSJEmSJEk/E8r9fSdzT6x6NLf60e0jOG0RKAG/DHxnBOeVXnNWrGyNAZ8EvkJUSAiwE/hCx5rbf7BkyZIQoHtxx3XAN4B5g7//e8vSeQPnm39uW6IF+DAwBzgD7AUmlMtBSz7fOCaXbd5aKtadmBKO+VE98V8G3kF0PXw2VsNj898wZlJdvOavgakjuNvDcnogu3dj95H23cdOHKzUGvHahlh9PBHPFfoLfZkTIXA5kAX+FejYcqjnrH/rwcK0TwJ/AFxRqXwavky53Lcpm3lqeSq17mSplK1ynDjRMRQAa4EfAwd6v311ALw/uSx5DzC3ivkkDUE5V05lD2Y3pjemN2QPZHurkeGdk5l0xzXMftsEbhgdD4ZVZpophdlnTrLlHw+w7f90kycqaTwIPApsTHWlUpXI/HKLZsQDovfEG4GFwFggDxwj+j9jKOqISl5rgV7g34Bnl+8oWOosSZIkSZIkSZIkSZIkSecQhGFY7QySJEmSJEm6CDS0zR8FfBM4BeSGM7b5jrveW3vN9DdVJJgkSZIkSZIkSZIkSZIkSbqkhfncQL5r3erMQz9YR6FQHuHpA14sePrdbOfq/AjPL70mrFjZegtRCdp1g5uOERWofeemhXuKAN2LO6YB/xX4GPA/ga+2LJ133rKWuW2J8cB7iYrQsoNzN4chU/L5xqm5bGJbsVh/Ymy5+fujaXwnMBuoH3zsk2+bNTrX3BhbDMwYuT0enjOZ7L5N3T2rdh7t3V+pNeK1DbG62qbafHGgWChma4EpROd13w+sOUdhWhz4deAPgSsrlU/Dd6ZUOv7MwEDnD9OpTfkwLFU5ThMwkagI6BFgVXs63Ztclmwkev38PjC9ivkknUdYCvO5o7lt/dv6N/Rt7ttHyAW/Ycz0BE13TSf5rinMvrwxmHb+ES8qhWF5a4pdPzjM5r/ew6mBEjEgDawA1gFHUl2pC7JPi2bERwE3ADcB1wBlotKzzBCniBG9pzYMjlkDPAXsW76j4I18JEmSJEmSJEmSJEmSJGkIaqsdQJIkSZIkSReNdwNxhlmaFrvq2nGxq66dU5lIkiRJkiRJkiRJkiRJkiTpUhWWSsXCji1rM8u/93iYPjOs8xOHaAIwGlgPfNfSNGn4VqxsfRPwLWDB4KYB4L8B37hp4Z40QPfijlHAfcDvAT8Erm9ZOu/58809ty3RRFRIsmhw00GgPgy5qlism5rNNu8v5BufaAzrH7gsHH098FmiwrQC8Nybrk3snjy27veBtpHa3+FKZbL7Nx3qWbWjp3dfpdZ4aWFaf/YkwOVAHvgesHrLoZ7+s43bNnNWLfBrRIVpV1cqn4bvaKGwd01/f2d7f9/uamcBxgDjgDPAvwBPtqfT/cllycnJZcmvAncSfZ5KugiFYRgWTxX3DewZeC61PrWtnCkXLnSG5lpin25lxvumMXvWaKbHgqBmOOP3D4Tdjxxl45/t4tDBDHGiz/kngU5gd6ordUGKJRfNiMeBmcA84M1ADXAaGGopagCMJfr/o0xU9vY4sH35jsIFf14kSZIkSZIkSZIkSZIk6VIXhGFY7QySJEmSJEmqsoa2+ROBPwWOAMXhjG3+rd/75dorr7mhIsEkSZIkSZIkSZIkSZIkSdIlJwzDsHRg78bMg99fWTp0MFWBJZqBScBe4H8DO7Odq71gVhqGFStbrwS+BnyMqAikBPwv4Ms3LdxzGKB7cUct8Cngy8Bm4PMtS+etO9/cc9sStcBc4FYgAfQAYRgyrVSqnZzNNvfmc00HY2HtisvD8WOA9w4+rggceN20hrXXTm34jSAI3jfCuz1kqUz2wOZDR1dt7zm+t1Jr1MbqY/XxRG2hmC3liwM1wFSiwrQHgFXnKUz7BPBF4JpK5dPwlMOwvL+Q3/JIOt25IZvtqXKcAJhIdFx1A/cDz7Wn04XksuRM4HPAx4GG6kWUdC6l/lJv5kBmQ7orvTF/LF+J79PndVsLLR+7ktlvGc/1jbFgWO8XJ/Ph6Y5eNv71HnY+eZIY0fvSdmAlsDnVlcpUIvPLLZoRD4ArgZ8H5gONQBboJSo/G4oEUcFkAOwm2odNy3cU+kY8sCRJkiRJkiRJkiRJkiS9htRWO4AkSZIkSZIuCu8luuBvWKVptdNnToxdcXWyMpEkSZIkSZIkSZIkSZIkSdKlpnT86PPZRx54tLB1UyVKY+qJioVOAn8JrM92rh5q4YEkYMXK1jHAHwB382Jp0oPA529auGfLC4/rXtzxAeBPiMpFfrVl6byHzzf33LZEAFwPfBSYBhwDTgHTyqWaidlsIp/LNW+gHHv2inDCyYDgw8A4IAR6poyNPzbnmsT7gyD4ARAbqX0ejnQ2d3DzoZ5V244cf75Sa7y0MK0/ezIELgMKwPeJCtPOWsSybeasGFHZ1R8BrZXKp+EphGFuRy67/oep1NoDhUJVyo1eIgZMAeJEZYcPAjvb0+lycllyfnJZ8h7gFqLyH0kXmXKhnMkdzm3q29K3YWDnwOFqZLhxHGPuvJbZCyZxw8T6YMJwxmZKYXbdKbb+0wG2/OtBsmF0T5tTwKNAV6or1VuR0GexaEZ8PPBG4J1E/z8UgeODP0NRR1TUXAucAP4NWL98R+HYyKeVJEmSJEmSJEmSJEmSpNcmi9MkSZIkSZJe4xra5rcAbwcODnvszbe8IwgCL5qWJEmSJEmSJEmSJEmSJOk1rpxOHct1rHg098Sq3RWYvpaohKkA/DPQke1cnavAOtLPrBUrW+PAncCXgBeKUNYB9960cM+qFx7XvbijDfgm0EJU0PVPLUvnnbegcG5b4mrgI8AsopKU/cCkcjm4JpdLxHPZxM5yKb738nD8uhg1txId0zVAqrkh9lDbzFG/UFMT/BvQNDJ7PDzpbO7QlsNH27cePranUmucozDtB0SFaemzjRssTPso0fPxukrl0/AMlMup5zKZtQ+kzqw/Uy5X+zOpjqgwDeBx4LH2dPpgclkyBtyaXJb8HHBj1dJJ+onCclgq9BZ29e/q35DuSu8Mi+EFLwWeUk/dXdO57j1Tmd2a4OrhXCZUCsPy1hS77j/Mpr/aQ29/iQai0tXVwFpgf6orFVYo+n+yaEa8AXgDsJDo+whEhcv7hzhFDTARaCTah5XAU8C+5TsKljVLkiRJkiRJkiRJkiRJ0ggLwvCCnF8mSZIkSZKki1BD2/wAuJvogsCe4YytnXn9lMTH7/hte9MkSZIkSZIkSZIkSZIkSXrtCrOZdO7Zte3ZHz/wHKXSSF+0GhCVK8WAh4GHs52rz1osJOknW7Gy9UPAnwDTBzftBf4Q+NebFu4JAboXd7wOWAosAL4OfLtl6bzs+eae25aYBPwy0AYMAMeAcWHIpHyuaUI227y1VKw7Mykc/R+N1L0XeD1RyVO6toZH518/5sp4bc19REUlF1xfNnd4y+Fj7VsOH61E6SMAtTV1NfV1zfFCMVvKFwcCYCpQAn4ErNxyqCd1tnHbZs6qAX6FqOzu9ZXKp+E5VSr2PDUw0PmjVGpLEapdpJMgOnZyRJ+Ta9rT6ZPJZclm4A7gM8DV1Ysn6ScppoqHMvsyG1LPpjYXzxQzF3r9WEBwx9Vc++EWZs8Zy8y6miA+nPEHBsJDjx5l45/tZv/+AeqBEOgC1gDbU12pfCVyv9yiGfEY0Er0PaSNqHC5n6gwbaj/m4wFxhC9p68HOoDty3cULsg+SJIkSZIkSZIkSZIkSdJrVW21A0iSJEmSJKmqpgNvAvYNd2DjO9+zwNI0SZIkSZIkSZIkSZIkSZJem8JiMV/YuvGJzAPffTIcGChUYIlJRIUwa4EfZDtXH63AGtLPtBUrW9uAbwFzBzedBP4Y+KubFu7JA3Qv7pgMfBn4BPA3wB0tS+edOt/cc9sSzcC7gV8kKho5ADSFIa2FQsOUbLZ5Z7FQv3N02PQfY8PEPOD3gUaiMpNVb3/D6Jqm+tjXgWtHcJeHrC+XP7L18NH2zYeO7qrUGi8tTOvPniwDlwFF4EHgsfMUpn2EqDBtZqXyaXiOFAq7V/f3da7p799b7Sy8WPJzGvgH4Kn2dHoguSx5WXJZcinwW4OPkXQRKefKqezB7Mb0xvSG7IFsbzUyvHMyk+64htlvm8ANo+PBqOGMPZUPT6/pZeN3nmdHxwliQA1RYeqjwMZUV+qsn2sjbdGM+AslpDcCC4ne7/KDWYpDnCYBTCAqan4e+Ddg0/IdBUuaJUmSJEmSJEmSJEmSJOkCsThNkiRJkiTpNaqhbX5AdEF9GgiHMzZ+/ZzLYtMun1GRYJIkSZIkSZIkSZIkSZIk6aIVlsthce/uZzMPfG9V+fjR/gosMRoYD+wE/jXbufr5Cqwh/UxbsbJ1OrAU+ODgpizwl8DXb1q45zRA9+KOJuCzwD3A/cAbWpbOO3C+uee2JeqAtwEfBuqAI0AsDLmyWIxPyWWbu/P5pifrw/iDl4VjXw98BmgGMsDan3td86EJo+L3EJWdXHD9uXzP1sPH2jcd6tlZqTVeKEwrlnIvFKZNIyqXe6Ew7czZxm2bOSsAbiUqTLuuUvk0dKUwLO3N5zf9OJ3u3JLLHq9ynACYDDQA+4kK0za2p9PF5LJkMrkseQ9wG9FxKekiEZbCfO5oblv/tv4NfZv79hEO7/qdkTA9QdNd00m+awqzL28Mpg1nbLYU5tadYsu/HGTLPx8gE0Kc6DN9BbAOOJLqSl2QfVo0Iz4KuAG4CbiG6LO1l+g9cSjqiMqZa4nKZL8LrF++o2BBsyRJkiRJkiRJkiRJkiRVgcVpkiRJkiRJr11J4HXA3uEObFj4XxaMfBxJkiRJkiRJkiRJkiRJknQxK/Uc2pl5aPmjxd3beyswfSMwBTgG/HdgY7Zz9QUvlpAuZStWtk4kKt36baJikxD4J+CLNy3ccwCge3FHDPh14CvARuDtLUvnbTzf3HPbEjXAHOCjwATgKFAELisVaydms4nTuXxiXU05tvrKcEI9cAcwBigAW2e1ND575aT63w6C4BdHdq+Hpj+XP7rtyLFVG7t7tldqjVhNvKY+3hwvlfOl/uzJEi8Wpj1EVJh2+mzjBgvTPgh8Gbi+Uvk0dPmwnN2Wza17IHXmqcPFYl+V48SAqUT3hugCHgZ2tafTYXJZ8ubBwrR3VTOgpP8sDMOweKq4b2DPwHOp9alt5Uy5cKEzNNcS+3QrM943jdmzRjM9FgQ1Qx1bCsPy9jS77z/Mxm/v4VhfkSaiz/O1QCewO9WVKlUq+0stmhGPAzOBecCbgRrgNEMvS6sBJhL9r5EF2on2Y9/yHYXyiAeWJEmSJEmSJEmSJEmSJA1ZEIZeMyJJkiRJkvRa09A2vxb4KtAAnBnO2Pgbf+6KxIc+/smKBJMkSZIkSZIkSZIkSZIkSRed8ulTh7PtP34kv+7JoRYUDEecqFwoA3wXeCLbufqCl0tIl7IVK1sbgM8AXyAqKwN4DLj3poV7nnvhcd2LO24BlgI54L6WpfNWnm/uuW2JAJgO3Aa0AieAfmBquVwzMZtNFHPZ5t1hObbxinBCd0BwKzCZqDDsyOUT6lZef2XTh4MguJ2ovOSCGsjnj207cnzVhoNHtlVqjZcWpuUK/RCVXAE8Ajy65VDPqbONGyxM+2WiwrQbKpVPQ9dfLp/uygysXZ5Kre8rX/iio5epJzqWQmA1sKI9nT6cXJaMEx2PnwNmVzGfpJcpDZR6M/szG9Jd6Y35Y/lUNTLc2kLL7Vcy+y3jub4xFjQMZ+zBgfDwo8fY8Be7ef75fhqJPre3AyuBzamuVKYSmV9u0Yx4AFwJ/DwwnxdLz3qJvl8MxVii70RlotLJNcD25TsK+REPLEmSJEmSJEmSJEmSJEl6VWqrHUCSJEmSJElV8XNENxnZN9yBDe9418IRTyNJkiRJkiRJkiRJkiRJki465czAmfxTj6/IPvajTYThSE9fQ3QuYwAsBx7Ndq7uH+lFpJ9lK1a2BsDHgT8mKhgB2Ajcd9PCPT9+4XHdizveDHwTuAr4Q+D/tCydd96Dem5bYhrwAaJzj/uIzj2eXC4HLflcU2M227yjXIofvCwc93gtsVuBRUAM6B3dFHv4F2aMml8TBN8DhlXcMhIG8vlj248cX/3cwSNbK7VGrCZe01A3Kl4s5UoDuVMlove0EHgUeOQnFaYBbJs56/3AEiy+uiicKBYPPTnQ3/njdHpbKXoOq6kZmEBUKPoD4PH2dPp0cllyTHJZ8j7gbuDyagaU9KJyoZzJHc5t6tvSt2Fg58DhamS4cRxj7ryW2QsmccPE+mDCcMaezodnOk6w8TvPs211LwHRfWgGgPuBrlRXqrcSmc9m0Yz4eOCNwDuJSkiLwPHBn6FoInr/rAH2EpUyb1y+o5Ae+bSSJEmSJEmSJEmSJEmSpJ9WEI78hSqSJEmSJEm6iDW0za8HvgHkgWHdYKTu59qubnr/R361IsH0f9m79+i46vtQ+8/WXZZ8vxNBZATYhgwmCYFYwXGwgTSQuE2bQJOS9Ma59ORNTpuQRMlp2qaX1Gn7vu95k5z09JY37lmnp6eBJCg4EMAyQiAbG1tI+CZsYdmW7/JtRtLcZ58/tiihATwiGgns57OWFqzx/H77O9gze5s1M48kSZIkSZIkSZIkSZIkSW8IYTabyvRs70iuv/9p0ul8CQ4xnyik1AE8kOpsP1WCY0gXtA1tTauJYmhvH71pAPgK8I+rV/UVAAZaOhYBXwNWE8XV/nvD2hWZ8+29vLluOnA7cCvRe46PA9PDkLmZ9JT56XTdjlyu+uzswtTv11F9B3ANUA2crawIfrLymulXVZQH9wIzx/MxFyOZyZ7cc+xke9fBIztLdYzyssqy6sr6ynwhW0hnhwq8FIF8MZh2+tXW7l6ydA1RMO3tr3YfTYwwDDmcy/ZuHCOoZjoAACAASURBVBrq3DQycnCy5wFmAVOBU0TBoq0bE4lUbF3sMuB3gXtGf13SJAsLYT47mN07vHe4O9GVeD7MhYWJnmF+NVWfvoKrb1/AsqY6GoMgKHptKh+mt51h1/86xHP/4yBDYRQcSwHtwNNAf7wrPiFfRrNmcWUN0XXEKmDp6M2niYKtxagE5o7+8zTQBjzT2ps9Ps6jSpIkSZIkSZIkSZIkSZLGWcVkDyBJkiRJkqQJtwKYBhwY68Lq965eNf7jSJIkSZIkSZIkSZIkSZKkN4KwkM/n9vVuTbbe90ThzKlkCQ4xE5gO7AD+JdXZ/kYI1UhvKhvamq4hCqZ9YPSmc8Ba4L+uXtWXAhho6ZgF/D7wG8C3gf/QsHZF/Hx7L2+uqwHeB3wYKAcOA9VhSGM2W70wnarfl83W7K0Pax+YFdbfANwL1AHxIOCxlddMr62pKvu/gcvG7xEXJ5nJDvaOBtNCKEnspSwoD2qqplXlC5n8SPpMDlgAlAGPEQXTXjUCuXvJ0g8SBdPeWYrZVLx8GOb6MunuhxKJTb3p9GSHO8uAeUQx0T7gH4AdGxOJfGxd7B2xdbF7gY/i90JIbwi5eO5wsj/ZHd8W35E7lyvFtfJrKg8I7mnk8o82sOy6GSypKgsqi12bD8PCngR9PzpK97f2cTSeo57ofLkbeALYE++KnzeuOh7WLK4sB5qA5tGfCmAYOERx5/AyYA5Qy0vBt83A/tbe7IRH7CRJkiRJkiRJkiRJkiRJr49vkJUkSZIkSbqI1DSvrAd+BTg+1rXVzSuvKJ8159Lxn0qSJEmSJEmSJEmSJEmSJE223MDBnckf/2BD/sALZ0qwfR0wlyjC9LfArlRne0nCRtKFakNb00Lgj4HfJIqaZYG/Bv5k9aq+QYCBlo4a4DPA54EfAm9rWLviyPn2Xt5cVw5cD3yMKG54DAjDkLfk85XzU8n6Y5nMlM2VYcXDl4UzLwU+PXq/YeCJdy+eOjijruILwLXj+6jPL5nNnnr+2GD79gOHd5Q+mJYtjAbTFgIBsBF4eOfhY4Ovtnb3kqW3EwXT3lWK2VS8dKEwsjOd2toaj285kcuNTPI4FUThvXLgGeBh4IXBbzUC3B5bF/sccPOkTSfpXxXShXjqUKon0ZPoTh1MverrfSndMo+59yxi2U2zuXZaZTB1LGsHkuHRx47T/Y197N03TB1RdOwM8D2gO94VP29YdTysWVwZAPOJzoergBlABjgB5IrcZgYwjeh8/yxR8G13a292QoJvkiRJkiRJkiRJkiRJkqTxZThNkiRJkiTp4nIrUAWkxrqw+j3v84PXkiRJkiRJkiRJkiRJkiRdYPKnBw+mHvvxI9nubYdLsH0VUWAoDvwNsCXV2Z4vwXGkC9aGtqY64AvA54gihAD/Anx59aq+PoCBlo4AuBv4U6ALeG/D2hW7z7f38ua6AFhCFEx7K3ASGAAW5vPlc1Op+kQmXdcVFMo7Lwtn54FfB2YDaeDZ2FunPHfJrKpPB0GwahwfclFS2ezp548Ntm8/eOS5QhhOVDDtxdDV48BDOw8fO/lqa3cvWfoLRMG0G0sxm4qXyOdPb0smNz0YP/fsSBgWG+cplRpgHpAHNgBtGxOJ47F1sWrgt4DPAldP4nySgDAfZtPH07uGdw93D+0Y6icsTZjztTTVMeUzVxC7bT7L3lIbLBzL2rPZMP7kID1/t58dG09SBlQSxcYeIIo1Ho13xSfkMa1ZXDmVKKy6GlgEFIBB4ECRW0whuvYoA/qB+4Ce1t7shATfJEmSJEmSJEmSJEmSJEmlE5TofeCSJEmSJEl6g6lpXjkL+AvgOJAdy9rq965eXPv+Nb9aksEkSZIkSZIkSZIkSZIkSdKEKwwPnUo/9fhj6fZH95Rg+3KiYFoB+CHQlupsT5XgONIFa0NbUznw28BXiYJdAB3AvatX9W158X4DLR23AH8JJIEvNKxd8WQx+y9vrmsA7gSWAWdHfxYUCmVzUqk6Mum6vYV8xa6GcPbeMoJf5aXn9MHGedXti99Se3cQBHcBwbg84CKlsrkze48Ptm87cLintMG0qZX5Qi5MZ4cKwHygAmgnCqadeLW1u5csvZXo92x5KWZT8QZzuUNPDQ93PjqU6C0w8dGjf2MqMAsYBh4EOjcmEvHYutgs4HeA/4uXnueSJkEYhmHuTK5/5IWR7vi2+K5CsjCmz92Mh7pyyj/VxFW/dAnXLZ3GFeVBUFbs2nQ+zGw7y67/fYie7x7gXBi97mSBTUAnsC/eFZ+QgPGaxZWVRGHWFcA7iaJn54iuNYpRCcwd/ecZoI0o+Ha8tTc72a/nkiRJkiRJkiRJkiRJkqRxUjHZA0iSJEmSJGnCfJDoA99j+/BmEFD97ve+rxQDSZIkSZIkSZIkSZIkSZKkiRVm0iOZrq2PJ3/8g23kcoVx3j4gCgxVA48B61Od7cUGEiSN2tDW9EHg68DVozftBlpWr+prffE+Ay0d1xIF0xqBLzWsXfH9YvZe3lw3C1gDvI8ottYPzC4UgiWZzJT6dKp+dz5XeXxhOOOxSip+BbidKIZ4fNbUioevv6L+/WVB8H2gahweatHS2dzZvScGn9jWf7g7H4bj/doFQBCUBbVV06vyhWxhJH02RxSyqgSeANafJ5i2miiY9p5SzKbiFMIwHMhmd28YSnRuTSYPT/Y8wGyieNEx4G+B7RsTiXRsXezy2LrYnwG/CdRN5oDSxS4/kh9MHkh2J7oSPZkTmfhkzHBnAw2fuIxl75rJNVMqgtpi1xXCMOxN0Nd6lO5v7ePQuRzTiCJlh4liYzviXfFkqeb+aWsWVwbAZcCNwEqgFkiNzlLMebuM6DVzCpAmOvduBl5o7c2W5LwvSZIkSZIkSZIkSZIkSZpcQRiGkz2DJEmSJEmSSqymeeUlwJ8BA0B+LGurV966pPa2D95VksEkSZIkSZIkSZIkSZIkSdKECPP5XLZ35+Zk631Pholz6RIcYjYwDdgG3JfqbD9SgmNIF7QNbU3vAP4KuHn0pmPAHwL/sHpVXx5goKWjAfhT4FbgT4C/b1i7Ine+vZc3100BVhNF0wCOAvVhyLxMpnZBOlW/K5erOj2rMPUH9dTcBlwH1ACnaqrKfrJi6bS3lZcHnyV6nk+YdC53bt/xU088c2Dg2XyhtMG0QpgrpDKJPC8F0zqIgmnHX23t7iVLbyYKpq0oxWwqTi4Ms3vT6a4fJ+Kb+zKZM5M8Thkwj+j50wv8CNi1MZEoxNbFbgQ+D3x49H6SJkEhW0imj6SfG9o51D3y/MikXLNeP5Ppv3M5y26ey7VzqoPZY1l7OBkefewEPd/cx57nh5gCVACDwKNAV7wrPliKmV/JmsWVs4C3A7cQnT9zwEkgU+QW04EZQAg8SxRM293amy3F31dUpMaW9QHRtU1F/9o72iZ7HkmSJEmSJEmSJEmSJEkXporJHkCSJEmSJEkT4sNEHzocUzSNIKD6xptWlmQiSZIkSZIkSZIkSZIkSZJUcmEYhvmD+3uSD97flj8yEC/BIaYCc4AXgG8Ce1Od7WEJjiNdsDa0Nb0V+DPg40AADBEF1P5q9aq+YYCBlo7pwJeA3wK+BVzVsHbF8Pn2Xt5cVwEsB+4CphAF0yrCkLfmclULUqn6/dlM7VNTwuoHLgmnvR34LFHE5ExZwI9Xvm36rOrKsm8Al4zzw35N6Vzu3L4Tpzqe6R/omohg2kj6TBaYD1QBTxIF04692trdS5auJAqm+V7rSZQqFIaeS6W2tMbPPXMqn09O8jiVRH+GyoDNwCPAgcFvNQbAmti62L3AeyZxPumiFhbCfHYwu3d473B3oivxfJgrzbnltcyvpurTV3D17QtY1lRHYxAERa89lw3jTw7y3N/307PhBCHROb0aaAOeBvrjXfEJuQZfs7iyBrgGWAUsHb35NHCgyC1qgblE1zwHgO8D3a292VL8XUVj0Niy/irgE8DdQCOwFbhhMmeSJEmSJEmSJEmSJEmSdOEKwtDPnkiSJEmSJF3IappXNgFfIfow4Zj+Z1D1yluX1N72wbtKMpgkSZIkSZIkSZIkSZIkSSqp/InjLyQfaX0kt3vH8RJsX0MUiDkN/C9ge6qzfcIDFNKb2Ya2punAl4HPED2ncsA/AH+0elXfMYCBlo4q4D8BXwTuB/64Ye2KE+fbe3lzXQDEgF8jeq6eALJhyMJ8vmJeKlV/MpOecqgirHz0knDmPOB2YDYQBza/Z+m0oam15S28FESZEOlcLt534nTHM/0DXblCIV+KY/x0MC2VSeSBBUTRq07gwZ2Hjx19tbW7lyy9iSiYtqoUs6k48Xz+5NaRkU0PJuI96TAsyZ+TMXgxAJQHHgU2bkwkTsbWxWqBXwd+D7hqEueTLmq5eO5wsj/ZHd8W35E7l5vwwGJ5QHBPI5d/tIFl181gSVVZUFns2nQ+zGw/y65/GaDnuwc4nQ+ZTvS5oC7gCWBPvCueKdXsP23N4spyoAloHv2pJAq9nqa4zypVEr1WVgJngQ3ANuBYa2/WL76ZRI0t62cDHyMKpr1SJG1x/9o7np/YqSRJkiRJkiRJkiRJkiRdDComewBJkiRJkiSVTk3zygC4ExhmjNE0goDqd694XwnGkiRJkiRJkiRJkiRJkiRJJVSInzuReuKxRzKbnugrwfYVwEIgC/xPoCPV2Z4uwXGkC9aGtqZKohjaV4hiZQAPAC2rV/XtefF+Ay0ddwF/BmwHVjSsXbGvmP2XN9ctAu4iip6dBg4CC/P58rnpVF0yna7rplCx5dJw1lBA8HGisFoaePq6RXW9C2ZW/R5w07g82CJlcrlE38nTHVv3D2wvVTANAqZUT68qhPlwJH0mS/S4q3kpmHbk1VbuXrK0mSiYdktpZlMxjuey/U8OD3e2DQ3tfQNUdqYDM4FzwD8BmzcmEkOxdbG5sXWxrxI9x+dM5oDSxaqQLsRTh1I9iZ5Ed+pganAyZrhlHnPvWcSym2Zz7bTKYGqx6wphGPYm6HvwGD3f2sf+M1lmAmVEYdPvA93xrni8VHP/tDWLKwOic+X1wGpgBpAhirHmitiijOg6ZwrRdUYHsBnoa+3NGlyeRI0t66uBDxHF0j5AFLR7NXcDfzARc0mSJEmSJEmSJEmSJEm6uBhOkyRJkiRJurBdAywG+se6sPp9ty0tmzZ9/rhPJEmSJEmSJEmSJEmSJEmSSiJMJRPpZzZvTP2k9VkKhfFuygREwbRy4GHg4VRne2KcjyFd8Da0NX0U+HOgafSmp4HPr17V1/HifQZaOt4L/CWQBD7esHbFlmL2Xt5cNxf4MNAMjBC9h3heoVB2aTo9pTydqu8t5Cv2vSWc1VNO2Z3AW4E80Nu0oOapKxbW/GYQBF8bn0danEwuP/TCydMdW/sPbcvmJyKYdjYLLACqgC1A687Dxw6/2srdS5a+myiYdltpZtP5FMKwcDCb3fVoItHZlUoeneRxAqIYWh1wmCiY1r0xkcjE1sWuiq2LfQ74JFAziTNKF6UwH2bTx9O7hvcMdw89N9RPyIT3FZvqmPKZK4jdOp9lDbXBwrGsPZIMjz12gu5v9bF7T4IpRCGrSqAV2AocjXfFJ+QxrVlcORW4liiWtojoWuEUcKDILaaP/gB0A+3A7tberLHlSdTYsj4A3kMUS7uTKIRXjF/DcJokSZIkSZIkSZIkSZKkEgjCcMLf6ydJkiRJkqQJUNO8spzoQ/r1wNkxLQ4Cpn3hq79TNm36vFLMJkmSJEmSJEmSJEmSJEmSxk+Yy2WyO7ufSj5436ZwZCRbgkPMJYrEbAJ+kOpsP1GCY0gXtA1tTc3AXwHLR2/aB3x59aq+7714n4GWjqXA14kiJS0Na1esL2bv5c119cD7gduJ4ibHgBmFQjAvk6mdnk7V787nqk7PD6c/WE3lh4ElRBHEw/OmVz7y9svrPhQEwW8DFePzaM8vk8sP7R88/eSW/QPbsvl8rjRHeSmYlsokcsB8oBp4hiiYdujVVu5esvQGovdi/0JpZtP5ZMMw05tObVsfjz99IJs9N8njlBP9+akCdgDrgd6NiUQhti62ArgX+BBRWE3SBAnDMMydyfWPvDDSHd8W31VIFkpxHfya6sop/1QTV/3SJVy3dBpXlAdBWbFr49kw8eQper7TT88jx8kBU4EssBl4CtgX74qXKCr6cmsWV1YSXR+sAN4JlAHnKP7zSLVEYcky4CDwGNDT2jvpr98XvcaW9VcSxdLuJrrGfD1u6l97x1PjN5UkSZIkSZIkSZIkSZIkTeCb1yVJkiRJkjThrgcagP6xLqy++f1XG02TJEmSJEmSJEmSJEmSJOmNLSwUCrn9+7Ynf3Tf44WTx4dLcIhpwCzgeeCfU53tL5TgGNIFbUNb05XAWuCXR28aBP4E+OvVq/qyAAMtHQuAPwZuI4p1rWtYu6Jwvr2XN9dVEQVOPkIUdDoK1IYhl2ezNfNTqfo9uWz1nhmFuh9MY8rNwBeAKcDxKdVlP37P0mnvKi8L/jdRGHFCZPP54f0nTz+5pX/gmUyulMG0GdVhmA9H0mezwDygBtgGPHCeYNr1RL8Ht5dmNp3PSKEQ70kmn26Nx7edLeTTkzxOFVEwLQCeBB7dmEgciq2LlQMfia2LfQ64YTIHlC5G+ZH8YPJAsjvRlejJnMjEJ2OGOxto+MRlLHvXTK6ZUhHUFrsunQ8zXefY/b0Ber7Tz/F8yCyi6NgeoA3YGe+Kj5Rq7p+2ZnFlAFwG3AisHJ0jBRwGznsdAlQSxdKqiCJrPyQ61x5t7c2GpZhZxWlsWT8buIsomPbucdjybqKYnyRJkiRJkiRJkiRJkiSNmyAMfa+ZJEmSJEnShaameWUV8HUgDwyNaXFZWTDtC1/9nbKp0+aWYjZJkiRJkiRJkiRJkiRJkvTzyx893Jt86IHHcn29gyXYvpYoFHMc+CegJ9XZ7gdSpTHY0NY0B/hD4D8QhUWSwH8F1q5e1RcHGGjpqAc+D/w28E3gGw1rVyTPt/fy5roy4Drg48BsoucqYciCXK5qfjpVdyiTmXK0Jqx6cF44/WpgNTATGCwv4ycr3zb9LVUVZV8gCopNiGw+P9I/eOapLfsPbU3n8tlSHWdK9YyqMCyQzMRfDKbVAtuJgmkHXm3d7iVL30EUTPtgqWbTazubzx9/emS488eJxI5sGBYT7CmlKcBcIAP8BGjfmEiciq2L1RE9X38XWDSJ80kXnUK2kEwfTe8Y2jH07MjzI0cmY4brZzL9dy5n2c1zuXZOdTC72HWFMAyfH+KFB4/S/c199J3JMgOoIIqpPgp0xbvipbimf0VrFlfOAt4O3AIsAHLASaLXvPMpIwor143e/ylgE/BCa282X5KBVZTGlvVVRNcxnyQKwFaO4/angQX9a+8o2TWcJEmSJEmSJEmSJEmSpItPxWQPIEmSJEmSpJK4iejLDfrHurDm5vdfbTRNkiRJkiRJkiRJkiRJkqQ3psLZM0dSG3/ySOaZTa8aAPo5VAILgRHgO8CmVGe7X44vjcGGtqYaoqjSl4BpQAH4LvCV1av6BgAGWjoqgH8HtAD3Adc2rF1x+nx7L2+uC4ArgF8FmoBTwGFgYS5XMT+dqjuVTtc9Ux5WbLwsnFVPFG2bD5wFWldcPa1QV1P+x8CV4/mYX8toMK1z6/6BLalcruTBtJH02Z8OpnURBdP6X23d7iVLryMKpq0p1Wx6bUez2b4nhoc624eHX5jsWYAZoz9ngP8BbN6YSIzE1sUWxNbFvgb8R6L36UuaAGEhzGcHs3uH9w53J7oSz4e5iY8qzq2m6j9fwdW3L2BZUx2NQRAUvfZIMjzedoLub/Wxc1eCaqJz01SgDXga6I93xSckTrxmcWUNcA1wM3D16M2ngWL/TjF99AegB2gHdrf2ZlPjOafGrrFl/XuATwB3Urpz1CyiGNsDJdpfkiRJkiRJkiRJkiRJ0kXIcJokSZIkSdIFpqZ5ZR3wK8CxMS8uKwuqbnjP+8Z7JkmSJEmSJEmSJEmSJEmS9PMpjIyczTzdsSG14aEdhOPeVygDFgAB0ZfhP5bqbB8e74NIF7INbU0BUbTiT4FLR29+GPjC6lV9z714v4GWjl8CvgZsB1Y2rF3RX8z+y5vrFgK/DLwLSAAHgQWFfNnlqXRdJp2q76FQ3nVpOPtkQPBR4C1AEnji+ivqD8yZVvk54IbxeKzFyOXzyf5TZzu37D+0JZXNZUp1nFcJpnUDP9x5+Nj+V1u3e8nSa4E/An6J6LVPEygfhvn+TGbHT4YSnTtSqROTPE4AzAWmEAWE/gfQvTGRyMXWxa6JrYvdC3wcqJrEGaWLSi6eO5LsTz4b3xbfkTuXS0708csDgnsaufyjDSy7bgZLqsqCymLXxrNhovMUz32nn+6Hj5PmpeBYF/AEsCfeFS/ZefGnrVlcWU4UWm0e/akEhoBDQDF/oagF5hD9XeEQ8EOgu7U3e7YkA6tojS3rrwDuHv1pmqDD3o3hNEmSJEmSJEmSJEmSJEnjKAjH/8MxkiRJkiRJmkQ1zSt/EfhFoi9DGNvaW25/W83N7/+V8Z9KkiRJkiRJkiRJkiRJkiS9HmE2m8r0bO9Irr//adLpfAkO8WJoqAN4INXZfqoEx5AuaBvamlYDfwm8ffSmLuDzq1f1bXjxPgMtHe8evU8S+GLD2hVdxey9vLluOnA7cCuQAY4D8wqFYE46XVeVTtX1FvKVB94Sznq6nLK7gMuBArB78VtqtzbOq/73QRB8cJwe6nnl8vnkgVNnN23ZP/B0MpstaTANeDGY9mL0qoco6rJ/5+Fjr/gh+t1LlsaAPySK0BlMm2CZMEztSaW2/Sgef/pwLpuY5HHKgflEIaFu4MfA3o2JRBhbF1sN3Av8wiTOJ11UCulCPHUo1ZPoSXSnDqYGJ2OGW+Yx955FLLtpNtdOqwymFrsuUwizXWfZ/b0Buv+hnyP5kLlEsbGDwGNAd7wrHi/V3D9tzeLKgOi17XpgNVG0LQucBHJFbFFBdF6tAs4BbcAzwNHW3qxfUDOJGlvWzwLuIgr1Lp+EEVLAgv61d5ybhGNLkiRJkiRJkiRJkiRJugBVTPYAkiRJkiRJGj81zStnAh8Ejo55cVlZUPWu5pXjPpQkSZIkSZIkSZIkSZIkSRqzsJDP5/b2bk3+6L4nCmdOJUtwiJnADOA54F9Sne0HS3AM6YK2oa3pbcBfAB8YvekA8PvA/1y9qi8EGGjpuAJYSxQ0+2LD2hWPFrP38ua6GuB9wIeJPhN+GJgahlyZSU+Zk0rX7cxnq8/NDaf9oJaqDwFfIApA9S+cWfXYtY1TfiUIgi8TxaFKLpcvpA6cPrNp6/6Bp0cy2XSpjlNbNe3FYFqGKPw4BdgJfB944TWCadcQBdM+gsG0CTdSKJzrSiY3t8bPbU8UCiUL6hWpmigqFALtwIaNicTh2LpYBfDx2LrY53gpgiiphMJ8mE0fT+8a3jPcPfTcUD8hEx7maqpjymeuIHbrfJY11AYLi11XCMNw7xD71x+j+5v72Hsqwwyi83At0ApsBY7Gu+IT8pjWLK6cClxLFEtbBOSBU0TxtvMpA2YRnVNzQOfoT19rb7YU4WYVqbFlfRVwB/BJopBu1SSOU0N0HfUPkziDJEmSJEmSJEmSJEmSpAuI4TRJkiRJkqQLy+1EH+TPjnVhzerb31ZWP3XO+I8kSZIkSZIkSZIkSZIkSZLGIjdwYGfyxz/ckD/wwpkSbF8HzAUGgL8Bdqc62yc8UiG9mW1oa1oI/AnwG0RhsrPA14BvrF7VlwYYaOmYC/wB8H7gq8A/Naxdcd7n2vLmunLgXcDHgGnAMaAiDGnMZqvnp1P1e7PZmuenhlN+ODOsew/QQvS8Pjy1tvyh5Yun3lRWFnyPKNxScrlCIX3w1NlNW/Yf2lzKYNqU6hlVYVggmYlniF7D6oBdRMG0vtcIpi0lCqZ9lCgMowl0Opc7snlkpPOhRHxXnokPIv0b9cBsIAX8AOjYmEicja2LTYuti90LfAa4dDIHlC4GYRiGuTO5/pEXRrrj2+K7CsnCmD//8vOqK6f8U01c9UuXcN3SaVxRHgRFnx+OpcITj52g+9t9PLcjTiUwlShIvBl4CtgX74pPSGxszeLKSmAJsAJ4J9F57hxRyLUY04hCygA7gMeBXa292dT4TqqxamxZ3wx8AriTKGr3RnE3htMkSZIkSZIkSZIkSZIkjZMgDCf7/cWSJEmSJEkaDzXNK+cBa4HDwNg+ZFlWFkz74h9/qqx+6uxSzCZJkiRJkiRJkiRJkiRJks4vf2rwYOqx9Y9ke7YfLsH2VcBCIA78M7Al1dk+IVEH6UKxoa2pHvg88DmicFca+G/An61e1XcaYKCloxb4LPDbwDeBbzesXXHeoNjy5roAWAp8HGgATgK5MGRBPl+5IJWsP5zJTDlcHVY+ND+c0QTcBswBjleWBw+/923TF1WWB58nCkOVXL5QSB88fXbzlv0Dm4fTmZIFVmqrplUB/zaYtge4H9j3GsG0JUThurswmDahwjDkSC73/ONDQ51PjQwXG+8ppZlEcaDTwAPA1o2JRDK2LtYA/C7w70Z/XVIJ5Ufyg8kDye5EV6IncyITn4wZ7myg4e7LWHbDTK6ZUhEUHRhNZMOhzlM8990DdK8/xhBRyKqM6HzUBuyMd8VHSjT2y6xZXBkAlwE3AiuJQqkpYBAoFLFFLdH1QxlRSHkD8Gxrb/ZsSQZW0Rpb1l9OFEu7G7hiksd5NSHw1v61dxya7EEkSZIkSZIkSZIkSZIkvflVTPYAkiRJkiRJGjcfBHKMNZoG1LzvtquNpkmSJEmSJEmSJEmSJEmSNDkKw0On0k89/li6/dE9Jdi+nCiYVgC+B7SlOttLFjmSLkQb2prKgXuAPwIWEEUj/gn4L6tX9fUDDLR0lAG/AXwJuA94e8PaFeeK2X95c92lVRjTagAAIABJREFUwEeBZcBZopDJwny+fG4qWX8uk6nbFhTKn7gsnF1BFGS7BDgD3LfybdOqaqvKvw40js+jfW35QiFz6PS5zVv2H9o0NHHBtDnAVF4Kpu19jWDaVUTBtI9hMG1C5cMw15fJ9DyciG/ak04PTvI4ATAfqAH2A/8/8NzGRCIfWxe7LrYu9nngTvy+BamkCtlCMn00vWNox9CzI8+PHJmMGd4xg+mfauLam+eybE51UPTnZjKFMPvsWfZ8b4Du7/QzkA2ZA1QDCaIIcVe8Kz5hr3VrFlfOAt4O3EJ0LZIjiqyeLGJ5BTBv9J8J4EfAVuBIa2/2Fc+nmhiNLetnEkVePwE0T/I4xQiAXwPWTvYgkiRJkiRJkiRJkiRJkt78fCOvJEmSJEnSBaCmeeVCYAVw6PWsr3pX84rxnUiSJEmSJEmSJEmSJEmSJJ1PmEmPZLZveTz50A+3kcsVxnn7gCiqUAlsANanOtvPjvMxpAvehramDwJfB64evWkj8PnVq/q2vXifgZaO24GvAduAmxvWrhgoZu/lzXWzgDXA+4AkcACYXyiUXZpK1RXSqfqdYaH8uUvD2QcDgjuJ4mhJ4NEbr5p6fGZ9xeeJIiolly8UMgNnzm3Zsn+gM5FKJ0t1nJqqqZUBQTAaTJtNFEzbC3wTeP41gmlXEAXTPk4UjNQESRcKyV3p1NbWeHzL8VxueJLHqSAKplUQPR8fBvo2JhJhbF3sA7F1sXuBVZM5oHShCwthPjuY3Tu8d7g70ZV4PsyF432Ne15zq6n6z1dw9e0LWNZUR2MQBEWtK4RhuG+I/euP0fOtfew5mWEaUAvMILqefhroj3fFJyQ2tmZxZQ1wDXAzL12HnCa6XjifgOg8WgdkgU5gE7CvtTebH/9pVazGlvVVwO1EsbQ7iIJ8byZ3YzhNkiRJkiRJkiRJkiRJ0jgIwnBC3o8nSZIkSZKkEqppXvnvgXcCR8e6tvqmVVfVfuAXPzb+U0mSJEmSJEmSJEmSJEmSpFcS5vO57J6dm5Kt33syHIpnSnCI2cA04Bng/lRn+5ESHEO6oG1oa3on8FdEUTOAncAXVq/q+/GL9xlo6Xgn8BdEMbMvNqxdsbOYvZc3100BbgE+NHrTUWB2oRDMyaSn1KXS9bsLucojC8OZ7ZWUfxRYAhSAnmsum/Jsw+yqTwVBcOs4PMzzyhcK2cNn4lu27D/UGU+lR0p1nFcJpu0D7gf2vEYw7XLgK0TxEYNpE2gonz+9LZnc/GAi/uxwoZCd5HFqgHlAnihu2LYxkTgWWxerAn4N+CzwtkmcT7rg5eK5I8n+5LPxbfEduXO5kgU2X015QHBPI5d/tIFl181gSVVZUFns2mOp8ETbCXq+/QI9PecoA6YDIdAFPAHsiXeV5Jr9Z6xZXFkONAHNoz+VwBBRMK2YL4iZBswcve9O4HFgZ2tvNlWKeVW8xpb17ya6XrmL6FrnzSzWv/aOHZM9hCRJkiRJkiRJkiRJkqQ3t4rJHkCSJEmSJEk/n5rmlQ3AcuDQ61lf9e6bVozvRJIkSZIkSZIkSZIkSZIk6ZWEYRjmD+zvTq6/f2P+yEC8BIeYCswBXgC+CexNdbYXE1iQNGpDW9Nbga8BHwMC4AjwB8B3V6/qywMMtHQ0An8GXA60NKxd0V7M3sub6yqI3vd7FzCFKJg2JQxpymRq56dT9Ttzueozswv1P6ij5gPAl4mCKc9fNrf68aUNtR8LguAPR+cqqXyhkD18Nr51y/5DT8WTpQ2mlQXlwUj6XAbCWUTBlz7gr4HdrxFMWwT8PvBJ/Mz8hBrM5QY6R4Y7H0kk9hSKi/iU0lRgFjAC3Ac8uTGRiMfWxWbG1sW+BHwaWDiZA0oXskK6EE8dSvUkehLdqYOpwcmY4ZZ5zL1nEctums210yqDqcWuS2TDoc7TPLeun54Hj3EWmEv0enIQ+D7QHe+Kl+J6/WesWVwZAPOB64HVROG2LHACyBWxRQ3R/C9et7QC3a292TMlGVhFa2xZv4golnY3cOUkjzOe7gIMp0mSJEmSJEmSJEmSJEn6ufgmcEmSJEmSpDe/XwTSQGGsC6tueM+i8pmzG8Z/JEmSJEmSJEmSJEmSJEmS9NPyJ46/kHyk9ZHc7h3HS7B9DbAAOAV8A+hKdbaP+X2F0sVsQ1vTDKJQ2WeAaiABfB34f1ev6hsBGGjpmEkU67oN+GrD2hX3FbP38ua6AIgBv0YURjlBFHp6SzZbNTeVnHowm63ZWxfWtF4STn0X8CWiIFT/jLryh2+4aurqsiC4f3SuksoXCrkjZ+Nbt+wfeOpcMjVcquNUV9ZXlgVlQTKT+Olg2gvA3wC7XiOY9lai34NfJ4rKaQKEYRgeymb3tA0NdW5JjgxM9jzAbKLnyAng74BtGxOJdGxdbFFsXexPgd8C6iZzQOlCFebDbPp4etfwnuHuoeeG+gknPqDYVMeUz1xB7Nb5LGuoDYqOI2YKYbb7LHvuP0zP3+3nQDZkDlAF1BLFxrYCR+Nd8Ql5TGsWV04FriWKpS0C8kTX8weLWF5BFEurIrpm+RHwDHC4tTc72VHLi1pjy/oZwJ1EwbT3MAHB20lwF/CVyR5CkiRJkiRJkiRJkiRJ0ptbEIa+302SJEmSJOnNqqZ5ZSPwR8ABGPuHTaf+7n/5ZPnceYvGeSxJkiRJkiRJkiRJkiRJkjSqED93IvXEY49kNj3RV4LtK4CFQAa4D+hIdbZnSnAc6YK1oa2pCvhPRPGHWUAW+Fvgq6tX9Z0EGGjpqAY+DdwDfBP424a1K7LF7L+8uW4RUVxiKXAaSBKFDkeA/3361CWXVYaVBxaGMy8BPkgUQTlcXRk8tOLq6VdXlAefA6aP2wN+FYVCmDtyLv7Mlv2Hnjo7khoq1XH+TTBtJtFj6yd6Ddv5GsG0y4D/AvwmBtMmTC4Ms/vS6Wd/nIhv2pfJnJnkccqAeUSx0OeJIkG7NiYS+di62A3AvcAvA+WTN6J0YQrDMMydyfWPvDDSHd8W31VIFoo6B46nunLKP9XEVb94CcuunsaV5UFQVsy6QhiGfcP0P3SMnm/uY/fxNHVE4cUcsBl4EtgX74rnSzj+v1qzuLISWAy8F3gn0WvbOeBsEcsDomuVeqLrlU2jP3tbe7MTMr9eWWPL+krgA8Ania7nSh67fQN4R//aO7omewhJkiRJkiRJkiRJkiRJb14Vkz2AJEmSJEmSXp+a5pUB8EtAitcRTatcdn2D0TRJkiRJkiRJkiRJkiRJkkojTCUT6Wc2taV+8qNuCoUxv8/vPAKiYFo58DDwcKqzPTHOx5AueBvamu4E/hy4fPSm7wMtq1f17QUYaOkIgF8DWoD7gXc1rF1R1HNteXPdXODDQDNRJO0g0fO2Lp8Pf9jVlSzLZ4NfrSjrX1kgvHxXoVANIQTBSF1V5Zkr5s3+WM/A/ClLF86jtqp0nbBCoZA7ci6xbev+gSfPjCQnMph2CXAA+HuiYFrhldbtXrL0UuDLwG8BVWM97oFMhocTcTqGhzmSzXI6n6c2CJhTUcGy2lpW1dezsq6e8iD4OR7dz+pLp/lw/35yP3Xbf5w9m8/MmTuuxymVVKEwvCOV2tIaP7d1MJ9PTvI4lcB8onPe08BPgP7BbzUCfCi2LnYvsGLSppMuYPmR/GDyQLI70ZXoyZzIxCdjhjsbaLj7MpbdMJNrplQEtcWuO54KT7adpPvbfTzXfY48UXBsAbAHaAN2xrviIyUa+2XWLK4MgMuAG4GVQC3RZ4EOA694/vs3pgIzR/99J/A4sKu1NzvZr88XvcaW9TcCnyCK5M6Z5HEm2l2A4TRJkiRJkiRJkiRJkiRJr1sQhuP9WRtJkiRJkiRNhJrmlU3AV4i+MGDM/5Nn6qe/+LHyBZdcNe6DSZIkSZIkSZIkSZIkSZJ0EQtz2Ux2Z89TyQfv2xSOjGRLcIi5QB2wCfhBqrP9RAmOIV3QNrQ1vQf4K+Ddozd1AveuXtW36cX7DLR0rAa+BmwHvtqwdsWxYvZe3lw3FbgNuB3IA8eAeUB1oRBu3L4tuSCX49NAQzH7VVeUc8Oiy7jtmivHNaBWKIT5o+fi27b2Dzx5ejg55vDiwVNnbsuH4ZTz3a8sKA8CCPJhvhBAVRAEVYUwHM7m8v25QuHMq62rLyubck1NTWx+RcVVZVB2z6zZXF5dXfR8w4U83xgc5H+dOfOyeNkrWVxdze/Pm887p5z34RTttw4dZPPISz2ehRUVPLjocmrLysbtGKUQz+cHn0mObPpRPN6dDsP8JI9TS/TcyQGPARs3JhInYutiNcCvA78HLJ7E+aQLUiFbSKaPpncM7Rh6duT5kSOTMcM7ZjD9U01ce/Ncls2pDmYXu24oFw5vOsVz/3iAngeOcorourkCOEn0OrI93hUfLNHYP2PN4spZwNuBW4iibbnRWTJFLK8hCnGVA0eADUBXa2/2Vc+dmhiNLesbgbuJgmkX8+ey9vevvePy899NkiRJkiRJkiRJkiRJkl6Z4TRJkiRJkqQ3oZrmlQFwL7AIGPMXnlQsedv8urvv+Y9BEIz7bJIkSZIkSZIkSZIkSZIkXYzCQqGQ279ve/JH33u8cPLEcAkOMR2YBewB/jnV2b6/BMeQLmgb2pquBL4OfHj0pueBL61e1ff9F+8z0NIRG71PEvhyw9oVvcXsvby5rgpYAXwEqAKOEj1vpwHbX3ghs/nE8dxfEwVUxmxqTTUfv/E6rpw/5/Us/1eFMCwcO5fYvnX/QMep4ZH4691nz9ETv1sIw+k/1zBj8N1LL+WGKXVF3fdsPs+/O3SInelU0ftXAH++8BLumDbtdU74kocTcT575OWtof96ySXcNvXn37tUTuRyB54cHurcMDT0/Bvg2wemEZ3vEkArsGljIjEUWxebA3xq9GfuJM4nXXDCQpjPDmb3Du8d7k50JZ4Pc2FhomeYW03Vf76Cq29fwLKmOhqL/bxLthDmes6x577DdP/9fvanC8wiCi+mgXbgaaA/3hWfkJe3NYsra4BrgJuBq0dvPg0MFbG8guj1rYroNfBxYAtwuLU3+wZ4eb54Nbasnw7cSRRLuwnwA1mRG/vX3rFlsoeQJEmSJEmSJEmSJEmS9OZUMdkDSJIkSZIk6XW5Engb8Lq+9KTm5ttWGE2TJEmSJEmSJEmSJEmSJGl85I8e7k0+9MBjub7ewRJsXwvMB44D/w/Qk+psN5wgjcGGtqY5wB8C/wGoBE4AXwX+dvWqvhzAQEvHW4A/BRYBX2pYu2JTMXsvb64rI4qhfRyYDRwbPcalQB/wjc2bRuqBDcDM1/sYEqk0f/fEFu5817Vc39gw5vWjwbSuZ/oHOgaHRs693jkmS3mRfZJsGPLvB8YWTQPIAV88eoT6sjJW1te/jgkjyUKBvzhx4mW3NU+Z8oaMphXCMDyYze56bCjRuT2ZPHL+FSUVED1/6oEjwLeBZzcmEpnYutiVsXWxzwK/TnROlDROcvHckWR/8tn4tviO3LlccqKPXx4Q3NPI5R9tYNl1M1hSVRZUFrMuDEP6hun/8TG6/1sfu4+mqCGKlV4CdAFPAHviXfFMCcf/V2sWV5YBVwDNoz+VRKG0Q8D5rtsDolhkPdHpaDPwFLC3tTebL9XMOr/GlvWVwC8QxdI+BNRM7kRvSHcRxf0kSZIkSZIkSZIkSZIkacwMp0mSJEmSJL3J1DSvDICPAInXs77i8itnl7/lsqvHdypJkiRJkiRJkiRJkiRJki4+hbOnj6TafvJIZtvmAyXYvhJYCIwA3wE2pTrbsyU4jnTB2tDWVAv8LtACTCN6Pq0F/nL1qr4EwEBLx7TRX78N+OOGtStai9l7eXNdAFwJ/CrQBAwSBQ7nA6eA/w949oWe2neUBam2QliY+kr7BMCC6VOZO7WO8rIyziVTHD5zjnTuZ1sphTDkX7b2UFtVyTWXzC/qv8FoMK17W//h9pNDw2+6YBrAjPJyYrXF9bL+5tQgO1Ivj6ZVAL8xaxa/OG06DZWVxAsFnhwe4puDgxzL5f71fgXgK8eO0rrocmaUl7+uWf/7qVMv27MC+PK84n6vJkouDDO96fT29fH45v5sZrL/TJQRPWeqgV3Ag8CejYlEIbYudlNsXexeolhN2STOKF1QCulCPDWQ6kl0J7pTB1OliP6e1y3zmHvPIpbdNJtrp1UGr3h+fCUnUuHgxpN0//ULPLf9LGlgLrAAOAh8H+iOd8XjJRr7Z6xZXLkAuB5YTRRuyxLFWXOvtW7UVF4Kqu4GNgI7W3uzEx6w08s1tqx/F/BJomu8OZM8zhvdnY0t6+/tX3uHYW9JkiRJkiRJkiRJkiRJY2Y4TZIkSZIk6c1nKXAV0P96Ftes/sBNQRAE4zqRJEmSJEmSJEmSJEmSJEkXkcLI8NnM009uSG14aAfhuH9HfBlRMA3gAeDRVGf7yHgfRLqQbWhrKgPuBv4UuBTIA38P/MHqVX1HAQZaOiqB3wF+C/gWcGPD2hU/Wyt7Bcub6xYCHyGKpcSBAaLnbRL4R+Cp+pPXVWXz2Y8kMs99+5WiaQFw4+WXsXrpFcyse3kULJvLs/3gYR56rpehdOZlv1YIQ/756Wf5vdtWMKtuyqvOWAjD8Pi5xHPbDhzeeCIxfLaYx/VG9aFp06gq4u3PZ3I5/v706ZfdVgH894ZLaa6r+9fb5paV8eHpM7i5fiqfOHiAvsxL/40H83m+c/oUn507b8xz9mcyfPfMy4//yZmzuLy6esx7lUKyUEj0pJJPt8bj287k86nzryipKmAe0TmvE3gEODT4rcYA+OXYutjngHdP4nzSBSXMh9n08fSu4T3D3UPPDfUTMuGRo6Y6pnzmCmK3zmdZQ22w8PwrIkO5cHjzKXb840G6f3iEk0SxtOlAAmgFtgJH413xCXlMaxZXTgWuJYqlLSK6xjhFFG87nxqiEFc5cAT4n0BXa2/29GuuUsk1tqx/K9G14yeAxZM8zptJA9AMPDXZg0iSJEmSJEmSJEmSJEl68zGcJkmSJEmS9CZS07yyjOhLFuKvZ335Wy6bXn7ZomvHdypJkiRJkiRJkiRJkiRJki4OYTaTynRvfyK5/v4tZDJFBZbGaD5RUKEd+FGqs/1UCY4hXdA2tDXdAvwlcN3oTQ8CX1y9qm/Xi/cZaOn4KNAC3A80N6xdUVSccHlz3XTgDuBWIEMUSVkA1BLFWx6tP3ldFrgJuGv/mYGbk9nU7H+7T/n/Ye/Oo6O6DjyPf18tUmkX+yawsLDF4gLZ8RJky8Rgx2m7jZckzur0kqR7Enf2OKPuJDPJJD0hvU1PdzYn6Z5WZ3Xi2Am2Gm8CC9nCxgYhdgECISQWbaCqkqpUy3vzxxUGoQKVhBbAv885OgdevXvfLYl679mnSl+XxUffeT3+guTdGK/HzS1Xz2PhrOn8dONmjnUHBzwejsV5eusuPl5206CxjuM4x7uDu7c0H61qC4ROpvK8RmLp3MLvuVxuqy/WE3ccOxuYApwAfgvU7Wo9nvQcuWfhoqnAV4BPA2/VzDrjce5oPEA8yZiHcvNSWtOT3d1Ez4lZ/uWUqQOiaWfLd7v5P7Pn8GDTIc5e7JPd3Tw6ZSrpLldKxz3tO20niJ11/OkeD5+aOnVYc4yFU4nEic29vZsqg4EdMcexJ3g5mZhoUAxYB7y8IRjs9Ff4s4BHgS8AV0/g+kSuGI7jOPGT8abeg731gS2B3XbYjo33GrLcuB8t4tr7Z7NscS7XuC0rpRNrzHbi27tpeKqV+h8forHPJh/Iwdwrv4aJNO0P1AXG4n58kNXFXi8mpnU78A5M9LEbOJzCcA8m9uYFejDnvs1Ay9qG2LgH7OSMwvLKXOD9mFja7ZiurQzfwyicJiIiIiIiIiIiIiIiIiIiIiIiI6BwmoiIiIiIiIjI5WUJ5oPgTSMZ7Hv3H99quYb5CX4RERERERERERERERERERERERGRtznHTiTi+/du7l375EbnVFdkDA4xCcgHtgO/idRWHxmDY4hc0arWF12HCaa9p3/Tm8Bjq1Y2vnx6n5bymjLg20AdcHfBmrKOVOZeXprlA+4AHgDcQCsmFFYA1AB/yG4vOQlcD3wYWByO9UWPnDo+L9l8773Bf95o2tnyMnx88vab+acXagj1RQc8tudYG/uOt3PtzGnAW8G0hrrmoy8eD4S6UnleI5HmyfS8FUyLvxVMawe+jwmmJWufsWfhoinAY8BfcVYw7bQ/BLqTRtOu8/ko9vlSWtuLoYGBuQzL4k8nT77gmAXp6bwnJ5fKYOCtbacSCV7v7eX27OyUjgvwUjBITU/PgG2PTZtO1gS+dft4LHZwY09P7cs9ocYJW8QZ+f1fp4BfAK9tCAZ7/BX+mf4K/98C/w248A9LRFKS6E10hA+H64N1we3Rtmhg6BGj7+ECCj46j2U3T2JJpsfKSGWM4zgc7OHwuhPU/+sBdh+L4MGcF+YCe4H1wK5AXSCl2OnFWl3stYB5wC3ACkwkNYK5BxgqQmlh1p4NxIHX6Y+9rW2IJb1OyvgoLK/0AHcDHwNWY6LVcnHeX1he+YWmNfdOdJxVREREREREREREREREREREREQuMwqniYiIiIiIiIhcJnylK1zA+4HukYx3TZ+Z7Zm/4PrRXZWIiIiIiIiIiIiIiIiIiIiIiIjIlctxHBKtzTvDlU9XJZoPnRqDQ2QB04EjwOPAnkhttTMGxxG5YlWtL5oN/C/gTzFRs0PA3wBPrFrZ6AC0lNcsBL4DhIE/K1hTdjCVuZeXZrmBm4APAbnAcSATE3GpB36b3V7SAlyLCYLdBCSADYcDjTc5OOnnzrlw1jRuvnpuys8vN8PHgzdcx882bR383Pc2cs2Mqc7x7uD+bUeOvXCsO9iZ8sTD5PX43G6X1xWN9cbteCILmAN0AD8EtlwgmDYZ+BLwGSDnfPM/3Z38LdIP5ealtL6IbbM3MrBrWZaVnVK47D05OQPCaQD1kXDK4bSIbfN37W0Dtt2YkcG9ubkpjR9NtuPYTdHozudDwdodkciJcV/AQBYwDfOaOQL8DNi+IRiM+Sv8i/0V/i8BHwEGvU5EZHjsmB3uO9a3M7QrVN/b0Ns6EWu4IZ+8R4tYesc0lk1Nt6akOq6tz+l4uY3tPzrE9jdPEsacN2ZiopxPAFsDdYGUQqejYXWxdzImhHpn/zri/WtpT2F4DiaIbAF7gA3ArrUNsXGJvcn5FZZX3gg8AnwQ899fMnpmAWVA9UQvRERERERERERERERERERERERELi8Kp4mIiIiIiIiIXD6uA+YBTSMZnHH3fcstt1v/P0hEREREREREREREREREREREREQkBYnOjubIS5UvxLZvHYv4RBrmF8wHMNGhNyK11YkxOI7IFatqfVE28BVMlCsT6AK+DXx/1crGKEBLec0M4JvAfOBvCtaUbUll7uWlWRawCPgwUICJpXQCs4HDwI+AvdntJbOBzwIrAB+w9drZGa/Pneb95GvP9t6XbO57/QuH/VyXzZ3F+r25tJ4cGPdqbOvkV69v+3Ukntg37ElTlObJ9Lhcbisa643H4pEMTDCtE/M9ePMCwbRJwBcx358LFsTqw2Eao9FB232WlXJ87EC0j3MX4vf5Uhq7NCNj0La9kb6UxgL8pKuTlljsrb+7ga/NmJHy+NEQc5y+PZHIm88GA6+3xGLBcT34YG5gBuAFtgP/BezbEAw6/gr/yv5g2h9hwkIiMkKO7dixjti+nv099cFtwf1OzBn3e8lp6aR9bgGL75nJsqIsCi0rtZd1T9zpfa2LnT9vpv53rRwHpgB5mGtpFfA60BSoC4xLUHh1sdcHLAHuABb3b+7CXPOHko6JvbmAE8AvgG1rG2JjFjOV1BSWV87DBDofwdzXydj5AAqniYiIiIiIiIiIiIiIiIiIiIjIMOkXZYuIiIiIiIiIXAZ8pStcwPuBUyMZ75o0JcOzYOGNo7sqERERERERERERERERERERERERkSuPHQp29r368ot9G19qGIPp3Zhgmg38Flgfqa2OjMFxRK5YVeuL3MAngW9g4kwR4O+A76xa2XgKoKW8Jgt4DLgL+FbBmrLnUp1/eWnWXMz7dpdh3rt7DJjZ/+fvA1uy20vyMBGOe4F8YO+MfO8LJfOzHrAs6+k9x9rcob7BIbCi6VOYlZ9aCOxcty0o5Ik3tg/avr+ts2Du5PxRD6d5PT632+V1RWO9cTueyMQE07qAxzHBtFiycXsWLsoHvgB8DhPBGdJT3cnfIn1ndg45bndK6z2ZGNwLmpvmTWnsNI+HDMsi7Jzp8ySbL5mWaJR/7+oasO1D+ZO4Nj21aNvF6rXt7rpw+LVnAt1bA7Y9+B/d+EoHpvf/eSNQtSEYbPFX+D3Ah/qDaTdM2OpErhDxQPxouClcH9gS2BHvjofH+/huC+vjhcx/uICSknwWprmslE62MduJ7wyw73et1D9+kAN9NjmY68QcoA5z3tgbqAuMy7lsdbHXBSwASvu/vEAIOAIMFWxzY2Jp6UAPsA54AziytiE2LrE3Sa6wvDIHcx/3CCZsq0jn+HhvYXnlZ5rW3KsYuIiIiIiIiIiIiIiIiIiIiIiIpEzhNBERERERERGRy4MfmAs0jWSw7+77brE8nrRRXZGIiIiIiIiIiIiIiIiIiIiIiIjIFcTp6+uJ1m2uDq/7/RbicXuUp7cw4aU04CWgMlJbnbwUJCLnVbW+6D7gu8AiTIDwZ8DXVq1sbAZoKa9xA58A/hwTOSsrWFOW0ut5eWnWZGA18C4gjAmnzMJEUX4JbMxuL3ED9wDvBWYDh7N97l+WLsx5p8tl/QbIBNjVeiLpMW6YN3v4T7rfdXNm8OSblpNwnAEBkN5obBGwfsQTn+PsYFosHvFhgjYngR8Db1wgmJYHfB4TTUspmAYQtm3WBYNJH3tvfsrTEEwM/jFnu1KLrp3eN5yIv/X3gJ1a9+OJ2/G6AAAgAElEQVQ77W30nRVcm+J285mpU1M+7kidjMePvdbbW7suGNgdN6+FiZQFTMVEDNcCGzcEgyf9Ff4cf4X/i5iI3ryJXKDI5c7uswORlsj2YH2wPtIc6ZiINdw5nWmfmM+y26awNNdr5aQyxnEcDvVweN0Jtv/rAXYdjWBhzhdzgWbgKaA+UBcIjOHSB1hd7J0J3AiswlyvYkAbEL/QOMz9/CQgp3/fzcCrwL61DbGhxsoYKiyv9ADvxsTS7gcyJnZFb0vTgTsw/60rIiIiIiIiIiIiIiIiIiIiIiKSEoXTREREREREREQucb7SFS7g/cCIfkGKlZ2b5l245JbRXZWIiIiIiIiIiIiIiIiIiIiIiIjIlcFJJOKxvTs3hdc++YoTCkTH4BBTMIGFLcCTkdrqY2NwDJErWtX6ohuBfwBW9G96EfjKqpWN207v01Jecz/wFeBp4PaCNWV9qcy9vDQrE7gTuO/0VJj4wyzgOeC57PaSCLAc+CCwADjhcVv/vmJJ7lyvx/VTTATmLftOtCc91sKZ01NZ0gCO49AWCB3eduTYBrfLtSKRSMw/+/GEbU8Nx2I5GV5v8vpYis4JpqVjgmmngH8DXt/Vejzp+XHPwkU5mDDWFzFBmWF5IRgkZA/ufhV4vdyckTnc6QZwht7lrH2Hs7exMRRiQyg0YNsXp00jx516sG04HMfhaDy+vzoUqn2lt6dpTA4yPJOAXKAL+A9g84ZgMOyv8Bf4K/x/DfwFw4joichATsKJ9Z3o292zt6c+tCPUNKIT1UUqyiLzswvw3zWDZQUZ1qxUx7X3OZ0vt1P/o4PseOMkIWAaMAMIAs8AbwDHAnWBcXlOq4u9OcBSTCxtPpAAOjHxtqFkA5P7/9wAbAB2rm2I9Y7BUmUYCssrbwA+BnwIc+8mE+sDKJwmIiIiIiIiIiIiIiIiIiIiIiLDoHCaiIiIiIiIiMilbykwFzg0ksEZd993k+VN843ukkREREREREREREREREREREREREQub47jOInDh+rDzz65PnGs9aKCQ+eRg4kpHQT+BTgQqa0e9+CFyOWsan3RVcB3MMEyC9iOCaY9f3qflvKaW4BvAduAPy5YU3YylbmXl2Z5MTG0h4FM4DiQDxQAtcDvs9tLOjDv5f0w4McEX564fUmuKzPd/bfA1efO2x2O0NUTHnS8KdmZ5GWm/pZex3GctmDPkW1Hjta0ngwcAPB5PU3Rc8JpAMFw31UZXu/OlCc/i8ed7va4084Ops0GAsC/A68NEUz7DPAlzgRlhu2p7lNJtz+Ul4dlWSnPk+N2DdoWshMpj+85J96W67pw/Cxq23yn7cSAbct8Ph7IHf1OWMJxEgej0e3PBQO1e/r6Okb9AMNjYeI0GZj3t/8HsGNDMBj3V/iX+Sv8X8aEU7wTt0SRy5fjOE78ZLyp92BvfWBLYLcdtmPjvYYsN+5Hi7j2/tksW5zLNW7LGnyCTaIn7vS+3sXOnzez/clWjmLiinlAFvAa8CqwP1AXSP3kfBFWF3u9QDFwO/AOwAV0A4dTGJ6Oib25gRPAL4BtaxtinWOzWklVYXnlXOAjwCPA4glejgz0UGF55aeb1tw77uctERERERERERERERERERERERG5PCmcJiIiIiIiIiJyCfOVrnBjfhlD18gm8Hm8S5YuH9VFiYiIiIiIiIiIiIiIiIiIiIiIiFzmEm3HG8PPP/NifO/OE0PvPWw+YCbQiQmm1UVqq+0LDxGRs1WtL8oHvooJc6UDLcDXgJ+tWtloA7SU1xQBfwuEgU8UrClrTmXu5aVZFmdiaDMwQZQ4Jhi2B/jNptqeQ3ddc2sR8Engnf2Pv3jTNdlHp+R4vwTceL75W092J91eMCn1oFZbIHRk25Gjr7WcDOw+e3tGmvdYINI3aP9ILDYTGFY4zeNOd7tdXlc80ZeIRIMezgTT/gMTTBt8IGDPwkXZwF8BXwamDOeY5zoSjfJmeHBkzgXcP8wA2ST34NBZSzS1bkd7PE7YGdi1zE8SYjvbv5/s4nDszPwu4OszZg4r9jaUqG2Hd/f1vbk20P368Xi8Z9QmHhkP5vXiAbYC64DGDcGg46/w390fTLtzIhcocjlL9CY6wofD9cG64PZoWzQwEWt4uICCj85j2c2TWJLpsTJSGRO3ncSOAA1PtVL/40McCCfIwMQ05wF7gfXArkBdoHcMl/6W1cVeq//YtwArMGHUMNAKDHU/7sbE0tKBHuA54A2geW1DTPHjCVRYXpkDvBcTS3sX5rIrl57JmHuBdRO9EBERERERERERERERERERERERuTwonCYiIiIiIiIicmlbCswBDo1kcMa7V99gpfuyRndJIiIiIiIiIiIiIiIiIiIiIiIiIpcnO9B9IrLxpRejmzY2jsH0HmAWEAV+BtREaqujY3AckStW1fqiNOBRTCRtMtANfAP451UrGyMALeU1U4GvA1cB/6NgTdn2VOdfXpp1NfAwsBA4CbRjYlBHgZ8Cu7LbS2bcdc2tjwIrMfGULYvnZmyZOzX9U5ZlvWeoYxzvDibdPiM3e8j1tQd7jtQ1H32j5WT3TmBQpCUjzduebFwskZgx5OT9zg6m9cVCp4NpIeA/gdoLBNOyMD+bx4CpqR7vQp7q7h78JIHSrCxmeb3DmmtBWjoeTOHutJ19kZTG7ooM3m+Rz3fe/Y/FYvyks3PAtvfn5bP4AmOGI5RInNwaDm96JhjY1mPbqdXfxk465jViAy8DVRuCwWP+Cn8a8DF/hf9LgH8C1ydy2bJjdrjvWN/O0K5QfW9Db+tErOGGfPIeLWLpHdNYNjXdSimG6TgOh3ppfu449d9rZHdLGBsTHJuLua4+AWwN1AU6xnDpA6wu9k4GrsdEm2ZiLgcd/eu5EAuYBOT0j3kDeAXYt7YhFr/QQBlbheWVbuDdmFja/ZgInlz6PoDCaSIiIiIiIiIiIiIiIiIiIiIikiKF00RERERERERELlG+0hVu4P1A14gm8HpdaUuvv3VUFyUiIiIiIiIiIiIiIiIiIiIiIiJyGXIi4WDfG5vWR154ph7bTtbpuRguTKDBjfkl8c9HaquTl5NE5Lyq1hc9DHwHuBoTIPy/wLdWrWzsBGgpr8kAPo+Jony7YE3ZhlTnXl6aNR14EFgO9GBCabOAIPBjYHN2e0kW8EHgPky0bXfBlLSqJfMyH7Ys62uY1/qQOnt6k26fmp113jEdoZ4jdYeP1h052b0dSJxvvwyvtxsTsBqwlrhtTxpqXR53utvjTnPF4pGzg2k9mNBj7a7W40krY3sWLsoEPg18BRPGGRW24/CHQHfSxx7Kyxv2fD6Xi4U+HzvPiqDVhHoI2zYZrgv/6J4PBgZtW+rLOO/+321rI+ycuZTku918btrFf2s64/GW2t6e2ueDwb12knDeOMsGpgBh4HfAKxuCwW5/hT/fX+EvBz6D+TckIsPg2I4d64jt69nfUx/cFtzvxJzznvPHyrR00j63gMX3zGRZURaFlmWlNK6jz+l6uZ36xw+x/fUuAphzxHSgD6gCXgeaAnWBcTl/rS72+oAlwB3A4v7NXcDhFIZnY671FtAArAd2rW2I9YzBUmUYCssrr8fE0j6E+W8subw8UFhemd605t6kIV4REREREREREREREREREREREZGzKZwmIiIiIiIiInLpWob5MHnTSAb77rx3mZWRmTuqKxIRERERERERERERERERERERERG5jDjxWDS2a/sr4Wd+u8kJh+NjcIhpQBZQC/w+UlvdNgbHELmiVa0vug34B+CW/k2/Af561crGgwAt5TUu4E/6v34I3FmwpiylKMvy0qwc4D39XwmgFZgBTAV+C2zIbi9xgHcD7wPmAIfyMt2/uqU4510uy3oS8A3n+ZzsCSfdnpsxeJrOUO/huubWHc1d3TswsbgLsizLcVlWyHacAe8RTtjOeUtjZwfTItGgmzPBtJ8Dr14gmJYBfAoTTJsx1NqG69XeHo7HB5+W891uVmbnjGjOVdnZA8JpvY7Nf57s4i+nTD3vmOZolMrAwHBansvFLZmZSfff1NPDC6GBbczPTZ1Kvts9ojU7juO0xGING3pCta/19h4Z0SSjazKQA3QAPwW2bAgGI/4K/1X+Cv83gY9jgkMiMgzxQPxouClcH9gS2BHvjie/UIwht4X18ULmP1xASUk+C9NcljeVcb1xJ/x6Fzt/3kz9b1tpBfL6v3KAbUA1sDdQFxjyGjYaVhd7XcACoLT/ywuEgCMMHZxMx1z/PcAJ4FdA3dqGWMeYLVhSUlheOQf4CCaYdt0EL0cuTh5wN7B2ohciIiIiIiIiIiIiIiIiIiIiIiKXPoXTREREREREREQuQb7SFW7gYaBrRBO43Vba9TfdNqqLEhEREREREREREREREREREREREblMOLZtxw/u3xJ+9slqu72tZwwOkQdMAvYCT0Rqqw+NwTFErmhV64uuBdYAD/Zv2gg8tmpl4+bT+7SU1/wR8GXg98BdBWvKYqnMvbw0Kw0ow8TQ0oDjwBRgFvAisC67vSQE3AR8GLgGOJHmsX5y+5K8az1uqwLzGh+2UF/ydkyOL+2tP5/sCR/acrh1T3PXqV1A73Dmd7mskJ0YGE4DPLFEIt3rdve9tcGV5vJ40t3nBNN6gV9ggmlJwz17Fi7yAf8N+O/AzOGsbTie6u5Ouv2+3FzSLGtEc74vL58fdHYSc860c37Y2ck7MjK5MUkILZRI8IWjrZybb3soLx+fyzVo/5jj8LdtJwZsW5Lu4/15+cNea8Jx4vv7+ratCwY37Y/2jew946PHBUzHRAIPYIJpuzYEgwl/hf9Gf4X/y5jX0sjqcCJvU3afHYi0RLYH64P1kebIhMS57pzOtE/MZ9ltU1ia67VSqlLGbSexM8C+3x+l/ocH2R9OkIYJjl0FNANPAfWBunOqk2NodbF3JnAjsApzHx4D2mDQKfxcbszafZho6AvAZqB5bUMspQirjI3C8sps4L2YWNodmGuRXBk+gMJpIiIiIiIiIiIiIiIiIiIiIiKSAoXTREREREREREQuTSWYXzTQNJLBvjvuXuLKyp48qisSERERERERERERERERERERERERuQwkjrU2hNf9/sV4477OMZg+A5gBnAD+CdgRqa1WdEFkGKrWF00D/ifwl5jPOu8ByletbHwrsNBSXnM98A1gB/BgwZqylOIsy0uzXMD1mBjaFEwwLRsowIRSnspuLzkOLOnfpwQIWBa/WrEkL8uX5vpHYN7FPL+e84TTMrxeusORxjebWvYd7jzVACQvhw3BZVmRZNtjiUSG1+3u87jSXG53mjue6EtEokEXJpgWBn4NbLxAMC0d+AugvH/MmDmVSLAhFEr62EO5eSOed4rHw59OmsxPus6c/qOOw8dbjvDnkyazOi+XOR4vQdvm1Z4evt/ZwZHYwBbfZLebP5+c/G3Y/3myi4PRMz9fC/jajBm4hhF6i9h2z85I5I1nAoE32hPxYUXzxoAXc01zA28AzwGHOr5XCPDH/cG02ydsdSKXISfhxKInontCe0PbQjtCTTiM+31iURaZn12A/64ZLCvIsGalOu5Qj3Pk+RPUf+8Au5rDxIFpmOtnEHgGc544FqgLjMtzWl3szQGWYmJp8wEb6MDE2y7EwsRPs/vHvAG8Auxb2xBLKcAqY6OwvNIN3ImJpT0IDK6aypVgdWF5ZUbTmnuT3nOKiIiIiIiIiIiIiIiIiIiIiIicpnCaiIiIiIiIiMglxle6wg08DHSNaALLIu0d77xtVBclIiIiIiIiIiIiIiIiIiIiIiIicomzT3a1RjY890J0y+tDxRRGwgvMAnqBfwc2RWqrFV4QGYaq9UUZwOcxYa5cTNTsfwL/tmplYwKgpbzmKuCbQAT4VMGasqOpzL28NMsCrgE+BFyNCat0ATOBA8A/A43Z7SVXAV8BSoEE8Pw7i3M68rM8X8HEWS5aXzyedPumg80vtJ4M7O9f24i5sJKW2RzHleFLy+mJx/sSfbGQC3PO6gOewATTkka6+oNpnwD+GphzMWtL1TOBbqLO4O7OdT4fxT7fRc396NSpbOwJ0dDX99a2mOPweFcnj3dduKdpAd+YMZMpnsEfwW+Lx/hR58DxD+TmsSwjI6V1BROJzjfDvZueDQTqw46T/B/J+MnABJHiwIvAhg3BYJu/wn/638IXgYUTuD6Ry4rjOE78VLypt7G3PrAlsNsO2+N+j5jlxv1oEdfeP5tli3O5xm1ZrlTGdfY5XS93sP3xg2x/rYtTmODYDMz54TXgVWB/oC6QGLvVn7G62OsFioEy4EbAhQmNHk5heDZm/S5gH7Ae2Lm2IdYzNquVVBWWVy4DPoa5T0s55ieXrWzgHuB3E70QERERERERERERERERERERERG5tCmcJiIiIiIiIiJy6bke80HTppEMTr9t5bWu3LwZo7oiERERERERERERERERERERERERkUuU3dtzKvpazUuR9c/tIkmI5yKdjg8B/B54KVJbnTQ+JCLJVa0vcgGPAN8GCoAQ8A3gH1atbOwBaCmvyQf+BpgHfLNgTdmeVOdfXpo1C3gfJrASwATZZgBtmGDa9uz2kqnAJ4G7AB+w2X9V5o7Zk9M+Y1nWytF4nqfFE3bS7Uc6T212uVwXH56xSBrdsh3HE4kGXcBsTHjuSaB6V+vxpMGYPQsXpQEfx3zfCy56XcPwdHd30u0P5eZd9NxplsVPC+byiZYjA+JpQ3ED/2vmTO7MyUn6+N+3tdNjn/nZ5rhcfHHatCHnbYvHD9f29Gx6MRRsGPUr1PDlYqJCIUxQr3ZDMBj0V/in+Cv8Xwcexbx2RCQFid5ER/hwuD5YF9webYsGJmINDxdQ8NF5LLt5EksyPVZKJcfeuBPefJJdv2ym/tcttABZwGQgB2jABMd2BeoC43LPu7rYa2Gu/zcD7wIygTDQCiS/qJ6RhglBeoB2zLlt69qG2EVFSuXiFZZXzgY+grkH9E/wcmT8fQCF00REREREREREREREREREREREZAgKp4mIiIiIiIiIXEJ8pSs8wPuBrpHOkX7LbbeP3opERERERERERERERERERERERERELk1OLBqJ1m/dGK783Wai0YuPEQ1kAdMxgaVqYG2ktnrE7+0TebuqWl90F/D3wDIgDvwI+MaqlY0nAFrKa9KBvwLuAL5TsKbs1VTnXl6alQ/cg4mhRTGBlZmY1+//A2qz20t8wHuB+zFRmJ2F09Ori+dkfNSyrG/27zuqEk7yxotlWUPFX1JikXwex0nMAG8ME0x7+QLBNC/w55wJ1Y2r3ZEIe5MEzXyWxT25uaNyjCkeD/85dx7/p6Od3546xVAXiKK0NL46fQbvzMpK+vibvb1UBgc2kT4zdSpTPMk/qm87jrMlHN73Lx3tnXsikZlRx3lPwvw7tD3Qk+5yHZ/sdjfMTUvb47Ws2Aie4nBYwBQgGxMVfBzYuiEYjPor/Av8Ff7vAn+CCRWJyBDsmB3uO9a3M7QrVN/b0Ns6EWu4IZ+8R4tY+q5pLJuWbk1JZUzcdhK7Auz//VHqf3SQ/T0J3Jjg2FWcFRwL1AXGLTi2utg7GbgeuBMTbUwAHf3ruRA3MBVIxwTWXgJeBw6vbYhdAo3Kt6/C8sos4CHgY8BKTIRa3p7uLSyvzGpac2/S+1ERERERERERERERERERERERERFQOE1ERERERERE5FJTgvlFK4dHMjjtltvmuyZNnjO6SxIRERERERERERERERERERERERG5dDiJRCJ+YO/m3rVPbnROdUXG4BCTgHygHvhtpLb6yBgcQ+SKVrW+yI8Jpt3dv+kPQPmqlY17AVrKayzgw8AjwOMFa8r+MdW5l5dm+TChtQcxQY5jmPjLNOBpoCq7vSQBvAt4GCgADk7O8fz6xgXZd7ss6ykg7aKfZBJ9sfhOx+G68zw8KjEXy0reeovE4htzM/jBrtbjoWSP9wfT/hT4KiaUMyGe6j6VdPud2Tnkut2jdpwct5v/MWMmj0yaxHOBIK/09HA0HqMrkSDDspjq8eD3+ViZncMd2dl4zvN9TTgO3z5xYsC24vR0PpQ/adC+cceJ7opEtn39+LF4YzR6kwPF5+4Tg/SYbU8O2fbi1lhs1dy0tOcL09J2j9LTPpsLEyJKB/YAzwJ7NgSDtr/Cv9xf4X8MExRU1EZkCI7t2LGO2L6e/T31wW3B/U7MGe1g75CmpZP2uQUsvmcmy4qyKDzfteBcTT3OkedPsP17jew63EsfJqQ4B+gDqjDBsaZAXWBcgmOri70+YAnmOr64f3MX0DzEUAtzf56LCaxtAWqAhrUNsbEOUMoFFJZXujDxu0cw92bJK6TydpMJ/DEmyigiIiIiIiIiIiIiIiIiIiIiIpKUwmkiIiIiIiIiIpcIX+kKN/Be4ORI50hffvtto7ciERERERERERERERERERERERERkUuH4zgkWpt3hiufrko0H0pe3rk4WZjwUgvwOLAnUls9LhEJkStF1fqi2cC3MIEuFybI8tiqlY01p/dpKa+5A/gS8AzwxwVryuKpzL28NMsN3Ax8EMgBTmAiKrOAl4FnsttLuoF3YKJsxcBxX5rrJ2WLc/1ul/ULTHBl1EXjiR1vNLU0NBxvDwGLgEEFMAdcFtgjPYbb5XV53OluxzmZtC7WEeqpbg+GBkXT9ixc5AH+BBNMmz/S44+GqG3zbCCQ9LH35ueNyTHnp6XzqanpfGrq1BGN/+Wpk+yL9g3Y9tXpM3CfFS0K23ZoRyT8+u+6u+uqQqH7e237mlTmTkBuUzT6/l7b3rDY59s4ogUO5gVmYiJDrwHPA80d3yu0gAf8Ff4vA8tH6VgiV7R4IH403BSuD2wJ7Ih3x8PjfXy3hfXxQuY/XEBJST4L01yWN5VxnVHn5MZ2tj9+iPraTk4CeZh7XAfYBlQDewN1gejYrf6M1cVeF7AAKO3/8gIh4AhDR0WzMLE3C9gP/ArYubYhljQSKuOnsLxyKSaW9mFg9gQvRy5NH0DhNBERERERERERERERERERERERuQCF00RERERERERELh3XYX5xQ9NIBnsWXTfDPW3G1aO6IhEREREREREREREREREREREREZFLQKKz/XDkxcoXYjvqjo7B9OmYyEwA+BHwRqS2OjEGxxG5YlWtL8oG/jvwRSATOAD8zaqVjb89vU9Lec11wNeAXcAHCtaU9aQy9/LSLAsTI/swMBdowwRXZgN1wJPZ7SWtwELg88ANQMBl8bMV1+VNTfe6/pUxCnrEEontWw+37th1tC0BdABBCxJOknCabdsel9s97EjN6WBaIhFN9MVCgJN1nl0H1L32LFzkBj6G+Z5fEu8xfjEUImAPbscVeL3cnJE5ASu6sM54nO91dAzYdm9OLjdmmrV2JxJtm3t7N1UGAzuijpN4s7f3A6lG087WFo/f4YlEItf6fJsvYrmZmDBSDFgHvLwhGOzwV/gzgU9jXhsLLmJ+kbcFu88ORFoi24P1wfpIc6Rj6BGj787pTPvEfJbdNoWluV4rJ5Ux4YQT2dzFzl8eYfuvjnAE8AFTMcHQZuApoD5Qd5565RhYXeydCdwIrMLE22KYa/hQwdQ0zPnMjbm2PgFsXdsQax+71UoqCssrZwEfwQTTlk7wcuTS90eF5ZU5TWvuDU70QkRERERERERERERERERERERE5NKkcJqIiIiIiIiIyCXAV7rCAh4Cukc8x+13lo7eikREREREREREREREREREREREREQmnh0Kdva9+vKLfRtfahiD6d2YmFIcE2R4OVJbHRmD44hcsarWF3mATwDfAGZgAiflwI9WrWyMAbSU18wBvg5EgM8WrClrS3X+5aVZc4GHMXGOU/3zTwcOAd8H9mW3lxQAXwBux7yeK29dlNubk+H+Gia4NuoStr29rvno69tbjqdj3v/bdfoxy7IijuOknTsmbjtpHjcph9NMMC3NlUjEbBNMowCIxxKJU+cZ0g1vBdM+gvmeX1KhrKe6ky/9wdw8LMsa59UM7R/b2wieFXrLcrl4bPo0TsRihzb29NRu6AkdOP3Ygb6+kpBtLzx3jhyXa9ccr/e1yR7PCdtx3G3x+LzWWGxFn+MMiPkdi8fvmhaPN07yeDqHucw8YBLm5/8LYNOGYLDHX+Gf7q/wfwv4FDBlmHOKvK04CScWPRHdE9ob2hbaEWrCwRnvNRRlkfmZBVz37hmUFGRYs1IZE7edxO4g+/9wlO0/aGRfTwILExybBwSBZ4A3gGOBusC4PKfVxd4czDV7FTAfsDHX7uYhhroxoTcfEAZeAjYDTWsbYuP+85AzCssrs4AHMbG0VSSJw4qchw+4H/j5RC9EREREREREREREREREREREREQuTQqniYiIiIiIiIhcGhYBVwFNIxnsnjUnx11w1XWjuiIRERERERERERERERERERERERGRCeL09fVE6za/HF73+63E4/bQI4bFAmYCXuBF4L8itdXdo3wMkSte1fqi1cB3gYWYyMl3gDWrVjYGAFrKa3KBr2CCX98uWFN24HxznWt5adYUYDUmhhYGjmFet53AvwB12e0lk4A/A94DpAObrr86a/+M/LTPA7eNypM8h2079Ttaj1dvOdyaCyQw7/0dEHRxWVbYdpzcc8fGEwkfXk9oqGO4LLfl9WR4Eolooi/WYwFzMOGZZ4GquG2/mGzc/LS0U3sWLvooJph27XCf21g7Govxem/voO0u4IG8vPFf0BC2hcP8IRAYsO3+3NxjT3d3r62PRI6fvT3hOK5jsdiqc+eY7vFULfb5Xnlrg2XF5qWl7Zvj9R7YGg5/sMe2rzn9kAOeg9HoHe/weJ5MYXkWJjCUBRzBBNPqNwSDMX+Ff6G/wv8l4KOYYImIJOE4jhM/FW/qbeytD2wJ7LbDdmy815Dlxv3pIq59YDbLFudyjduyXKmMO9zrtFCks0AAACAASURBVDx/nPp/bWTX4V4imHjiHMx16TXgVWB/oC6QGLvVn7G62OsFioEy4EbMOSoAHB5iqAXkA6evqVuAV4C9axti4/7zkDMKyytdwEpMLO0hIHtiVySXsfeicJqIiIiIiIiIiIiIiIiIiIiIiJyHwmkiIiIiIiIiIhPMV7rCAh4AgiOe48573mm5XCl9SFZERERERERERERERERERERERETkUuUk4rHY3l2bwmuffNUJBaJjcIgpmDjDm8CTkdrqY2NwDJErWtX6ohuBfwBWYIJe/w/4+qqVja0ALeU1XuAv+x//+4I1ZZtTnXt5aVYWcBdwb/+m48B0IA/4GVCT3V7iBe4HHgQmA9sXzPJtKprp+zPLsr4zCk9xENtxtu891r7utYPNU4FMTKwqadTR5bJ6kj0SSySygI7zHeOtYJods/tiIYczwbR1wEu7Wo+fArAsa+agsRB7tnD+Jky45pL0dHd30m9YaWYWs7zecV/PhdiOw7dOHB9QxPNZVteRWOynR5PEPJuj0cWJc6IyGZZ1aEA07Sxuy7L9Pt9Tm3t7P2tDxuntQdteFEoksrPd7vMF9tyY10M6sAOoBPZtCAZtf4X/Xf4K/5eBezAxIhFJItGb6AgfDtcH64Lbo23RwNAjRt/DBRR8dB7Lbp7EkkyPlTH0COiKOic3trP9J4fYXtNJFyacOBXTn9wLrAd2BeoCgwuVY2B1sdcC5gE3A+/CXBvDQCvnuT6eJQtzTw7QCPwK2Lm2ITZkXFTGVmF55XXAx4APY+5DRC7W3YXllZlNa+4dl3OTiIiIiIiIiIiIiIiIiIiIiIhcXhROExERERERERGZeAuAa4DDIxlsZeemeYqK3zG6SxIREREREREREREREREREREREREZP47jOInDB7eFn/3dhsSx1uAYHCIHE5c4APwLcCBSW+1ceIiInK1qfVEh8L+BD2LCTM8BX1m1snHH6X1aymveh4lt/FvBmrLvpTr38tIsL7AceBgTXzmBiapMB/4LeD67vSQK3Np//LnAgel53ieuvzprtWVZTzEGn5t2HGdHY3vX7zbuOzQTmAYcA+IXGuNxuU5FSQzaHk0kcpPtb4JpPnfCjjv9wbTZgIP5/r54OpgGYFmWGxgUTrsqLc1rWdYlG01zHIc/BLqTPvZQft44r2Zovzl1ij19fQO2zfV6K92WlTQG1JlILDp327y0tOoLHcPnckWmeDyb2+PxFWdtdh2Nxxde63a/ec7uacCM/j+/Ary4IRhs8Vf43cDD/gr/l4AbL/ysRN6+7Jgd7jvWtzO0K1Tf29DbOhFruCGfvEeLWPquaSyblm5NGXoEhBNO5M2T7PrlEbb/oplmzLlgGnAV0A48AWwN1AXOG+UcbauLvZOB64E7MeelBCYK2j7E0NNr9/Tv/xtg69qGWNvYrVZSUVheORNz7/YIUDLBy5ErTwZwN/D0RC9EREREREREREREREREREREREQuPQqniYiIiIiIiIhMIF/pCgu4DwiPeI677n2H5fWmj96qRERERERERERERERERERERERERMZPou14Y/j5Z16M7915Ygym92EiQ53A/wW2RWqrk4ZvRCS5qvVF+cDXgL8C0oGtmGBa1el9WsprbgU+B6wD3lewpiyl19ny0iwLWIoJdswA2oDTcbBXgLXZ7SWdmJDHh4FFwLHMdNfjty7Kvcntsp4AskbliZ7FcZydzV2nflG1p3EGUIgJuUVSGet1u09CbND2WDwx+ey/Dwym9cCZYNoLwAu7Wo+fTDL9XMB77sY53kGbLimv9fbSEhv8Pcl3u1mZnTMBKzq/g9G+E99tb5uEifwAkO1y7Z6TlnbwfGPCtj337L+7oWemx9M81LFmejy7zwmnEUokCoDT4bQsTPSzD3gG2LghGOzyV/iz/RX+zwOfxwSUROQcju3YsY7Yvp79PfXBbcH9TswZXLQcY9PSSfvcAhbfM5NlRVkUWpY15JiE49i7A+z/w1Hqf3CQfaE4DiYkOg9zLqgCXgeaAnWBcYkAry72+oAlwB3A4v7NXcBQ5zkX5hyWgfnMTBWwGWha2xDT/fgEKiyvzAQeAD6GieC5J3ZFcoV7AIXTREREREREREREREREREREREQkCYXTREREREREREQm1lWYX/ZweESjPR6Xd8nSW0Z1RSIiIiIiIiIiIiIiIiIiIiIiIiLjwA50n4hUv/hC9LWa88ZoLoIHmAVEgZ8BNZHa6ugYHEfkilW1vigNeBQTTZuMeb/rV4FfrlrZ6AC0lNcUA+XAXuBPCtaUhVOdf3lp1tXAB4CFmABLNzAd2AX8Jru9pBm4BvgUcCMQ8Lj42e3X5c1J87h+3L/vqHIcZ/fxQOjf1u1omNy/rg6G+T7fdK+njSTfhWgiMQ3AslxWmifj7GDaLMACXsQE07qSzbtn4SLrTyZN+mTFycE9tWvT0oezxHH3VHd30u335eaSlkJIaKw5jsOxePxAdU+o9l/a26/rc5wZpx+zIHZtevoL5xvba9uZCRhQf0t3uY5ZljVk0Giy291uQcw5K4YXcZxZwCQgD/O6+E/g9Q3BYK+/wj/bX+H/LvAXQP6wn6jI20A8ED8abgrXB7YEdsS74ylfk0aL28L6eCHzHy5gWUk+i9JcVkply+Zep/WFE9R/v5FdjT30Ys4Bc/ofrgOqgb2BusC43M+uLva6gCLgVqAUc54KAUcwkc8Lyces3wa2ADVAw9qGmO7FJ1BheaULE797BHiIc65dImPovsLySk/TmnvjE70QERERERERERERERERERERERG5tCicJiIiIiIiIiIyse4FIgz9wdGkfHfcvcSVkZk3uksSERERERERERERERERERERERERGTtOJBzse2PT+sgLz9Rj2yN6/9wFuICZgBtYBzwfqa0OjvIxRK54VeuLPgD8b+Bq4CTwGPCvq1Y29gG0lNfMwATTosCXCtaUJY19JbO8NGs68CCwHOgB2jARtCPAj4Hd2e0ls4DPAiuABPBM2eJcO8vn/hawYFSe5EB7O0M9P1hbvyfDcViKibg1jWSirPS0Y8m2xxKJWeneLE9/MM3BnKtcwEuYYFpnsnF7Fi6ygAeAb+S63EuT7bPI5xvJUsdFMJGgKpT8NPxQ7sS+DTrhOIlD0eiO54PB2l19kfa2WGx2t21ff/Y+0zyemly3O3n5DYjYdua529Ita3DdLgnLshyvZZ2KOs6009tsx8nBvOb+A9ixIRiM+yv8fn+F/8vAhzgrsiYiht1nByItke3B+mB9pDnSMRFrWDmNqZ+cT0nZVJbmeq2UglQno86pjR1s/8khtm/soBPwAVOBaZhr4lNAfaAuEBi7lQ+0utg7ExMrXYWJn8Uw1+mhgkdZmMiqC2gEfgPsWNsQ0334BCssr1yCiaV9BCiY4OXI29MkzD191UQvRERERERERERERERERERERERELi0Kp4mIiIiIiIiITBBf6Yo5mA+UNo90jrTrb1o+eisSERERERERERERERERERERERERGTtOPBaN7ax/Jfzsk5uccHio+MJITAcygVrg95Ha6rYxOIbIFa1qfVEZ8A/AzUAf8E/A365a2dgF0FJekwV8AZgNfLdgTdnhVOdeXpqVA7yn/ysBHAdmYGIsPwTeyG4vycXEPe7BBGRevXFB9uGpud4v9a9ptDUEwpF//t3WXY7jOMuBXkYYTDstw+sNuizrlO04+WdvT9jO5O7eU9k+rzcbsID1wPO7Wo+fN/KzZ+Gi+4FvACUAb4R7k+73joyMi1nymKoMBIg4gxuZ1/l8FE9Q8C3q2JE9kb431wa6Xz8Wj4cAHMehMRq9B/OzAcADXdemp9deaK6Y4wx6Em7z2kmJy8QH3xI3x//mhmDQ8Vf47+oPpr071flE3i6chBOLnojuCe0NbQvtCDXhMNox3iEVZZH5mQVc9+4ZlBRkWLNSGRNOOJE3T7L710eo/3kzzY75nR/TgKuAIPAssBk4FqgLjMtzWl3szQGWYmJp8wEb6GDoz7qkYdbuATqBJ4GtaxtiJ8ZutZKKwvLKGcCHMfdU1w+xu8h4eBCF00RERERERERERERERERERERE5BwKp4mIiIiIiIiITJz3YD7oPqIPs6bdfOt8V96klD5cKyIiIiIiIiIiIiIiIiIiIiIiIjJRHNu24wf3bwk/89uX7Y725NWfi5MHTAb2AE9EaqsPjcExRK5oVeuLrgX+Drgf897WXwJfXbWysQmgpbzGDfw5cCvwzwVryralOvfy0qw04HbgfYAXaMeEViYBvwaqs9tLXMAf9e8zBahbOCfjzaump/+FZVn3jsqTHGh/OBr7+9+8uT2YsJ27MCG3Zkws5qL5vJ6DvdHYDeduD4T7bvR5vY8D64YIpt2HCaa9NUePnaAuHB6079Vpacz0ekdj2WPiqUB30u0P5eaN80qgx7ZPbQ33bnomEKgL2Xbs7Mcao9Hr+xxnztnb5qWlPeexrMQIDpXK+8PTgemWeU0M0PG9wkf8Ff4vAstGcGyRK5bjOE78VLypt7G3PrAlsNsOD3wdj4csN+5PF3HtA7NZtjiXa9yW5RpqTMJx7D0BDqw9Rv33GmkIxbEx18B5mOvPa8CrwP5AXWAk55xhW13s9QLFQBlwIybaGACGCqK6gKlABhABNmDW37S2ITYq11AZmcLyygzgAUws7d2Ae2JXJDLA/YXllZ9pWnPvuEcuRURERERERERERERERERERETk0qVwmoiIiIiIiIjIBPCVrpiB+cURLSOdI/2dZaWjtyIRERERERERERERERERERERERGR0Rc/1rI3su4PL8Ub93WOwfSZwHTgOPCPwI5IbbV+EbvIMFStL5qGCXT9BeZzxxuAx1atbNxyep+W8prVwMPAfxSsKftJqnMvL/3/7N17eFX1nej/99q5QkIAuYgSNZpqVBqJttWSSrFgbUcder/Xzq2d+U0v0zO1nWZmek7n/Nrp0JnOpTN2euZmf5yeMx2rtQ5CtSpQigbvEAQxYCBAuAaQ7J3Lzr6t3x9fGG8YAuwkFd6v58mj3az1XZ9l2GvtPs/e+12VAK4EPk6IG+4HJhGetw8AP6vubhoA3gp8FLgA2HzuWeV3NV4w/gNRFP0pIdBSTB3ZXH7Rvz/etjtfKLyHcM57gFyxDhBFiWhy1YQt/ZlDrwqnHeztK3Snen/4WvtuuvSymwi/jze/8s8eSKUYjF99iZtfXX1qA4+gLYODbEinX/V4ZRRxY03NqM1xMJfbtaa/r/XnqdSm/DGiZulCoXJ3Nnv9Sx+rSiQ2n19evuV4a5dF0atOMB+iaK+lmhAHHAB+OhDHcwjPCQBKa0rLgcXHO650Jsn35w8ObB9Yl1qbWp/Zn0mOxQwfrqX2k+cz++rJzBpfGo0bzj47++PdD+yj7bYONnT00Q9UAecS7m3PASuAjcm1yZEIC7/KwoayiBBruxq4jvBaegDYxfHDoZMIseICsBb4JfDckvZsZqTm1fHVtSyLCL/LTwEfACaM6UDSa6slvL59YqwHkSRJkiRJkiRJkiRJkvSrw3CaJEmSJEnS2LgByHP8D5ceU+nFl05LTJ/xhuKOJEmSJEmSJEmSJEmSJElScRReOLQrvfL+BzJPPbZjBJYvI0Qn+oB/A9akW1cVLXoknQmWr6gfB3wJ+CohsrEB+OqC+R0/O7pNV8vqtwCfI0TObqldNHdYYcI5zVURcDHwMeAi4ADQD5wNPAbcXd3dtB+4ghBVuxzYPWFcyT/PaZhwbSIR/RgYVpTmBGzLFwp//qPH2jZn8vkPAs3APmCwWAeIokRUXjquJF/IxRMq81sSUZQuxHHlS7eJYW4URY1xHD/z0sc3XXrZrxGCaVe/1vr//sLhYz7+6zUTT334EfKTnmPPfH31BGpKSkb02HEcsyuXbV/Z29u6pr9/yHtR++Dg/EIICAEQQe7iior7h3OcykTiVcGjwTg+6xibnkV4rh0Ebgee+EVv7yDw45duVFJTUuxYoPS6VMgWBgb3DG7o3djb1t/ev2ssZrhqEhM/V88V101j9rSKaMpw9nkhE/esPsD6f9lG26oDHATKgWlHfrqBO4Cnk2uTB0Zu8pdb2FB2FiFkej0wgxALPXBknqGMB6YCEbANuBNYv6Q9mxq5aTUcdS3LLgduAT4BnDfG40jD9T4Mp0mSJEmSJEmSJEmSJEl6CcNpkiRJkiRJo6yyed5ZwHXA7pNe47ob5kRRVLSZJEmSJEmSJEmSJEmSJEkqhkJ/3+HMo6sfSq+4fyPxsBpLJyIBnHPk3+8GlqdbV70qWCPptS1fUZ8APgV8A6glvJ/1D4H/b8H8jjxAV8vqi4BbgS3A79YumpsZ7vpzmqvOBT4IvAlIAocI0ZXngDvWtPZtfefFb6sHPk2IhPWUlUY/nDdr4kWlJdEPCHGpYuqM4/ib//5Y29ODudyHgbmEUEwRo44RFWXjS/OFXDyY7SsAMxJRVDqurOyhvkzm5mPs8BfAzQCbLr3sXYRg2luHOsL9qSQbB9OvevzqceO5uKLihKb9ac9h/nTv3lc9/pZx41h8/gUntNZQsnHM0mTymH/2/okjF3vLx3Hu+cxg233J1JrNmcGDx9v+QC539gv5/Jtf+tiUkpLWSSUlLwzneOMTif4SSOVDFA2AwULhnDiOoyi84Xs6UAFsJcQ+N6xMpfKNixuvunBz3ze2fWvbyyKBlee9rLUnnVHiQlzIHshu7tvS15Zal9oSZ+P8aM8wrYLyL76By2+cwez6KuqG87mNdD4efOoFnv3RTtp+uIPtcXjNOgU4nxDoXE4Ih3Ym1yaL/gL5WBY2lFUCs4B3EAKlEO7J24+zaxnhulUCvAD8BHhySXt23wiNqmGqa1k2nRClvYXwOkt6vXkf8CdjPYQkSZIkSZIkSZIkSZKkXx2G0yRJkiRJkkbfAiAGTupDvInpM6pLzqu7orgjSZIkSZIkSZIkSZIkSZJ08uJMZiCz/qlfDiy7+wkymWJHLo6GZ8YBK4F7062rDhX5GNJpb/mK+ncCfwXMJkTNvgb87YL5Hf0AXS2rpwBfBjLAn9Qumtsz3LXnNFdNAm4ivE82C+wHpgH7gL8Gnqnubjr7nRe/7fePbJMHfjrvjTUV48pLvg3UFeUkX7QD+PMfP7F+Ve9g5gPAFwkBmM7iHSKivHRcaUzhaDDtbKAceBhY1pfJxEAHUPWKHW96R3X1X/1j7XnNQPPxjtKdy/Hn+47dq/n0lGJ35opnZW+KQ/lX3w5qy8q4Zvz4oh9vsFDo3ziYfmJJMvn4/lxu2FHN5wcHbyTcZwAohZ6GysrVJ3LscYlEV2+hcNnR/52Hqv253JvOLivrBp4A7ge2HbitDuDGxsWNXwau693Y+6q1xr+h+P9tpF91uWRu90DnQFvyqeQzuZ7cwGgfvyQi+p06LvxwLbObJnFZeSIqO94++TguPJfi+SW7Wf+9DtqTOXJADSGWBrAOWAVsSq5NDjtAeioWNpQlgHrgbcAcwj2pF9hJ+AzLa0kQIqeVhNDbL4BHgW1L2rOFERxZx1HXsqwSeC8hlnYDfkeMXt8urWtZ1tC56Kb2sR5EkiRJkiRJkiRJkiRJ0q8G3xQnSZIkSZI0iiqb500kfFjx2N9eMJw1rr/p6qikpKR4U0mSJEmSJEmSJEmSJEmSdHLifD6f2/LcY/333rU6PnwoPQKHmAxMAtqAO9Otq3aOwDGk09ryFfWNhGDauwhRs9uA/3fB/I5ugK6W1ZXA54FzgL+pXTR313DXntNcVQnMJ0Q9EkA3IZg2DvhX4NHq7qYq4CPAQkKU5ZfXXDJh3+Tq0q8AVxblJF+0E/jWf6599mcH+/p/HfhjoI8iB9MqysaXFuJ8nMn1vzSY1gos3bhr757/2jKK/gL45itXeLiv78sPpVJcP2HCkEfqzuX4zM6dHDxGgOzaqiqurao+xXMZOXf3HLu7976aiURRdMw/OxmpfP7gUwMDjy5N9qzrj+PciezbMTg4Ox3H57/0sfPKy+8vi6ITWueskpJNLw2nAWzNZC44u6zsd1amUvsaFzdWAL8NfAm4HCDfl+fQQ69ogJZAzVU1J3Jo6XWrMFhIprvS61Ntqbb0jvSBsZhh/jSmfuZCmuZO5YqasmjoC/IRXf3x7gf3s/57HWzY3Esf4b42Aygh3IN+CrQl1yaTIzf5yy1sKJsBvJkQJp1IuNd3A8e7lk06sn0BWAusBjYtac+OSuhNx1bXsiwC5hFiaR8kBPmk08X7gEVjPYQkSZIkSZIkSZIkSZKkXw2G0yRJkiRJkkbXPMKXQmRPZudofFVZ2cWXvrm4I0mSJEmSJEmSJEmSJEmSdGLiOCbftWPDwLK7l+d3dh4egUNUAdOBHcD/Ap5Lt66KR+A40mlr+Yr6mcA3gN8gvH/1J8AfL5jfsQWgq2V1ghDluAb4Xu2iuRuHu/ac5qoS4Grgo4Sgx35gCnAWcDeworq7qQBcD3wImAo8Pev88W21U8o/G0XRO4tzlv9lF/Ct+59pv2t3T+oG4H8Cg8B2oEjXjheDaYPZvqPBtApeDKbtPsZO3yFET5pe+mAO+OLuXXx44iR+d8oUzikre9lOg4UCS5NJ/u5A9zGjaRMSCf7H9LOLc1ojYH8uyyN9fa96PAG8d+LEohyjO5fb8UhfX+tDvanNhZP4HQ8WChW7s9nrX/rY+CjquKC8/LkTXeuC8vIdu7LZdD4ElML6cfzG1fHA5xoXNw4SwoQzjv5ZnIvp+ucu8n0v/93WXFlD2eSX/12QTidxPs5m9mU29bX3taXWp7YRF+v6PHz1VYz/wht44w1n01Q7LjpnOPsczsQ9qw+y/l+3sX5lNwcI39MxjXBvSwFLgceBPcm1yVE5p4UNZROAKwixtAsJ8bMDhNfOQxlPuF8ngG3AXcD6Je3ZUQu96djqWpZdSnhd9gnggjEeRxophtMkSZIkSZIkSZIkSZIk/RfDaZIkSZIkSaOksnleNXAjsO+k13jnTVdG5eXjijeVJEmSJEmSJEmSJEmSJEknJn+we3v6gaUPZDesO1Yk6FRVEOIySeD7wBPp1lWvrgZJek3LV9RPAP4I+BIhkPII8JUF8zvWHN2mq2X1u4D3A/+3dtHcxcNde05zVQRcDnwcmEmItAwSQofLgWXV3U1JQlTtY0AdsPn8aRV3X1Y77mNRFH0diE75JF+0G/iLNR3b/8+mPd3XAt8kxGC6gCJdO14WTMsTrlHlwGPAvRt37d31Wns+23DpNc+l04O/3bWTw68IoMXAHT2HubPnMJdUVHBBeTmlRBzI59iQTtNXKBxzzQTw5zPOoba8vDinNwLu6Uke8z9+8/iqV0XiTkQhjuOubHbT8t5U6xMDA6/533042gcHr8tD9Useyl9cUXHfCS4zBZhQEkV7J5SUfPdwPv/Vl/5hvi//33f+406m3DCFyvMqiXMx/Vv62f+f+xnYNvCyhaKyiOnvn35yJyP9CovjOM4dznX2d/S3JZ9Obir0FzKjPUNVCSWfreeS957L7MtruLgkihLH2yedjwefOsyzd+xk/eLtdMbh3jUZOJ9wf3mUcH/dklybHJXXqgsbysqABmAu8GbCTElCJHQoZYTQWxnwAiFw+tSS9uzekZtWw1HXsmwa4fXSLYTfqXS6e0tdy7KZnYtuOqXXcZIkSZIkSZIkSZIkSZJOD4bTJEmSJEmSRs+1hC9JOLkP+paURGVvbHprUSeSJEmSJEmSJEmSJEmSJGmYCr2pA4MPr3xwcPXyzSOwfAlwLpAD7gB+kW5dlR6B40inreUr6kuBzwB/RgiZbQZaFszv+OnRbbpaVjcd2WZl7aK5v3ci689prjof+DDQCBwGUsBU4Gngrurupj3ALOArR/65e3J16b++5eLq+Yko+gkhjFgse4BFW/YduH31ls43EYJp44G9nOx7dV8lorx0XGlM4Wgw7WzCOTwBLNm4a2/Xa+256dLLrgX+JzD/0spK/qX2PD69cwc9x4ihFYDnBgd5bnDwuBOVAP9zxgyunzDh5E5plPy05/AxH3//pIkntV4ujrObBwfX3pdKPtqRybxwKrMBHMzlph3K569+6WNTSkoenVxaenAYuycIz69KoB24F3j2hVyuUFpTOjefyje/dOOex3voebznuIvO+PAMKs+tHPY5SL/q8v35g+kd6bbk08m2zP5Mcixm+NBMZt5yAU1XT2bW+NJo3PG2z8dxoT1Fx717WP+9Dp47nCUHVAHnESJl7cAKYGNybbJ/ZKcPFjaURYRY29XAdYR7XRrYRbiFvJYEIe54dPtfEmJvW5e0Z4faTyOsrmVZJbCQEEt7N37vi84sEfBe4HtjPYgkSZIkSZIkSZIkSZKksecb6CRJkiRJkkZBZfO8cYQPNu4/2TUq5r3zssT4qsnFm0qSJEmSJEmSJEmSJEmSpOOLB9N9macf/8XA/f/5NLlcsUMLETADKAMeBH6Wbl11/MKMpJdZvqJ+IfBt4FLC+1U/B/zzgvkdOYCultXnA38APA98sXbR3Nxw157TXDUFeA8wFxgADhJiLM8Dfw88X93ddAEhmDYHOFxRFv3vuZdPvLy0JPrfwMnVso5tH/DtQ339/3TP2mcbgP8BTCOc84FiHaS8dHxpTCHO5PqPBtMqeTGYtvO19tt06WVzCMG0d7708VmVldxxQR1f3L2L9mEE0o7lrJISvn3Oubytquqk9h8tT/b3sz2bfdXjk0pKmF99YsG3dKHQuz6dfnxJsueJQ/l80WKazw8O3kiICgFQAqmGiopfHme3MsL9KiLEhx4Ath+4rS4C3tO4uPHLDd9paN7+99vp29h3QvNMf+90prxzygntI/0qKmQLA4N7Bjf0buxt62/v3zUWM1w1iYmfq+eK66Yxe1pFNKwnVtdAvOehfbTd1sGGzb30AeWEa38p0E2I+j6dXJss2n3mVhemYwAAIABJREFUeBY2lJ0FXAlcT7j25Aj3ue7j7DoRmESIqrURgmmblrRnT+7mo6Koa1kWEV5HfQr4IMV9bSS93hhOkyRJkiRJkiRJkiRJkgQYTpMkSZIkSRotc4BxnEo47aprmos3jiRJkiRJkiRJkiRJkiRJQ4vzuWx204Y1A0vufCTu682MwCGmAtWEGNHd6dZVe0bgGNJpbfmK+rcA3wHeDvQB3wD+csH8jl6ArpbVkwjBtAzwZ7WL5vYOd+05zVVVhADYzUBMCLZMA/qB7wLrqrubpgCfPrJdPoq4+7o3TpxYUZb4O6C2OGcJhPfg/uVAJvv9Hz3eVgvcCtQDh4DtxTrIK4Jp0wnv/30auGfjrr07Xmu/TZdedg0hmPau19rm/PJy7rygjh8dfoHbDx1iX2547bpxUcQHJ03is1OmMrGk5ITOZyzc3XPs9uXNE2ooj6JhrZHM57uf6O9fszSVXD8Yx/lizrdtcPCNA3Fc99LHasvKHihPJF7rPjeO8Pc+B9wHrFqZSnU3Lm4cB/w/wB8CFwMkKhJc8N8uoPvebg7cf4A4Ew85S+lZpZzz0XOYeLX9HL1+xYW4kD2Q3dy3pa8ttS61Jc4W9zk7HNMqKP/iG7j8xhnMrq+iLhrGteZwNk4+coD1/9bJ+of2002IKU458jMILAceAzqTa5NDP5mLZGFDWSUwC3gHcPmRh4dznxtPeF0dAZ3AT4D1S9qzyZGZVMNV17KsAbgF+ARQN7bTSL8yrqtrWTa5c9FNL4z1IJIkSZIkSZIkSZIkSZLGVhTHo/IeTUmSJEmSpDNWZfO8csIXUqQJXxRxwsrfdM3549//8d8q6mCSJEmSJEmSJEmSJEmSJB1DHMdxfvvWdf333rWysHd3agQOMYEQd3ge+A/g+XTrKj/sKJ2A5SvqLwS+BXwEKAC3A19fML9jD0BXy+py4PcI8a/bahfN3Tfctec0V5UBzcCHCDGWA4Tn7ABwF/BIdXdTBSES9l6gEljZfOmEZM340q8Soi/FcgD4S+B7tz/85FnAB4CrgCRwsFgHORpMy+bSBV4Mpq0lBNNeM1iz6dLL3kIIpv3aiRwvG8e09vWxuq+XZ9OD7MxmSBUKFOKY8YkE55SVcUlFBc3jq3hHdTU1r4NgWjHsy2a3Pdzft2ZFb++WkbgpZOK47LG+vs/noeboY+OiqPOaqqrFx9h8IjAZ6AHuBR5dmUr1Ni5unA58Dvgs4XlxTNkXsvQ83kOqLUVmX4ZcKkeUiCidWErleZVMuHICE988kURForgnKY2SXCq3e2DbQFvyqeQzuZ7cwGgfvyQi+p06LvxwLbObJnFZeSIqO94+g/k48/Rhnr1jJ22Ld7A9HxMTrgeTjmyyDlgFbEquTY5ENPhVFjaUJQgh0LcBc4ByoJcQTBvqUlhGiDqWAS8AK4CngL1L2rO+rh5DdS3LpgIfJQTTrh7jcaRfVZ/qXHTTD8d6CEmSJEmSJEmSJEmSJEljy3CaJEmSJEnSCKtsnvc24NPAa35pwvFM+PwffbTknJkNxZtKkiRJkiRJkiRJkiRJkqRXy+/b8/zAz+99MNe+cf8ILF8JnE2IHf07sC7duqowAseRTlvLV9RPBr4GfJ4QV1kKfHXB/I5nAbpaVkeEmNpVwL/WLpq7ebhrz2muioArgI8TnqvdhJhMdOQ4D1Z3N+WAuUeOMRV4cvaFVc+eM7n8vwFvL8pJBgeBvwJuu/3hJyuBXwfmAYPAPoaOyQzbawTT1hGCaZ2vtd+mSy97EyGYdlMx5jiTFeK4sD2b2fhgKtW6Lp3eO8bjRIS/11XALuAeoG1lKpVpXNzYANxKCOFUjt2I0tgpDBaS6a70+lRbqi29I31gLGaYP42pn7mQprlTuaKmLJpwvO0LcRy3p+i4dw9tt3Xw3OEsOcJzeCpQAuwEHgTakmuTyZGd/kULG8pmAG8GFhDutRnCfTc3xG4JYAohapoBHgbWAFuXtGd9TT2G6lqWVQALCfeIdxOCdpJe2087F930/rEeQpIkSZIkSZIkSZIkSdLYMpwmSZIkSZI0giqb55UC3yZ8OUPvyaxRetHFU6p++3Ofi6IoKupwkiRJkiRJkiRJkiRJkiQdUUj27EuvevCBzKOrt47A8qXAOYTAw53Aw+nWVZkROI502lq+or6cEEv7GjAZeBL4yoL5Hb84uk1Xy+rrCNGOO2sXzV1zIuvPaa66CPgo0AAcIkRlKoFfAkuqu5sOE2JsnwDqgOcumlH58MXnVP5GFEUfPKWTe7lDwF8D/3D7w0/GwDsJcbIY2AMUJQzzimDaNEKEZj0hlLVt4669x/wA9qZLL7sK+DNCyE2nIBvHmfbB9FNLk8lHd2SzoxYreg0lhFhgObABWAa0r0ylCo2LG98OfBm4mRBWk84ocT7OZvZlNvW197Wl1qe2ERcnXHki6qsY/4U38MYbzqapdlx0znD22TUQ712+n7bvdbBhU4pewvN8OuF5ngJWAI8De5Jrk6NyTgsbyqoJgdLrgQsJ97QDwMBxdp145AegDVgFbFrSnh0coVE1DHUtyyLgWkIs7UOEAJ6k4ekHpnYuuul41z9JkiRJkiRJkiRJkiRJp7HSsR5AkiRJkiTpNHclMAXoPNkFKt7xrjlG0yRJkiRJkiRJkiRJkiRJIyFODyQHH29dkX5w6XoKhWJHIxLAjCP//Bnw83Trqt4iH0M6rS1fUR8BHwG+RYisbAU+C9yxYH5HDNDVsnoW8BvAw7WL5n7pRNaf01w1HXgfMAfoA3qAswhhljuru5u6CDG1PyDEXrqm1pT+y5vqq2+MouhuoOzUzxKAF4C/Af7+9oefTANzgQ8Q4m17gGwxDnI0mJbJ9ecIAZ3xhFDWT4GtQwTTmgjBtPcUY44zWX+hkFw/MPDYkmTyqcOF/FhHf8oJwbQIeBh4cGUqtbNxcWMJ8MHGxY23AleP5YDSWIjjOM4dznX2d/S3JZ9Obir0F0Y9eFtVQsln67nkvecy+/IaLi6JosTx9unJxsmHD/DM7Z20PbifbsJzezJwPpAHHgUeAbYk1ybzI3oCRyxsKCsj3EfnAm8+MlMS2H6cXccBUwmvo3cAdwPrl7Rne0ZuWg1HXcuyiwmxtE8SXptJOnHjgRuA/xzrQSRJkiRJkiRJkiRJkiSNHcNpkiRJkiRJI6SyeV4J4QsbDp3sGomp08aXXnDR7OJNJUmSJEmSJEmSJEmSJEkSxNnsYHZj2yMDS+9aEw8M5EbgEEeDRK3AT9Otq7pH4BjSaW35ivq5wHcI4aZDwB8C/7hgfkcGoKtl9bnA7wHbgD+uXTR32BGYOc1VE4B3H/nJAwcJgZbtwPeB56q7m2qPHPNtwOFx5YnF115ec1VJIvoRMKE4Z8lh4G+B797+8JO9wFXAR4EpwF5gfzEO8opg2jSgCthICKZ1DBFMayQE095HiN3oJB3O5/c+1t+35mep1IZsHBfGeJzxhL8HGWAZ8IuVqdShxsWNVY2LG78I/Degbgznk8ZEvj9/ML0j3ZZ8OtmW2Z9JjsUMH5rJzFsuoOnqycwaXxqNO972g/k4s/Ywm37cRdsPttOZj4kJ1/jzCNftzcByYGNybbJ/ZKcPFjaURYRY29XAdYRrThrYBQx1/Ssj3IvLCSHTe4Angb1L2rPFDhzrBNS1LJtCeH1yC3DNGI8jnS7eh+E0SZIkSZIkSZIkSZIk6YwWxbHvj5QkSZIkSRoJlc3zmggfmu882TXGf/Q3rytvvHJe0YaSJEmSJEmSJEmSJEmSJJ3R4kKhkNu65amBe+/8ReFA90jEIyYCZwGbgP9It67qHIFjSKe15SvqG4BvA+8hhFb+HviLBfM7DgN0tayeQAimZYF/qV00d9jP5TnNVRXAXOCDhEDLIUKk5TDwI+Cp6u6mScCvE6JquZIEP5v3xonTy0sTXwVmFOcsSQJ/B/zt7Q8/2QNcCnwMuADoBnqLcZCy0soSgGwunefFYNom4G7g+SGCaW8Evg58AINpp2RPNtuxqq+39Zd9fVvHehZgEuE+dRhYAjy2MpXqb1zceA7wB4Tn1eQxnE8adYVsYWBwz+CG3o29bf3t/bvGYoarJjHxc/Vccd00Zk+riKYcb/tCHMebe9m6dA9ttz3Pc4eyZAmxsWlAKeE+8hDwdHJt8sDITv+ihQ1lZwFXAtcT7pc54AAwOMRuCUIsdBzhvv4IsAboWNKeHevI5BmtrmVZBXAzIZZ2I+F1k6TiOQSc3bnoppEIuUuSJEmSJEmSJEmSJEl6HSgd6wEkSZIkSZJOR5XN8xLA+4Cek10jGjeutKzh8rcUbypJkiRJkiRJkiRJkiRJ0pkst7vrufR99zyU27rl4AgsPx6YDuwFvgNsSLeuOmaQSNKxLV9RPx34M+AzhJDKD4GvLZjfsQOgq2V1KfCbhOfaP9cumjvsGMyc5qoEcBXwcUIY6uCRf04A/i+wurq7qZQQTHs/UAksv/aymkz1uJKvA5cU4RQBUsB3gb+59Y6lL8yaOeMC4NNAIyFmta0YB3lFMG0q4TyPBtO2DBFMu5wQTPsQBtNOWj6O852ZzIaf96ZaN6TT+8d4nIgQUxoPbAf+N7B+ZSqVa1zcOKtxceOXCc+L8jGcURpVcSEuZA9mt/Rt7luXWpfaEmfj/GjPMK2C8i++gctvnMHs+irqouj4l9zdA/He5ftZf1sHz2xK0cvLo2ODwHLgMaAzuTY5Kq9DFzaUVQKzgHcAlx95+BDhejOUiUd+ANYDq4Bnl7Rnh4qsaRTUtSx7G/ApwmsBY5rSyDkLeDuwYqwHkSRJkiRJkiRJkiRJkjQ2DKdJkiRJkiSNjMuAC4DOk12gcsGNTVF5xfiiTSRJkiRJkiRJkiRJkiRJOiMVXji0K73i/gcyTz+2YwSWLwPOAfqBfwPWpFtX5UbgONJpa/mK+nHAl4CvEgJfDwJ/tGB+x7qj23S1rH4fMBtYXLto7rDjYnOaqyJC9OyjwEWEYFqWEAK5H7i/urspDVwLfIQQmHrsTfXVW6dNLPsSMOfUzxCAXuDvgb++9Y6lh2bNnDHt9pkzPg28DUgzssG0duAnwOYhgmmXEoJpHyaEeHQSMnGc3pROP3lvsuex3blc7xiPUwKcTbhPtQE/A7asTKXixsWN1x8Jpr1rLAeURlsulds9sG2gLfl0ckPucK5/tI9fEhH9Th0XfriW2U2TuKw8EZUdb59kNk49cpBnftBJ2/37OBpirAHOP/Lv6wjRsU3JtcnMCI3+MgsbyhJAPeEe1ky4zvQCO4Ghgm3jCPemBLADuAdYt6Q92zOiA+u46lqWvQG4Bfgk4fWSpNHxXgynSZIkSZIkSZIkSZIkSWesKI6Het+lJEmSJEmSTlRl87wI+BNgBuHLJU5cIhHVtHzjc4mq6inFnE2SJEmSJEmSJEmSJEmSdOYo9Pe9kFnzy+XpFfdvHIHlE4RgGsASYHm6ddWoBzik17PlK+oTwG8A3wBmEuJOf7RgfscDR7fpalndDLwb+M/aRXOfOpH15zRXnQt8EHgTkCSEpMYDrcA91d1NBwgxtk8QIiHPXnLuuMcuPLvi01EULTzV8zuiD/gH4Du33rH04KyZMyYcOZ93A3lgL1A41YOUllSURFF0NJg2hRBM20IIprUPEUxrAP4HISxnMO0k9RUKh9cO9D96bzK5NlUojEq4aAgVhGBaTIgpPbQyldrduLixlPB7vhVoGsP5pFFVGCwk013p9am2VFt6R/rAWMwwfxpTP3MhTddOpXFiWVRzvO0zhTi79jCbftxF2+2dbMvHxEAlITpWQgiUPQSsS65NJkd2+hctbCibAbwZWABMAjJANzBUNLiMMHc50EMIBD0J7FnSnvXLPsZQXcuyswjR2E8Bbx3jcaQz1c7ORTedf/zNJEmSJEmSJEmSJEmSJJ2ODKdJkiRJkiQVWWXzvHrga8D2k12j4u3XN4x7169/tHhTSZIkSZIkSZIkSZIkSZLOFHEmM5Bpe+qXAz+7+wkymXyRl4+A6YR4xS+Ae9Otqw4V+RjSaW/5ivobgL8CriAEYP478MMF8zsKAF0tqy8hRJ4erV0094HXXOgY5jRXTQJuJoRdBo/8TAKeBX5c3d3UCbzhyPpNwM4Zk8senF1X9b4oin6TEKU5Vf3A94C/uvWOpd2zZs6oBOYB7yNEZPYwdGhmWF4RTDsLmAg8D9wFPDdEMO1iQjDtYxTnfM9Ih3K53Y/297fel0o+mw+hsrFUTYjmpYGfAatXplKHGxc31gC/C/wBcN4YzieNmjgfZzP7Mpv62vvaUutT24hH//lZX8X4L7yBN94wndm146Nzj7d9IY7jLb1sXbqH9bd1sOlghizh+jydEB1LEaJjjwN7kmuTo3JOCxvKqgn36uuBCwmxzwPAwBC7JQj3pCogCzwCrAE6lrRni/3aXCegrmVZOeE10i3AjYS/W5LG1ls6F9305FgPIUmSJEmSJEmSJEmSJGn0lY71AJIkSZIkSaehdxO+YOKklb/pmrcWaRZJkiRJkiRJkiRJkiRJ0hkizufzuS3PPda/5M7Vcc8L6RE4xGRCfKkN+HG6dVXXCBxDOq0tX1F/BSGYdgPQA7QA310wvyMN0NWyejrwm8AO4Ju1i+YWhrv2nOaqccB84D2EaMshQkjqEPAvwMbq7qZzgM8Dc4Ge6sqSxc2XTmhOJKIfA+OLcIoDwD8Cf3nrHUv3z5o5o/T2mTPmECJtNcBeTvF9tnDMYFoNsBX4J+DZIYJp9YRg2icwmHZS4jhmdy67eWVvb2trf//2sZ6H8PufABwEfgA8sTKVGmhc3Hhe4+LG/w58mvD3QzqtxXEc5w7nOvs7+tuSTyc3FfoLmdGeoaqEks/Wc8l7z2X25TVcXBJFiePtsycd71u+n/Xf62D9xiS9hEjvZEIMMQ88SgiPbUmuTY5KdGxhQ1kZ0EC4V775yExJ4HjXvBrCa+UY2ACsAp5d0p4didflOgF1LcuaCbG0DxPuG5J+dbwPMJwmSZIkSZIkSZIkSZIknYGiOD7m+/4lSZIkSZJ0Eiqb550NLAJ2AsP+ooqXKm24fHr1p37v94s6mCRJkiRJkiRJkiRJkiTptBXHMfmu7c8MLPvpivzOzsMjcIgqYDohFvEj4Ll06yo/nCidgOUr6mcC3wB+A8gB3we+sWB+x0GArpbV44HfArLA4tpFc4cdF5vTXFUCXE2Ik03gxWBaCvgP4PHq7qZq4GbgRiBXWhItmzer5oKy0sRXgKlFOMUB4H8B3771jqX7Zs2cEQFvBD4GnAt0A32nepBXBNOOxhy3Aj8BNg4RTLsI+BohmlJ6qnOcifJxnOvIZNbfl0q2tg8OHhzjcSLgbKCC8Pu/F3hmZSqVb1zceCXwZUIcx9+1Tnv5/vzB9I50W/LpZFtmfyY5FjN8aCYzb7mApqsnM2t8aTTueNunsnHvIwdZ/4PtrL9vL/uOPFxFCFpFwGZgObAxuTbZP3KTv2hhQ1kEnE+4n15HiImmCfevoT4bMo5wH00AXYS51y1pz47Ea3KdgLqWZfWE+/4ngfoxHkfSa3u2c9FNs8Z6CEmSJEmSJEmSJEmSJEmjz3CaJEmSJElSEVU2z/sYsIDwgdeTUvU7n7+57KKL31S8qSRJkiRJkiRJkiRJkiRJp6v8gf2d6QeXPZjdsG73CCxfAcwAegjBtCfTravyI3Ac6bS1fEX9BOCrwB8S4ip3An+8YH7HVoCultUlhLjYVEIw7YXhrj2nuSoCLgc+DswkBNNqCIGXe4CV1d1NEN7b+gGgEnjw7bNqSsdXlHwVuKgIp5gG/hlYdOsdS/cAzJo54yJCtOpS4PCRn1NSWlJRkohKokyuP0cIpk0kxBzvIgTTjhm12XTpZXWEYNpvYETrpAwWCgPPDqafWJJMPr4vlzvl+N0pKiUE00qBJ4H7ga0rU6m4cXHjrxGCafPHcD5pVBSyhYHBPYMbejf2tvW39+8aixmumsTEz9VzxXXTmD2tIppyvO0zhTi77jCb7uxi/e2dbM3GxEA5MI3wnO4GHgKeTq5NHhjZ6V+0sKHsLOBK4HrC694ccAAYKmBaSogKlwFJYAXhmrR7SXvWL/AYQ3UtyyYDHyEE05rHeBxJw9fQueimzWM9hCRJkiRJkiRJkiRJkqTR5Rv8JUmSJEmSiqSyeV4N4YP2e092jWji5MrS8y+8onhTSZIkSZIkSZIkSZIkSZJOR4Xe1IHBh1c+OLh6+Uh8uXgJcA6QB/4DWJVuXZUegeNIp63lK+pLgd8Fvk6Iq/wS+MqC+R2PH92mq2X1rwGzgDtqF83deSLrz2muOp8QJ3sjIdqSBiYBDwL3VXc39QJvJUTZpgGPXn1x9a6zJpR9BXjTKZ4ehKDMvwB/cesdS3cDzJo5Ywbw3iPH7QM6T/UgpSUVJVEUkc2l84TzmwTsBP4N2DBEMO0C4E+B3ySEbXSCUvn8oacHBtbcm+xZ1x/HuTEep5LwPMoDK4EVK1OpvY2LG8uB32pc3PglwnNJOm3FhbiQPZjd0re5b11qXWpLnI1HPWY7rYLyL9Rz2c3n0FRfRV0URUNuX4jj+Pleti3dS9v3Oniue5AMkCDEQscT7l0rgEeBzuTa5KhExxY2lFUSrhnvIARIIcRHtw+xWwRMAaqALNAKrAGeX9KeNSw8hupalpUDNxJiaTcTgnySXl8WAt8Z6yEkSZIkSZIkSZIkSZIkjS7DaZIkSZIkScXTTPiymJP+YoDK+e++Miot9csZJEmSJEmSJEmSJEmSJEnHFA+m+zJPP75y4L57niafL3ZcIgLOJsQGHgDuS7eu6inyMaTT3vIV9e8FFgENwCbg0wvmd9x79M+7Wla/GZgP3Fe7aO59J7L2nOaqKcB7gLnAACFQNhF4HLi7urtpL9AIfAK4CNh4+Xnjfn7e1Irfj6Lo3ad8cpAB/pUQTOsCmDVzxiTg14B3EmIy24FTuj6VJsoTUSIRZXODeYgnAZMJwbQfAM8MEUw7jxBM+y0Mp5yUA7nczta+vtYHelPthVP8PRbBBOAsoB+4C3h4ZSqVbFzcOLlxceOfAJ8nhD6l01Yulds9sG2gLfl0ckPucK5/tI9fEhH9dh0XfqSW2U2TuKw8ER338w570/H+5ftp+/5WnlnfQ+rIwzXAjCP/vg5YBWxKrk1mRmj0l1nYUJYA6oE5wNsI94hewr1lqGtdDeEeFAMbCfHGZ5e0Z40Kj7G6lmVzCLG0jxDuFZJev27CcJokSZIkSZIkSZIkSZJ0xonieKzfry5JkiRJkvT6V9k8rwL4a8IHZ0/uA7CJRFTzx9/8QmJ81eRiziZJkiRJkiRJkiRJkiRJev2L87lsdtOGNQNL7nwk7usdicDEVKAaeAL4Sbp11d4ROIZ0Wlu+ov5qwhf+zwX2Al8H/m3B/I48QFfL6guB9wNP1S6a+4sTWXtOc1UVIUx2MyHe0kcIuWwBfrSmta/jnRe/7SJCPORKoKt2SvnyWeeP/3AURZ8EEqd4ehngduBbt96xdCfArJkzxhECcO85sv4eIH8qB3lFMG0iIYSyC/gxsH6IYFot8CfA72Aw7YTFcRzvzGafW9Hb2/r4QH/XWM8DTCHck7qBe4CnVqZSg42LGy8E/hD4baBqDOeTRlRhsJBMd6XXp9pSbekd6QNjMcP8aUz9zIU0XTuVxollUc3xtk9l497WQzyzuJP1S/dy9HVkJeE1ZgkhUPYQ0JZcmxy1MO/ChrIZwJuBBcAkwv2sG8gNsVslMI1wb+sClgNtS9qzL4zstDqeupZlFwGfPPJz8RiPI6l4ssDUzkU3Jcd6EEmSJEmSJEmSJEmSJEmjp3SsB5AkSZIkSTpNXEX48P1Jfyi5ovm6i42mSZIkSZIkSZIkSZIkSZJeKo7jON/Zsa5/6U9WFvbuTo3AISYQAjUdwN8BHenWVfEIHEc6bS1fUX8h8BfAhwlBs68Df71gfkcfQFfL6rOAjxPiK39Tu2jusJ9jc5qryoC3AR8CxgGHCTGxDPC3wPrq7qZp77z4bb8PzANemDi+5IfXNEy4LhFFPwEqTvH0ssAPgD+/9Y6lOwBmzZxRCsw5cr5VhEjcKQUdXxZMK8Q1hOvSLsJ1af3GXXuPGWTbdOllM4E/Bj7NqZ/rGScXx9ktg4Pr7ksl1zyfyYx1ECgBTCcEizYD9wLPrkyl8o2LG69uXNz4ZUJ4sGQMZ5RGTJyPs5l9mU197X1tqfWpbcSM+uux+irGf+ENvPGG6cyuHR+de7ztM4U4u+4wz/1kF23/uo2t2TBzCXAOIWKZApYSwry7k2uTo3JOCxvKqoErgOuBC4EC4bMe24fYrZQQSzs6973Ak8CuJe1ZXxuPobqWZZMIrzk+RXhNJOn0UwbcANw11oNIkiRJkiRJkiRJkiRJGj2G0yRJkiRJkk5RZfO8BPBe4NCprFP+pmuuLs5EkiRJkiRJkiRJkiRJkqTTQX7fnucHfr7kwVz7s/tHYPlK4GzgIPD3wLp066rCCBxHOm0tX1E/Gfga8HlC9OmfgD9bML9jH0BXy+pK4GNADvin2kVzs8Nde05zVYIQffk4ISZ1iBBOKwduB9ZUdzeNI4REbgJy5aXRXW+fNfGS0pJoMTD5FE8vBywGvnnrHUs7AWbNnHF0po8Rrh/7CdeQk1aaKE8QRVEunzkaTDuLEGL7LtA2RDDtHEIw7XcxmHbC0oVC3zPp9ONLkj1PHMznB8Z4nDLC36cE8Djwc6DzwG11AAuPBNOuHbPppBEUxzG5w7lt/R39bcmnk5sK/YVTilCejKoSSj5bzyXvPZfZl9dwcUkUJYbavhDH8fO9dP5sL23/0MGm7kEyQES471QDeeBR4BFgS3Jt8pjX8WJb2FBWBjQAc4E3H5kpydCxtIgQ6qwihELXAK3A80vas6Myt46trmVZGXAjcAtwM97rpTPBTRhOkyRJkiRJkiSsZlV5AAAgAElEQVRJkiRJks4ohtMkSZIkSZJO3eWED+t3nuwCpfWXTElMO7u+aBNJkiRJkiRJkiRJkiRJkl63Cj2H96ZXPfhg5rGHt47A8qXAOUAG+CHwcLp11ahHOqTXs+Ur6isIsbQ/JYRi7gFaFszvaAfoalmdAN5HiID9R+2iuakTWX9Oc1U98BHgEqCHEHOZAPwUWF7d3VQA5gMfAsZFEQ/MmzWxqrI88TfAead4ejnCteGbt96xdCvArJkzIuANR2a6mBBx6zyVg5QmyhNRIhFlc4N5iCcQwjX7gH8A1g0RTJsBfBX4fwgBSJ2AF3K5A3f1HN7w056eVF8cTwCueeU2syorfzFK44wjRAFzwAPAypWpVHfj4sZKQhDvDwkRpBOSOZBhYNsAg7sHiQvxq/588rWTKZ9WfmqTDyH7Qpaex3tIrUuR2Z8hl8wRlUaUTixl3AXjmHDlBGquqiFRPmSb6oTlkjk2t2ym0P9iA3XinImc93uneknQSMj35w+md6TbkmuT6zP7Mj1jMcOHZjLzlgtounoys8aXRuOOt/2+dNy9opu2f+zgmbYekkceruLF8GE7sBzYmFyb7B+5yV+0sKEsItz3rgGuA8YDaWA3IeD2WmqASUf+fSPwC+DZJe3ZsQ5JnvHqWpZdQ4ilfQSYOsbjSBpdv1bXsizqXHTTq1/ASZIkSZIkSZIkSZIkSTotGU6TJEmSJEk6BZXN8yJgIXBCX2jxShVvX3B1FEXFGUqSJEmSJEmSJEmSJEmS9LoUD/QnB59oXZF+cNl6CseovZyaBDADKAF+Bvw83bqqt8jHkE5ry1fUR4SQx7eAC4FHga8smN/x8NFtulpWvwO4FLindtHcPSey/pzmqrMJwbW3Av2E+EsNIehyb3V3Uw/wFuDjhODUI29tmPDCpKrSrwBXnNrZkQf+D/CNW+9Y2nH0wVkzZ5wLfAB4E9ALbDuVg7wsmFb4r2DafuB7wNqNu/bmjrXfpksvm04Ipv0+IbilYdiZybAhnWZ1X2+ytb8/3Z3LTY5DXGgovxjhsWoIwcFe4N+BNStTqd7GxY1TGxc3fh34HDBtOAvlkjkGOgcY2DrAwLYB+rf1k08O1UqCqkurRiScVsgVOLDsAN3LuokzL7+Fx9mYzECGzN4MPY/1UDatjHM+fg41V9YU7fh779z7smhaojLBjI/MKNr6OnWFbGFgcM/ght6NvW397f27xmKGKydR87mLmP2O6cyeVhFNOd72vbm4r/UgzyzeTtu9e9h75OFyYCbhNeVB4A7g6eTa5IGRm/zlFjaUTQauAq4nvL7NAQeA7iF2qyRcWxKEsNq9wLol7dkXRnZaHU9dy7I6Qiztk4RorKQz09mE/8/x5FgPIkmSJEmSJEmSJEmSJGl0GE6TJEmSJEk6NRcQPpjZebILRNU15aV19U1Fm0iSJEmSJEmSJEmSJEmS9LoSZ7OD2Y1tD/ffe+ejpNPHjAadounAeOAR4J5066qhohKSjmH5ivq3A98hhMueBz60YH7HXUf/vKtl9WygGVhZu2juyhNZe05zVQ3w7iM/WUJQagKwFrirurtpF3A58CXgYuCZxgvGrzz3rPIvRFH0jlM8tTwhXvWNW+9YuuXog7NmzjgLuBl4BzAIbAdOOuhYkihLRFEiyuUzeQpxNTCVELj5PvDUEMG0acAfAZ8lXMc0hB2ZDP+Z7OGZdJoNA2kOF/4rIlZz5GesRIRIXjUhWPR9YN3KVCrTuLjxksbFjV8CPsVxoniFwQKHVhyif2s/A9sGyB7Ijvjgw1HIFNhx2w561w+vR5rtzrLjuzs4+8NnM+3GYTXihtTf0c/hhw+/7LHp75lO2aSyU15bpyYuxIXsweyWvs1961LrUlvibDx02W8ETKug/Av1XHbzOTTVV1EXRdGQ22cLca6th+d+sou2f95KRzYmJsTGphGuw2lgJbAG6EyuTRY79ntMCxvKKoFZhPvS5UcePkS4P72WUsLcZYR761LgCWDXkvbsqMytY6trWTYJ+BAhmHYt4T4hSTdhOE2SJEmSJEmSJEmSJEk6YxhOkyRJkiRJOjU3ED74e9IqF7y7KSotKy/SPJIkSZIkSZIkSZIkSZKk14m4UCjktm5+cuDeu1YVDnT3j8AhJvL/s3fvcVHed97/X9cMw2kQxQOikAQliRoyEXMsJKwJJunBrk2bHpK2ae/t3t3du93sbtfulnuP3e3uXbe7v8feu+29abt73y1tc7BpDkVJzAEIISVGjQQ8EKJ4REQB0RmYGeZ0/f74YhQFZJBhjL6fj4ePJtdc1/f7GZW5Jn0MvCAHaAPWB5saDiRgD5HLWm1d0RLge8AaTOjrj4AfrqroCAN0VjZeBXwU2FGwrvyxeNYuLXOnAb8FPIj5nl8fMAs4CnwfeC+rp+Rq4JvALcDBwty0ny3Jz3jEsqy/5+IiIzHgKeDv167f2H76YHF+nhtYBfz28KFOTFxtUkYE03g/mNYH/BDYNk4wbS7wZ8DXAfdk97/SvB3w81hfX7LHOJsDmA+kAbsx0aJ3632+mKfKc5enyvNNzN81x0QWi3gjdK/vTtiwk3X4scMTjqad7dgvj+HMcDL7ntmT3tuO2Rz9xdERWcO0hWnMuW/OpNeUixfxRboC+wMt3u3enZGTkUS8xxuX08L6SiGLPlfA8pJZLEt1WONW9GzbpmOQAy900/L9vew+NkRo+KFszH0J4B2gAWjzNntDoy40xdYscTmAIqAUuBNIxQTQDjN2zNMCZmNCjRFM4K0J2FPdHp72cJ2cUVhZ48JEYr+Eee1PS+5EInIJ+hjwd8keQkREREREREREREREREREREREpofCaSIiIiIiIiIik5RetnIe5htwD096EcvCVbz89ikbSkRERERERERERERERERERERERD4QIl2H24IvPP9qZP/eEwlYPhPIxcSX/j9gZ7CpYay4hIiMorauKBf4NvBVIAz8L+CfVlV0eAE6KxtnAp8CjhasK/9xPGuXlrkdwM3A5zFxw1OYME0E+HegOaunZDbwu8A9wMk5M1J+ccu1WR9xWNZzwLgBnAuIAb/EBNPaTh8szs9LxURpPg1kYF4/wpPd5JxgmhuYB5wAfoQJpo26dtvSZXMwobg/xERvZIICsZivJRA4BBQnexZM3Gj+8D+/CbwMHO79QaEDeNBT5VkL3JGs4aZSf2M/vmbfyIMW5KzMYfY9s0lbkEZsKMZg2yDHq48z1Dk04tSjTx7FvcxNWt7k+kH9r/cT2B8YcWzBFxdgpVxMV1EmIzYU8wY7gzt8rb6W4MFgTzJmqJjH3K8uouSuuXhmuqzsC51/LGj31PfQ+tg+WptP4h0+nA4UAE7M90o8D7R4m72nEjf5SGuWuPKAWzEhz1lACBMvHTW2OWwG5p4KJhpcD+yqbg8Hxr5EpkNhZc3twCPAQ5iAqojIWG4rrKzJPbBu9fFkDyIiIiIiIiIiIiIiIiIiIiIiIomncJqIiIiIiIiIyOTdA0QxP0BiUlI/VF7kcGfNmbqRRERERERERERERERERERERERE5FIW7e/rDNZuejncvOVwApZPBfIAP/BfwOZgU8N4gQkROUdtXVEGsBb4c8ANVAF/vaqi4whAZ2VjKvBJTLzl5wXryif8NVZa5raA64GHgUXAScAG0oCfAW9k9ZScXv+3gWh6quOZ8huyPU6H9ThwwQjOOGzgaeDv1q7fuPv0weL8PAewYnimOcBxTJxmUsYIpvUDPwa2jhNMy8H8vv8RJn4jE3QyGj22xe9/s8bn3fFuMHgTyQ2nZWL+zENADdBQ7/P1eao8bkwM70+AxUmcb0rZEZtjvzp23vH8380n566c9//dkepg5u0zmVEyg4P/epDBtsEza4Rsjj97nKu+dlXc+0cGIuftn31bNlk3qDk4XeyoHQ4dD7UNvjvY4mv17cdm2kO1RW4yH72WG+/PZXlBprXwQucPROzBzX3srDpIy6+PcnT4sBNYgHkv6QM2AluBLm+zd1qe05olrizgJuBezD0yBvQCB8e5LB0T4nJggp+PA83V7eFEhIklDoWVNdcAX8QE05YkeRwR+eCwgI9g/ttIREREREREREREREREREREREQucwqniYiIiIiIiIhMQnrZyizMN+Se/53ucUi7tfSOqZlIRERERERERERERERERERERERELmWxwcH+oc2vvzpUt2n3hc+OmwMTuwB4DqgNNjX4E7CPyGWrtq7IAXwZ+A6QD7wIfGtVRccOgM7KRgv4KJADPF+wrnxwrLVGU1rmXgh8BrgZE6UJAVmYuNRLWT0lIaB8+JxMh8WmlTfOnJvmcnwfuGAIZxw28AwmmLbz9MHi/DwLEzJ5CBOouVCcZlyjBNPmYsJw/wVs2XWkOzTadW1Ll80C/hT4Yy4uDHfF6Q6H970+ONj02uBAxwROj6ZZ1vEMh+NIlsPRNcvpPPJuMPj5CMyconFmDf86CfwceKve5xv0VHnyPFWefwT+AJg9RXudz4LU+alkLMogY1EGmYsy6Xulj1NbTiVsS4BT204ROTWynTjrrlkjomlnc6Q6uOp/XMV733qPWCD2/nHv217C/WFcOa649j/+zHGiA9H3/91Ktch7KC+uNSR+tm0TORnZ7+/wt3i3e9ti/tior2+J5Hbi/FoR1z+wkOU3ZHOd07Ic450fjtmR1lO8+8wRWv9zPx1DMWKYOM1szL0oCmwGfgPs8TZ7o+MsN2XWLHG5MPeicuDW4Zm8jH8/SsEEGlOBAcz9egvQWd0envZwnZxRWFkzE/M+5hHMn6mV3IlE5ANqNQqniYiIiIiIiIiIiIiIiIiIiIhcERROExERERERERGZnFLM/7cSnuwCzmsW5zjmL7h26kYSERERERERERERERERERERERGRS40dCgVCLW+/Hnjh2a2EQlMdobCAXCAdeA3YEGxqODHFe4hc9mrrij4MfA+4CdgOfHlVRUft6cc7KxtLgWuBTQXrynviWbu0zD0L+DiwChNLCwBu4A3g11k9JScwMbXPA/OBN+5clu2fkeH8K2DZRTwtG3ge+Pba9Rtbz36gOD/vKkzYZDlwCtg/2U0cltNyOFIc0Vg4ZsfC6ZiYjRf4f8Bb4wTTZgLfAP6EqYt3XfZith3bHwrteHnA9+aOYPDYGKfZLsvqzbCsriyH48hMp7NrTkpKd4plJeIeNA/IBA5jgmmt9T5f2FPlucFT5VkLfAFIm+J9cc12vR9Jy1icQUZhBs5M54hzTryW+Nuhd5v3vGO5a3LHvSYlO4XZq2bTu7H3/WN21Mbb7GVOxZwJ7x04EDjvOeauySV1TuqE15D4RP3RvuChYIu32dsaOhZKbJVvDJ/JJ/+Ra1h+ew43ZqZYGeOda9s2HYMceLGb1h90sPtokKHhh9yYYJoDaAfqgJ3eZu+0RHfXLHFZwFXAHcDK4XmCQBcm4DaasyNvEUzkrQnYU90ejoxxjUyDwsqaFOAjmFjaGsx/l4iIXIz7CytrUg6sW63XdxERERERERERERERERERERGRy5zCaSIiIiIiIiIicUovW5kK/DYQ1w++OG+dlffdblmWNTVTiYiIiIiIiIiIiIiIiIiIiIiIyKXEjkajkT1tb/mrf9Von+oPJmCL2ZjY0DvA08Gmhs4E7CFyWautK1oO/DNwH3AQ+CLwxKqKDhugs7JxGXAL8GbBuvI341m7tMydAVQAn8DEaQYxwZddwC+zekoOAUuAR4HrgNYVi92/mT8r9RvAnRf51H6NCaa9c/bB4vy8uZioSTkmUnMAE1iL29nBtEh0KA0TcTwF/BTYvOtI99Bo17UtXZaNiaV9A5g1mb2vRGHbHmoLBrdt9Hnf6gyHfWOdl+9yvXuVy7U71eEYNVg3RZyYyJ8LaAVeAN6r9/lsT5WnwlPl+SYmojPln5NOyUlh6b8tJWXmpfEt8v6OkZ2p9MJ0UnMvHC6befvMEeE0gEBHwLxiTIBt23T9omvEV2/q/FTmfGTi4TWZmFg4Fhg6OrRzYNdAi7/dfyQZM6yYRfbXF7P8nlyWz0uzLviHfDxo99b30PLYPnZsP8npwFsqkI/5+u0D1gPbvc3e3rHWmWprlrhyMKHQe4E8TACtd/jXWGYAOcP//C4m8raruj0cSOCoMgGFlTW3YmJpD2MimiIiU2UWUAa8nuxBREREREREREREREREREREREQksS6NT4WLiIiIiIiIiHywlGC+AffEZBewMt2ulMXXrZi6kURERERERERERERERERERERERORSYNs20c6DOwIbn62Ndh48deEr4paFiRMcBP4DaA82NUwqfCRypaqtK8oH/hET/DgF/Bnw/VUVHUMAnZWNC4B7gHcL1pX/Ip61S8vcKcDtwEOYr1cf5of/dwOPAbuzekrygT8GbgMOXrsg/cmivPTfsSzruxf51DZggmnbzz5YnJ83A7gf+BgQAw4P/2/czgmmpWICWj6gCmgaJ5g2A/Oc/5QzERy5AH8sdqo5ENi8wXtquzcWu2AMLd3hSESo87TTgTwwIYtX632+I54qTwrwsKfKsxYTRUoYR4oDx0xHIreYsIgvQqQ/MuJY5uLMCV2bXpCOlWphh87cvgMHJ96BOvnGSQJ7R56/4AsLcKRcGr83H3R2zI6F+8J7/Hv8Ld5m73t22I5O9wzz0kh9tIhlH19ASZGbQssav0M4GLH9m0+w42cHaX2ui67hww7Me8ZMTCyzHngTOOBt9k7Le8c1S1zpQDHmnnrD8OF+zPvYsaRh5nYCR4HHgebq9vCkv39DpkZhZc3VmMjsI8DSJI8jIpe31SicJiIiIiIiIiIiIiIiIiIiIiJy2VM4TUREREREREQkDullKx3AA8DJi1qn4iPLLZcrbWqmEhERERERERERERERERERERERkUtBtPf4geArNS+Hd75zNAHLpwF5mM+v/QewLdjUMO0hD5EPstq6ohlAJfANTFDmX4F/XFXR0Q/QWdmYBXwUOF6wrvyJeNYuLXNbmCjMF4CFmCDb6dLNY8DWrJ6SmcCXgHuBE7kzXU+sWOxeY1nWs1zc9/zWYIJp284+WJyflwaUAw8CqZgATeT8yy9slGBaLjAA/AwTTBs12NW2dFkW8CiwFpgzmb2vRP2RyNE3/f6mTT7v7sgkI3dTyA3MxYSXqoHX632+fk+VZ4anyvOnmCDe1ckcMBmivvNvwanzUid0reWwSJ2bylDXmc5gdGBit/SoP0r3090jjs1YMYMZN82Y0PUytogv0hXYH2jxbvfujJyM+Kd7f6eF9ZVCFn2ugOUls1iW6rBc450fjtmRHadof7aL1h/tY+9Q7P3XimxMsBPgHaABaPM2ey8YX5wKa5a4HEARUArcibn/DGCinWMF25yYWFra8LkvAluBw9XtYQWCk6iwsiYb+DQmlraSM+9tREQSaTXwrWQPISIiIiIiIiIiIiIiIiIiIiIiiaVwmoiIiIiIiIhIfJZifpjFgYtZxHVjye1TMo2IiIiIiIiIiIiIiIiIiIiIiIgkXWzA1zvUWPfK0Bt17yVgeSfmc2sR4CngtWBTw9D4l4jI2WrrilKA3wf+FhOAehL4y1UVHQcAOisbUzDBtAjwTMG68rhCVaVl7quBzwE3Aj4gCqRjvmYbsnpKnMDHgU8AYXe645mypdm3OR3WekyUarI2AX+7dv3GLWcfLM7PcwK3Ag9h4jnHMNGruDksp+WwnFbUjtiR6JALmA8MAr8AfjNOMM0N/CHwTczvuVyAbdt0RSJ7GgYGmt7wDx5I9jxADjAT6AN+Amyt9/kCnipPgafK8xfAV4cfvyJF/eeHzhwZjglf78gceW50cGLhtOPPHSfqPXOu5bJY8PkFE95XRooNxbzBzuAOX6uvJXgw2JOMGSrmMferiyi5ay6emS4re7xzbdtm3yAHXzxGyw/2srsryOn3hOmY8JgDEyh7HmjxNntPJXb6M9YsceVh7j2rMPeeENDD2MFOC/M6M2P4nC3AG8Ce6vbwpCKfMjUKK2tSgPsxsdc1QEZyJxKRK1BxYWXN1QfWrT6U7EFERERERERERERERERERERERCRxFE4TEREREREREYnPaswPe5i01NvvXOSYkT1viuYRERERERERERERERERERERERGRJLGHggOht996LbDp19uJRu0pXt4C8gAX8DLwYrCpYdriFyKXi9q6ogeAdcASoA74s1UVHdtPP95Z2Xg3Jv70UsG68rjiYqVl7rmYGFo5Jkw2BGQCLwEvZvWUBIA7gc8CGSkOXvqtG2cWpKY4fgTkXsTTehkTTNt89sHi/DwLuAF4GCgAeoGDk9nAshyW00oxwbRYKBUTTAsAj2OCaYHRrmtbuiwT+DrwZ5iIj1xA1Laj+0Kh1k0+b1Pb0FBvsufB/FlnAPsxwbSd9T5fxFPlWe6p8nwTEwl0JXPAy8Ik3jUEDwfpq+0bcWzux+aSOi91ioa6MthROxw6HmobfHewxdfq2489mT+Ni1PkJvPRa7nx/lyWF2RaCy90fs+Q3fdaDy2P7aN1Wz+n3w86Me8V0zDRzg3AVqDL2+ydlue0ZokrC7gJE0tbDMS48L1nBiaYBvAuUA/sqm4P+xM4qkxAYWXNLcAjmPcRF/M+RURkKqwGHkv2ECIiIiIiIiIiIiIiIiIiIiIikjgKp4mIiIiIiIiITFB62cqrgGIm+QMkTku9vez2qZlIREREREREREREREREREREREREksGORMLhd3c2BaqfbrIHB0IJ2GIuJiqxBXgm2NTQnYA9RC5rtXVFtwP/goma7QQ+tqqi48XTj3dWNq4ACoGGgnXlJ+JZu7TM7Qbux/wwfxsTFMsANgPPZfWU9ADLMeGRPOD18uJs253m/A5w7UU8rVcxwbSmcx8ozs8rBD4D3AicBA5MZgOH5bQcjhRHNBaODQfTcjFRuCeAN8YJpmUAXwP+HMVWJmQoFgvsHgpu3eD1bumORAaTPc9ZdgMvAh31Pp/tqfJ8eDiYdm+S57qkODOd5x2LBWITvv7cc53u89c7V9cvukyWaphrrot5q9UnnAjbtomcjOz3d/hbvNu9bTF/LBHv38blduL8WhHXP7CQ5Tdkc53TshzjnT8Ysf1vnWDnzw/R8swRuoYPW8BsIAuIYu47vwH2eJu90YQ+gWFrlrhcmBhpOXDr8Exexv8+izRMTNMJdGMinO9Ut4f7xrlGpkFhZc1VwBcwwbQbkjyOiMjZFE4TEREREREREREREREREREREbnMKZwmIiIiIiIiIjJx9wEhzA+4mBRnwTUznfMXLpm6kURERERERERERERERERERERERGS62LGYHT24r9m/4Vf1sWNHBxKwRTYwB9gL/G+gI9jUMOnPrIlciWrrihYB3wU+C3QBvwv8dFVFRwygs7KxCPAAzQXrypvjWbu0zO0C7sQEyjIAPyZesw9Yn9VTsh8oAr6Kicq03Hpt1ttzs11rgdsu4mnVAd9eu35j47kPFOfnzQceAEqH59k/mQ1GBNOiQynAfGAIWA807jrS7R/tuuFg2h8A3xq+Ri5gIBrt3x4IvLnB531nMBYLJ3uec9X7fN/3VHlSgS97qjx/ivl6kXM4Z5wfOgv1TKzFZcdsQr0jz3VmjR9OO9l0En/7yC/DBQ8vwJE6bnvrihf1R/uCh4It3mZva+hY6FQyZvhMPvmPXMPy23O4MTPFyhjv3EjMju7w0v7sEVp+vJ+9gej7qTw3JpjmANox94Wd3mbvqK/NU23NEpcFXAXcAawcnieIuc+OFWxzYmJpacAgsAkTBT5c3R7W+9skKqysmQF8GhNLW4n5eyUicqm5p7CyJv3AutXBZA8iIiIiIiIiIiIiIiIiIiIiIiKJoXCaiIiIiIiIiMgEpJetnAPcBRy5qHXuvv82y+GwpmYqERERERERERERERERERERERERmS7RY0f3Bl6qfiXSvvt4ApZPB/KAHkwwrSXY1BAb/xIROVttXdFs4K+Ar2NiLn8N/Ouqig4/QGdl4zzgQ8C+gnXlz8ezdmmZ2wHcBHweyAV8mMjIAPBjYEdWT0ne8N63AweW5mc8fU1u2u9blvWxi3haDcDfrl2/seHcB4rz82YCHwXuByLAISDu1w3LclhOK8WK2hF7OJiWh/n9+yXw+jjBtHTg94HK4WvkAnojkc43/YNNL/l878Yg2dGgGZaJGp3HU+WpBB4FFk7vSB8sKTNSSMlJIdIfef9YYH9gQtcOdQ1hh0b+Fci4euyeVjQQpfuX3SOOZXmyyL4lO46JrxyxcCwwdHRo58CugRZ/u/+iPv8/WStmkf31xSy/J5fl89KsOeOda9s2+/0c2tRNy7/vZVdXkKHhh1Ix4TEn0IcJWW73Nnt7Ezv9GWuWuHKAm4F7Ma/1EaB3+NdoLCAHmDF87lbgDeC96vZwZIxrZBoUVtY4Me8ZHsEEV8eN+ImIXAIygXuAF5M9iIiIiIiIiIiIiIiIiIiIiIiIJIbCaSIiIiIiIiIiE7MS8wMKopNdwMrISEkpuv7mqRtJREREREREREREREREREREREREEi126mR3sOGVl0NvvbE/AcunAAuAEPAz4I1gU0MoAfuIXLZq64rSgD8E/hLIAn4E/P2qio4egM7KxkzM50D7CtaVb4h3/dIydxHwEHA9Jph2Ok72X8DmrJ6SLExQ7T6gb+Hs1PWeazI/bVnWX2LiapPRiAmm1Z/7QHF+XjomIPAA5jWkCxOnicuIYFosdDqYFgJ+Bby260j34GjXtS1dlgb8HiaYprDWBdi2bXeGw+11AwNNbwX8h5M9DzAHEzTqiZrwX9Yo53x3ekf64MosysS7zfv+vwcOBAj1hkidmzrudae2njrvWEbR2A2j478+TuTkmS9zK8ViwRcWTGLiy5cds2PhvvAe/x5/i7fZ+54dtif9uf/JmpdG6qNFLPv4AkqK3BRaljXu+b1Ddtzzz94AACAASURBVF99D60/3Efr1n5ODh92YGJpmZiIZT3wJnDA2+ydluDimiWudKAYc6+5YfhwP3BwnMuygNmYcFo7UAfsrG4PjxrflOlTWFmzAhNLexiFTkXkg2c1CqeJiIiIiIiIiIiIiIiIiIiIiFy2FE4TEREREREREbmA9LKVbuDDwLGLWSftng97rNTUsb+jXURERERERERERERERERERERERC4ZdsDvHdrSVBt8ZWMr9pR3KhyYcIETeAF4KdjUMDDVm4hczmrriixM0Ox/AYXAM8D/XFXRsQegs7LRiQmmRYFNBevK4/pCLi1zzwc+CXwICABhIA14FqjN6ikB8/nSB4Bwdqbz2Q9dP+Muh8P6FZA+yaf1G0wwrfbcB4rz81KAO4DPYcJX3cBQvBtYlsNyOlyOaCwcOyeY9iwmmDbqa1Hb0mWpwH8H/idQEO++V5qobUf2DA2984LP++beUOhEksdxALmYv797gf8EdsXgM0md6jKQfUv2iHAaNvRs6CH/d/LHvCY6GOXEq+f8lXBC9s3Zo54/1DXEiVdGnj/nw3NIy0ub9NyXk4gv0hXYH2jxbvfujJyMTHuky2lhfaWQRZ8rYHnJLJalOizXeOf7I3bgrRPs/MUhWp4+wpGzHsoGZg3/8ztAA9DmbfZOS1B3zRKXAygCSoE7gVRMXPEwMNb9Mw0TeXMAx4Engebq9nBvwgeWcRVW1hQAX8AE04qTPI6IyMX4WLIHEBERERERERERERERERERERGRxFE4TURERERERETkwu7AfOPvRX3Tcarn5jumZhwRERERERERERERERERERERERFJFDscHgrvfOcN/8ZfbSYYjCRgi1wgE3gD+HWwqaEnAXuIXNZq64pWAv8M3IaJjT28qqJj8+nHOysb78DExV4vWFce1+c/S8vc2cBHMVG0CObzo+lALVCT1VPiw8TUPgtkulKsl1cWz1yc4rR+Asye5FN6ExNMe+XcB4rz8yzAAzwMLMDEaeIOcVmWw3JaKVbUjtiR6JATWIh5fs8B9RcIpn0F+Avgqnj3vdIEY7HBncHg1g1e79ae6PRHnM7hAuZjIp1bgE3Agd4fFAJ8POWP382LnErEbe7KkX1bNs4nnUS90feP9b/eT9YNWcy8Y+Z558ciMQ7/6DDRweiI49krsnHljN7b6nq8Czt6pluVMjuF3DW5U/QMPphiQzFvsDO4w9fqawkeDCblfVTFPOZ+dREld83FM9NljV69GxaJ2dGdXt577ggtP9zPnkCU2PBD6ZwJjx0GngdavM3eU4md/ow1S1x5wK3AKky4LQT0YO4Po3FiZk4F/MBLmNeXQ9Xt4SkvDcvEFVbWZAEPYmJp92D+XomIfNAtKqysWXZg3eq2ZA8iIiIiIiIiIiIiIiIiIiIiIiJTT+E0EREREREREZFxpJetdAFrMN/8O2mpt9xxtSN75vypmUpERERERERERERERERERERERESmmh2LxSId720LbPhVQ6yvJxGxm1lADrAbWB9sajiQgD1ELmu1dUVLge8Bvw20A59cVdHx/OnHOysbbwDygS0F68rjCs+UlrnTgN/CREdcwBAmcrgNeCarp+QoIwNmr628cWZ6Rqrje8A1k3xKWzDBtE2jPVicn1cEfA64HugHDsS7wYhgWizkBPKAKFAN1O060u0b7bq2pctcwO8AfwlcHe++VxpvNNq7LeB/s8brbQ3YdrJrZBmYsFEEeAWor/f5jnuqPOnAV4FvAEutFCuJI14eHCkO5n9qPl0/7Tpz0IbDPzzMYPsgOXfnkJaXRiwUw9/u53j1cYIHgyPWsFwWuZ8aPYR2asspBncNjji24KEFONKuvB6SHbXDoeOhtsF3B1t8rb792Ex7pKvITeaj13Lj/bksL8i0Fl7o/P2D9qFNx2j9/l52dQY4/Qd/+nU4DfABG4CtQJe32Tstz2nNElcWcBMmlrYYiAG9wMExLrEw72FnYO4fWzDR0vbq9nCyX++uaIWVNU7gXuBLwAOY9y0iIpeb1YDCaSIiIiIiIiIiIiIiIiIiIiIilyGF00RERERERERExncT5ofVHLiYRVLvuOuOKZlGREREREREREREREREREREREREplyk63Bb8IXnX43s33siActnArnAUeD/AjuDTQ3THvsQ+SCrrSuaD3wb+O9AH/A14D9XVXREADorG68CrgPaCtaV745n7dIytwO4Bfg85jOjfiAd6AKeAvZm9ZQUAt8ClgLv3HH9jB05WSl/BpRM8iltwwTTXhjtweL8vAXAp4DbgEGmJpi2ABPS2oAJpnlHu65t6bIU4L9hgmmF8e57pTkeiRz8zeBA06sDA+9dAi/s2Zi40QCwHmiq9/l8nirPHE+V52+Ar2PuRzKFZt89G+92LwOtA2cO2nCi7gQn6i78tiLvs3mkL0w/73hsKEb3U90jjrmXuZl5+8yLnvmDwrZtIicjB/wd/ne8271tMX8sNN0zuJ04v1bE9Q8sZPkN2VzntKxxq3V9Q/aJ13pp/dE+WjefoH/4sAXMBrIw4bHNmPDYHm+zN5rQJzBszRKXC1gClAO3Ag7gFGPH0sDMOxszfztQD+ysbg8PjnONTIPCypoS4BHMe5e8JI8jIpJoHwP+JdlDiIiIiIiIiIiIiIiIiIiIiIjI1FM4TURERERERERkDOllKy1gDXDyYtZxLizIdi4oWDo1U4mIiIiIiIiIiIiIiIiIiIiIiMhUifb3dQZrN70cbt5yOAHLp2JCBoPAfwGbg00NkQTsI3LZqq0rygTWAn+OCbd8F/jeqoqOAYDOysbZwE1AZ8G68rp41i4tc1vA9cDDwCJMbMoCApiv2ZasnpJ5wO8BpcC+G6/OfC5/TuofWpZ17ySf0nZMMG3jaA8W5+flAKuBVcAQJmgTZ4/LIsXhcpwVTMsDYsBGoHbXke5To101HEz7EvBXmN8PGUPMtu3D4fDuVwd8TW8HAl1JHscC5mACR93Aj4Dt9T5fyFPludZT5fkn4MuYiKckyNVfv5qD/3aQwd3x9aRyP5nLnPvmjPrY8Q3HCZ8InznghAVfXHAxY35gRP3RvuChYIu32dsaOhYa9TUr0T6TT/4j17D89hxuzEyxMsY71x+xA1v62fWLQ7T8spPOsx5yY74+T4fH6oCd3mavP3GTn7FmicsCrgLuAFYOzxPEhEHHCralAXMxP4eiB3gSaK5uD/cmfGAZV2FlzULgC5hgmifJ44iITKe7Citrsg+sWz1q+FlERERERERERERERERERERERD64FE4TERERERERERlbEXA15odOTFra3fffajkcjqkZSURERERERERERERERERERERERC5WbHCwf+jNhleH6l/anYDlncACTKjoWaA22NQQSMA+Ipet2roiB/DfgO8A84H/B/ztqoqOowCdlY1pwO3AyYJ15a/Fu35pmTsf+DRwM+DnTECmCvhNVk9JOvAZ4H6g7+p5ab9cVpDxBcuyvo0J4MTrHUwwrXq0B4vz8zIxsbQ1w+t3MnbUZgwWTkeKI2ZHzw2mvQC8Ok4wzYmJsPwV5rOzMoaIbYfeGxpqrvF5N+8PhU4meRwH5msjDWjDhPHa6n2+mKfKU+ap8nwT+MTweZJgjjQH13zjGnqqe+jd1IsdHr936JrtIu+hPGbePnPUx4eODdG3qW/EsTn3ziE9P33MNaODUU5tO4Wv2cfQ0SEipyJggzPbSfrCdGasmEH2rdmkZF2aP14gFo4Fho4O7RzYNdDib/cfScYMK2aR/fXFLL8nl+Xz0qzRi3bDIjE7usvLe8930frDfewZjL7/mu0CcjHvB/uAp4Bmb7O3J7HTn7FmiSsHc3+7F3MviAC9w79G48TE0tIxwd9XgC3Awer2C/xlloQqrKxxAw9i7tMV6DVdRK5MLuA+4JlkDyIiIiIiIiIiIiIiIiIiIiIiIlPr0vxks4iIiIiIiIjIpeFeIHRRK7hcDte1S26emnFERERERERERERERERERERERETkYtihUCDUsq0hUPPsVsLh2BQvb2EiNqnAa8CGYFND/xTvIXLZq60r+gjwPcCDiUF9a1VFx26AzspGCxNMixWsK2+Md+3SMncO8HFMfCQ8/MsFVAOvZPWURIB7gAeASE5WyvO3XZd1r8OynsN8bcerFfg28Pza9RvPi88U5+e5gDJMpC0T6Cbuz66eCaZFY2EHJtxoAy9igmmjBr6Gg2mfB/4auC6+Pa8sgVjM1xoMbKn2erf1R6PBJI/jwoSQLKAJEzg61PuDQgv4pKfKsxYoTeJ8VyyHy8H8B+eTc3cO3i1efK0+QsdDRLwRrBSLlOwU0q9OJ3tFNtm3ZONIG7t/dPTxo9iRMy8ZKTNTyH0gd8zzT9Sd4Nizx4gOnN9bjPXECPeE8bX4OPb0MXIfzGVOxbhNsGljx+xYuC+8x7/H3+Jt9r5nh+04g5EXb14aqY8WsezjCygpclNoWeO3MfcP2odfOkbLD/ay61CA068HDmAe5nU8CNQDm4ED3mbvVL/fHNWaJa504AbMPax4+HA/cHCMSyxgFpCNCXVuA94A2qvbw+HETivjKayscWJiqo8AnwTcyZ1IROSSsBqF00RERERERERERERERERERERELjsKp4mIiIiIiIiIjCK9bOVszA/W6LyYddLuqlhqpaXrG1VFRERERERERERERERERERERESSyI5GI5H32t7yVz/daHtPDiVgi9nATOAd4OlgU8NFffZM5EpUW1e0HPhn4D5gK3D3qoqOhtOPd1Y2ejDxkG0F68oj8axdWubOwMTSPoEJ3IQxIbQGoDqrp+QkcCvwEJCZ5rJeKr9h5o0pTuvnmK/teO3EBNOeHSOY5gBKgIcxsZ1jQG98W1ikOFyOqB05HUzLG37gZeDlXUe6Rw03ti1d5hje92+A6+Pb88pyKho9vsXvf7PG590Rsqc/6HSOTGAuEAFeABrqfb5eT5UnE/ga8A2gKInzybDUOanM/ehc5n507qSu9273MtA6MOLY/M/Ox5nhPO9cO2bTVdVF/wQ7rdHBKEd/dpTgoSALv7QQyzF+JCxRIr5IV2B/oMW73bszcjLin+79nRbWVwpZ9NkClq+YxbJUh+Ua7/y+kN3f0EPLj/fT2tTH2b/Z2Zj4GJj3gA1Am7fZG2cAc3LWLHE5MF/3pcCdmPvaAHAYE9AcjRuYgwmnvQc8Aeysbg8PJnxgGVdhZc1NwJcwUdMFSR5HRORS89HCyhrrwLrVY93fRERERERERERERERERERERETkA0jhNBERERERERGR0d05/L+xi1kkdfktt0zBLCIiIiIiIiIiIiIiIiIiIiIiIjIJtm0TPXxwR2DjM7XRI4dOJWCLLEz06CDwH0B7sKlBP8hbJA61dUUFwD8AjwAHMFGv9asqOmyAzsrGxUAusLNgXfnAWOuMprTMnQLcjgmiZQEhIA1oAZ7O6inpBJYBfwIsdFi8tvLGmTPTXI5/B/In8XR2AX8H/GqMYJoFXDf8HBcBJzDPOQ4mmBazo3YkFnJg4io28CommHZitKuGg2mfwwTTlsa355XlWDi8//XBwab6wYG9yZ4FE+7LAU4BjwOb632+QU+VZ76nyvMPwB9gIkhyGYiFYhx98uiIY5nXZZJzZ86o53c/1T3haNrZ+l/rx5HuYMFD09dmig3FfMHOYKuv1dcSPBjsmbaNz1Ixj7lfXUTJXXPxzHRZ2eOd64/Yga397Hr8EC1PdXJ2EDcd897PgQmUPQ+0eJu9iXifOao1S1x5mNjnKky4LQT0YMKKo0nFzJwyfN5TQHN1ezgpfw5yRmFlzQLgC5j3QDcleRwRkUtZHnAz8HayBxERERERERERERERERERERERkamjcJqIiIiIiIiIyDnSy1amAh8Gjl/MOs5rFuc45uYunpqpREREREREREREREREREREREREJB7R3uMHgq/UvBze+c7RC58dtzTMD+4+Cfwf4O1gU0M0AfuIXLZq64qygUpMtMwPrAX+Y1VFRwigs7IxD7ga2F+wrnxfPGuXlrktoBj4PLAQCGAiN8eBJ4F3s3pKrhrecxmwvWzpjPeyM1O+NXxdvNowwbSn167fGBvthOL8vALgQWAF4GMSwTSnI8Vh2zE7EgtZmGCaAxNMe2mcYJoFfBYTTLshvj2vHDHbjh0Ih3a+7PM1tQaDx5I8jgXMBdyYMNPjQEu9zxf2VHmWeao8a4EvYu5Fchnpqekh3BM+c8ABC744etxsYPcAfa/0nXfcXexm3up5ZBRmgAWBAwF6a3oZ2DmyO9n3Uh/ZK7JxL3FP6XM4mx21w6HjobbBdwdbfK2+/dhMe1y2yE3mo9dy4/25LC/ItBaOd24kZkd3ednz6y5aHtvHnsEop9/bOTHhsTTM6/cGYCvQ5W32TstzWrPElYUJa60CFgMxoA8T7x2NE/M6ko65B74KvAUcrG4PK/KbRIWVNW7gk5hY2irMn5WIiFzYx1A4TURERERERERERERERERERETksqJwmoiIiIiIiIjI+ZZjftBA78Uskn5Xxc2WZU3NRCIiIiIiIiIiIiIiIiIiIiIiIjIhMZ+3Z+iNuleG3qjfk4DlnZgIUwR4Cngt2NQwlIB9RC5btXVFKcDvA38LzAD+DfjuqoqOUwCdlY3ZwPXAsYJ15VviXb+0zH0NJhR2IyYWYwNB4CfA21k9JTnAV4AyoKNkkbsmLyf1j4HfmsTTaQf+HnhqnGDaHOC3gZXDcxwcnmmCTDAtZkftaCxsYV6DLKAO2LTrSPf55STeD6Z9GvP7PJkY3BUhbNtD7w4F397o9b51OBz2JnkcJ5CLiTPtAGqA9nqfz/ZUee72VHm+iQlG6APKl6FQT4jeF0Z+fH32PbPJuCZj1PO713ef90qSc3cOC7+8kLM/w561LAv3UjddVV30v9Z/5mTbrFH0N0VT9hwAbNsmcjJywN/hf8e73dsW88dCU7rBBLidOL9WxPUPLGT5Ddlc57Qsx3jnHxy0O186Rsv3O9h10E9g+LAFzMbcpyLAZuA3wB5vs3daYrlrlrhcwBKgHLgVE8s8xdixNAuYhZk5honLNALt1e3h8BjXyDQorKxxYCJpj2CiaVnJnUhE5APpPuA7yR5CRERERERERERERERERERERESmjsJpIiIiIiIiIiJnSS9baQGrMd9QPHkulyOl6LoVUzKUiIiIiIiIiIiIiIiIiIiIiIiIXJA9FBwIvf3Wa4FNv95ONBpHlGhCLCAPcAEvAy8EmxqSHdgR+cCprSv6JLAOuBb4BfBXqyo6DgN0Vja6MLEzX8G68m3xrl1a5p4LfAK4CxO5iQw/9DjQmNVT4gIeAO4H+hbnpT933YL0L1uW9Y+TeCp7MMG0J9eu3zhqQKc4Py8L88P9V2MCNoeH/3eCzgumLcCEteqBF3cd6e4d7arhYNqnMME0z8T3u7L4Y7FT7wQCb1V7T73tjU1/2OkcqcD84X9+A3il3ufr9FR5UoCHPFWetcAtSZtOpsXRJ45ih8+8fXHOcDL/U/NHPde/10/wYHDEsbQFaSx8ZGQ07TTLslj4yEIG3x0k1H3mr3tgX4DA/gAZi0aPs8Uj6o/2BQ8FW7zN3tbQsdDFfRZ/kj6TT/4j17D89hxuzEyxxn1SJ0J2f0MPrT/eT+tv+jhx1kNuYA7mvV87JlK509vs9Sdu8jPWLHFZwFXA7cDdw/MEgS5grGDb2TPvBZ4Edla3hwcSPa+Mr7CyxoOJpX0eyE/yOCIiH3QfKqysyTqwbrXubyIiIiIiIiIiIiIiIiIiIiIilwmF00RERERERERERloEXAMcvJhF0u6qWGqlpbunZiQREREREREREREREREREREREREZix2JhMNtO5oCG37VZA8OJCJ+MxfIArYAzwabGroTsIfIZa22rugO4F8wUbNXgM+tquh45/TjnZWNxYBdsK68Od61S8vcbkwMbfXwoSjgAF4EXsrqKRka3veTQGRudkr1LUVZqy3Leo74v892L/Ad4PFxgmmpQDnwIJAGdAPhiW8xZjDtNUwwrWesK9uWLnsA+DawfOL7XVn6o5Hut/z+phe83l2RuEJ2CeHG3GOCwAbg9Xqf74SnypPlqfJ8A/hjzOea5TLna/Xha/aNODb/0/Nxup2jnu/ddn67de7H52I5z4+mnWY5LeatnseR/3tkxPFTW09NOpwWC8cCQ0eHdg7sGmjxt/uPXPiKqbdiFtlfX8zyu3O5KTfNmjveuYGoHdx6gl1PHKblicMcPushF5CLea3tA54Cmr3N3jFfb6famiWuHOBm4F5MrDcC9A7/Gk0qMA9zH+sFfgm8Xd0enraZZXSFlTV5mFDal9D9WERkKrmAlUBNsgcREREREREREREREREREREREZGpoXCaiIiIiIiIiMhIFcBF/+Cc1JtuuWUKZhEREREREREREREREREREREREZEx2LGYHT24r9m/4Vf1sWNHBxKwRTYwB9gDPBVsatibgD1ELmu1dUWLge8CnwVagA+vquh4+fTjnZWNi4FMoK1gXfmoIbKxlJa5XZgg2qeBDEwwzQU0Ac9n9ZT0AiuAzwHuzDTHq3cuy77Z6bCewsQQ47EP+Afg52vXb4yMdkJxfp4TE715GJiNCaYFJ76FCabZdsyOxsIACzERnwZMMO34WFe2LV22BhNMWzHx/a4ctm1zNBLZ2zA40NQ4OLg/2fMAOcBM4ARQBbxV7/MFPFWehZ4qzz8BvwfMSuaAMn1ikRhHHz864ljG4gxyfitnzGv8Hf6RB5yQvSL7gntl35LNkZ8cGZEMPG+tC7BjdizcF97j3+Nv8TZ737PDdlyv3VNhXhqpjxaxbPUClhe5KXRY1pjFuKhtx3Z72fPrLlr+Yx/vDUQ4Pa8D8z4vE/NaXQ9sBg54m73TElVcs8SVDtwA3AMUDx/uBw6OcYkTE1tMBwJALfAWcKC6PWwndloZT2FlTSYm0PoIJn43evVQREQu1n0onCYiIiIiIiIiIiIiIiIiIiIictlQOE1EREREREREZFh62cpZQCnQdTHrOK9eNMsxL3fx1EwlIiIiIiIiIiIiIiIiIiIiIiIi54oeO7onsOnXr0Tea+tJwPLpwHygF/jfQEuwqWFaAhoil4vauqLZwF8DXwOOAV8GfrGqoiMG0FnZuBATj9pXsK48EM/apWVuB3AT8HlgHhDCBEragfVZPSUHgeuBPwDynQ5eW3njzLzUFMdjmK/teBzABNOqxgmmWcAy4CHgGqBn+LoJczpcjpgdPR1MW4AJwL0OvLDrSPexsa5rW7rs45hg2i3x7HeliNp2dH8o1LrJ531z99BQIu4X8bCAXEzk7wDwU2BHvc8X8VR5bvJUedZionuupE0oSdH7Yi+hY6EzByxY8MUFjNMCI3hoZJMxbX4azswLd5qcmU5Sc1MJdZ/ZL3hwYn3HiC/SFdgfaPFu9+6MnIzEV1ubAk4L6yuFLPpsActXzGJZqsMa92vloN/ufPkYrT/Yy879fs6+z2RzJkz4DiZO2eZt9obOWyQB1ixxOYAizPct3AmkAgPAYWC0+JmFmTcbk7x7G2gE3q1uD4enY2YZXWFljQMTvXsEeJD4o6wiIhK/+5I9gIiIiIiIiIiIiIiIiIiIiIiITB2F00REREREREREzijFfGNx9GIWSSuvuGW8b1QXERERERERERERERERERERERGRyYmdOtkdfO3ll0NbfrM/Acu7MMGiAPAz4I1gU4OCFCJxqK0rSgP+CPgLzGcy/wb4t1UVHUGAzsrG2UAe0FWwrrwr3vVLy9xFmEDZ9UBweI8+4AlgV1ZPycLh/YuBbeU3ZB92pzu/PXx+PA4C/wj8dO36jWO+DhTn510DfAbwACeBuF6bnA6Xw7Zj5wbT3gBqdh3p7h7ruralyz6GCabdFs9+V4pQLBbYPTS0bYP31JajkchAksdJwQT7XMB24EVgb73PZ3uqPPd7qjzfRAGIK1aoL0Tvxt4Rx3LKc8hcnDnmNbFwjNjQyJ5r6rzUCe+ZNj9tRDgtFowRi8RwpDjO32so5gt2Blt9rb6W4MFgUuKDFfOY+9VFlNw1F89Ml5U93rknQvbJxl5af7yPlsY+Tpz1UDomtOkAOoHngRZvs/dU4iYfac0S13zMa/YqTAgthAltjhrlBNzAHMx9bi/wFLCjuj2c7Ne0K15hZU0x8CVMwLUgyeOIiFxpbiisrFl4YN3quP9bUkRERERERERERERERERERERELj0Kp4mIiIiIiIiIAOllK13ARzHffDx5LpfDVXT9iikZSkRERERERERERERERERERERERACwA37v0Jam2uArG1ux7ale3oEJOTmAjcDLwaYGRSlE4lBbV2QBD2NiYwuBx4DvrKro6APorGzMBK4C+gvWle+Od/3SMvd84EHgDkxsJoYJp/0U2JrVU5KNiZiUAXtvKcp6Zd5M158CH4pzq8PDz+Ena9dvDI11UnF+3jzgE8Cdw3PEHUyL2dHTwbQ8IBVoAjbuOtJ9dKzr2pYu+wgmmHZHPPtdKQZi0f7mQGDzBq+3eSAWS3b4Mg3IBWygAXi13uc76qnyuIBHPFWetcBNyRxQkq/7ye4RETSn28n8z8wf95roYPS8Y46M86NnY3GkjxJI88dwZJvjdtQOh46H2gbfHWzxtfr2YzPlb7wuZFEmGX90LZ4Pz2d5Qaa1cLxzA1E7uK2f3U8cpuWJQxw6a1gnJpaWBviADfD/s3fn0VHd993H33cWaaQREmIRAglbIEBgeUBeY2RjbMmOY7shS21nqZ2epOnipkkXnFbt06ZJmjyhWbqkTvo0Sxu1PYmxHTuWUbxgpMjYwjY2AhmQBcgIEKsQoBkts9/nj58wEow2JDFG+rzO4SRc3fn9vkKaO3N8ZubNVuCIv8F/Sb6nNUXuDMz9vBxYiHns6sDEORNJwczsBE4BQNVbdQAAIABJREFUTwBvVTVHTkz8tDKUgorqOZhQ2kOA3i8iIpJcd2Bi9yIiIiIiIiIiIiIiIiIiIiIicplTOE1ERERERERExPAB0zBvML5oqbeUFVmpHu/4jCQiIiIiIiIiIiIiIiIiIiIiIjK12ZFIKLJz++aeDU++TjAYnYAtcoB0YDPwTLC+7uQE7CEyqW2qKbwN+A5wHfA48DflZS3vArRVbHYBBUBP/rpVzaNde2WpNxO4G7gLE5yJYUJUTwA1Ge0ljr6v3w20L5mXtmHBnNTftyzr26Pcqg34v8BPhwmmZfbN8qG+WQ71zTUiDstpAZwXTNuCCaYdGex2TUuXfRATTFs50r2mko5o9PCWnu76FwKBphiXPvJ0ngxgFtADPA1srg0EOn2Vvixfpe8vgS8BeckcUN4funZ34X/TP+BYzsdzcE2b4Lf/WxcesuM2kdOR1p6Wnu3+bf6meE980OvgRPE6cT68kMUfy6PkqkwWOy1r0BpczLbju/3srTpK4w9aaO6KcrYmZwHZmPcFRIHXgVeAvf4G/4XFuQmwpsjtBoqAVcD1mDBvJ4PH0hyYa0YaJsRZg5m7tao5MuLHFxl/BRXVacBHMWHWOzFBOxERSb47UThNRERERERERERERERERERERGRSUDhNRERERERERKY8T+lqC7gXCIx1rZTl11439olERERERERERERERERERERERESmNjsej0dbmrf2PvvLl+Md7T0TsMV0TFhjF7A+WF83WMxCRAaxqaZwGfCPwIeBOuCm8rKWN85+va1icwFg569btW+0a68s9aYCtwK/jYmLxTFxmY3ArzPaS3owEbGPA5HcbHf1igLvxy3L+j+MLmxyBPgW8OO16zeEBjupOC/XA6wGPoZ5b+5RTJRnRByW07KxidsxOBdMex14dtfhY4cHu13T0mV3YIJpN490r6nCtm37cDSyp6arq/61np6DyZ4HmAFkAu3AT4GttYFA0Ffpu8JX6fsq8HuYmJMIdtTm6P8eHXDMc4WHGbfPGPa2Tu+Fl7h478j7WonObd/Q/v3IycjpES8yju7LI+8zV7LixmyuTndZaUOde7DHPrzxOI2PtrCzpZv+zw+9wExMOK0ZEx/b6W/wT8RzyAusKXJbwHzgRuA2TJQ3hHmMGSzYNh3Iwjy+bcNEfN+pao5c8midnFNQUW0BtwMPYZ6D6LotIvL+U57sAUREREREREREREREREREREREZHwonCYiIiIiIiIiAlcAhUDrWBZxXrFgumP2nMJxmUhERERERERERERERERERERERGSKih4+1NT766dfirW2nJqA5dOBHEz06CfArmB9nT0B+4hMWptqCucAXwM+jwnUrCkva3n27NfbKjbnAh7gYP66VSOv+QArS71O4Frg05ioTAwTTHsLeCqjveQ4sBz4BODN8DhfKl06rdThsB7H3L9H6iiwDvjR2vUbgoOdVJyX6wJuAD6JiWIdw8RwRsTpcDtsO273BdPmYP5dzgbT2ga7XdPSZbdj/o1XjXSvqSJm29F94dCO5/yBLXvCoY4kj+PAPKakAi30Pa7UBgIxX6XvOl+l7xHgPvR+bjlPx8YOQkf6XUosmPvQXCyHNextHW4HjlQH8dC5y2u4feStrdDxkG12fG/v8KWOpl0zncwvLGTFbTksz0m1Zg117umwfeblkzT+ZD+NdSfpf593Y+5/TqADeAxo8Df42ydu8oHWFLmzMY9Zd2CimFHgZN+fRNKBs9/vfuAJoLGqORKY4FFlGAUV1VdhYmm/g4ngiYjI+9fcgorqq1vX3bsz2YOIiIiIiIiIiIiIiIiIiIiIiMjY6IX2IiIiIiIiIiJQBoz83eKDSF1Vdp1lDf9mdREREREREREREREREREREREREblQ7HRHW3DTcy9GGrYemoDlUzBBi25M2Oa1YH1ddAL2EZm0NtUUpgNrgb8EAsDDwH+Wl7XEANoqNs8AMoBj+etWjep1mStLvRZQBHwKKMDEyRyYGNUvttR3t9y5+OZFQAWQ53JaL68uzrzS7XL8lHMRmpE4jgmm/cfa9Rt6BzupOC/XAq7um2ce0A4cGOkmZ4NpsXjE5lwwbStQtevwsUGvcU1Ll63GBNNWj3SvqSIUj/fsDAbfeDbg33oiGu1J8jguzGOKE/NzfR7Yf/LRAoB7+oJptyVruPeb05tPc/inhy84nl6UzsK/XpiEiZIrcibCiWdODDg2feV0vIu9I17DM99Dz75zd4PQ8RCxnhjOdGfC8+24HY90RPYGGgO7w8fCH6FfOM1yW8dG+S1clNmppHyxkGX3zmVFoZcCxxAvvA/G7NCbp9n12CEa/+cgB/oVbh3ATEyALAjUAq8Brf4G/6hCnRdrTZHbA1wF3A4U9x0+zeCPESnAbMx14xQmlratqjlyfIJHlWEUVFTnYEKtD2ECeCIicvm4A1A4TURERERERERERERERERERETkMqdwmoiIiIiIiIhMaZ7S1VnAzcDRMS3kcjnchUtKxmUoERERERERERERERERERERERGRKSTe3XUqtOXlTaHaF3ZPwPJOYC5gA08Bm4L1dYPGkkTkQptqCh3AZ4GvA5nAd4DvlZe1dAO0VWzOAKYDp/PXrTo12vVXlnrzgPsw0ZII5v56Bvg50JjRXjLnzsU3/zHgA7beWpx5Mj3V+S1gwSi2OQH8I/DvQwXTAIrzchcCDwBL++ZoHekmDstp2dj0BdNygDTgTUww7eBgt2taumwVJph2+0j3mioCsVjHW729W571d+7ote1kBy89mJ9rDHgJqK0NBI77Kn2pwO8BfwEsS+J8chk49tgx4sFzjS9HmoM5D8wZ1Rppi9IGhNOIgX+bn+xbsgecFw1Ej/Tu793h3+bfGT0T7QkeDpZg4mPn9vc42kb/XYyM08L6XAELHshnxTXTWZbisNyDnRuz7fg7AfY9c4QdP2xhjz9K//t7JuZxBmA7UAc0+Rv8o4p0Xqw1RW4HUAisxLz3IAXoAg5hHrPO58BEPdM4F3h7Hdhf1Ry5JIE3SaygojoN+AgmlvZB9HkbIiKXqzuBf0n2ECIiIiIiIiIiIiIiIiIiIiIiMjZ6IaeIiIiIiIiITHUfwLwxOTaWRVJvKSuyUj0Z4zOSiIiIiIiIiIiIiIiIiIiIiIjI5GeHw73h7W/W9f76qa1Exj0iYQFzgFRMrOLZYH3d6XHeQ2TS21RT+CHg25gY1E+Ar5aXtRwHaKvYnArMALrz160adXhnZak3G/gwJhYW7/sTBB4HtmS0l3iBTwC3AHtvXJxRN2Oa+xHgulFs044Jvf1g7foNPUOdWJyXmwt8DPPa0m4uIpgWt2Ngrj0eYBvwzK7Dxw4MdrumpctuxgTTyke611TRHo0efLW7u35jV6A5UZXoEssEsjG/F48Dr9YGAgFfpW+Gr9L3t8CfYH7uIkPqbu6m87XOAcdyPpqDe/qgPbGEMq/LpOP5jgHH2je0M33ldOyoHQi2BRsDjYEdwQPB9rNft+O2I3o6esv5a7mz3eMerr19NrP+YAErbpnF8iy3lTnUuYd67CMbT7Dj0X3s3NdN/+u0B5iNea1/G/AMsN3f4O9MtM5EWFPkngPcAJRhrgFhzOPKYBHH6UAW5vGsAXgZeKeqOXJJAm+SWEFFtQWsxsTS7sNc00VE5PK2uqCi2t267t5IsgcREREREREREREREREREREREZGLp3CaiIiIiIiIiExZntLVLuAezJuXxyRlxXWj+RAOERERERERERERERERERERERGRKcuOxaLRPU2v91Q9sdn2nwlNwBYzMNGKBuCJYH3d4QnYQ2RS21RTWIIJjt0B/Aq4v7yspRmgrWKzAxOzCeevW3V0tGuvLPWmYUJhH+Hc+1zjfftsymgvsYE7gQ8B7VfNT39x/qyUhy3LumsU23T0zf/o2vUbuoc6sTgvdzpwd9+eEeAAMKJW13nBtBwgDdgO/GrX4WOtg92uaemymzDBtA+OZJ+pIm7b9qFIpKmmK1C/tbf3/XDtnglkAMeBHwHbagOBkK/SV+ir9H0L+CyQnswBE/G/5ce/zT/sebGuWMLjbT8evoOYOjeV2b81e9SzjYfQkRDt1cO//Ltnb+JW4snqk5x55cywt8///fxRzzYUO25z9H8HXjJT81KZecfMUa/lXezFM99D8FDwvWPhY2H2/f2+Pe5Z7scsrAHXMNu26X239x47ag/YzHJbR93Z7nG5ry1IJ+1Li/DdNYcV+enWvKHOPRO2Ozd30PiT/TTWtnOy35ecmMeXFKALeBbYChzxN/gvSUNxTZE7A1iOeZxaiHl86sA8NiSSjrlWOID9wBNAY1VzJDDx08pQCiqql2Fiab8DXJHkcUREZHx5gZWYSKmIiIiIiIiIiIiIiIiIiIiIiFymFE4TERERERERkansasyH4wz2JuYRcc4vmO6YPadwfEYSERERERERERERERERERERERGZnGzbJnaotbF3w1M1scMHOydgiwxMbOMA8EOgOVhfd0kiGyKTxaaawnzgm8CDwOvALeVlLa+e/XpbxeZZgJ2/btXx0a69stTrAm4CHgCmcS5O9hvg2Yz2Ej/wAeCjQCR/ZsoLxVekf8KyrK9igjQjcQr4LvBva9dv6BrqxOK83DSgDBNwcwCHgcQlqfMMEkxrBJ4GWncdPpbw2tO0dNmNmGDah0b03UwRUduO7AmFGn4d8G95Nxwevmg1sRzAHCAVeAcTbmqqDQTivkrfTb5K35cxv6Mj/Z285HoP9nLm1Yv/ZxzJbdOL0pMWTot0Rsb0/XXtHPLS8J7xDqed2nRqQOgMYO6Dc7Gc1kWtN+f+ORz4p4Evgw+1hZZE2iMPume7X3FluY4AdrQzOi/SHrklHopf8Hr3lDkpGy9q8z5eJ86HF7L4Y3mUXJXJYqdlDXq/CMbs0Fun2f1YGzv++wAH+l0kLSAb87gQxTz2vALs9Tf4R3RNHqs1RW43UASsAq7H3L87Gfx9Bm7Mc0435nHnKeCtqubIsYmfVoZSUFE9G/gUJph2fZLHERGRiXUnCqeJiIiIiIiIiIiIiIiIiIiIiFzWFE4TERERERERkSnJU7raAu4GRvbO9yGkriq/1rIu7g3rIiIiIiIiIiIiIiIiIiIiIiIiU0Gs/cT+4MYNGyO7dhydgOVTgVzgDPAD4K1gfd0lCW2ITBabagozgQrgzzABsU+Ul7U8efbrbRWbszDvSe3IX7dqVEHClaVeCygGPg3Mw8TJHEAD8GRGe8lh4Oq+vTOy0p21HyiadrvDsn6JuX+PxGnge8D3167fEBjqxOK8XDfnAm5e4BgQHskmluWwgLPBtNlAOvA2Jpi2f4hg2vWYYNo9I9lnqgjG412NweAbVf7OradiseDwt5hQbsxjiQW8BrwAHDz5aIEFfMRX6XsEKE3ifO8rPft62PX7uyAODo8D9yw3nnwPGcUZTCuZhjPdmewRx+zEMyew4xfepbNvySZldsqo1or6oxx/amBvMuvGLDKWZVxwbuR0hM43OglsDxA+ESbqj2K5LFxZLtKuTMO71Btwz3S/1bWra7szw3lLrCs2IA4VD8UXhtpCC0NtoSFnck5zvpYyK2X/e7cLxtO7m7u/iI3n7DFHuqPRu8T79Pm3vS+PvM9cyYobs7k63WWlDbZHzLbj7wRoefYoO37YQvOZCNF+X/YCMzH3uWagBtjpb/D3DDn4OFlT5LaA+cCNwG2Y63kIOELiiKajb950IAjUYa4V+6uaI/FLMLIMoqCi2gOsAT4D3IU+Q0NEZKq4A/i7ZA8hIiIiIiIiIiIiIiIiIiIiIiIXTy/6FBEREREREZGpKh9YAhwY0youl8NduOSacZlIRERERERERERERERERERERERkkokH/O2hV2o2hl6p3TsBy7uAuUAE+AVQF6yvG7oSIiIDbKopdAN/CHyl79BfAv9RXtYSAWir2JwOeAB//rpV0cSrDG5lqfdKTKCsGBOisYCDwGPAnoz2kgLgESA/xWVtvrU4a4nLaVUC2SPc4gzwz8C/rF2/wT/UicV5uQ5gOfApYA5wAugYySYOy2nZ2NimojQbyAB2YoJpLUME067FBNN+a2TfztTQGYu1v9nTs+XZgL8xbNvJDl2mYX6mUeA54De1gcBJX6UvDfgj4M+BxUmc7/0pBnbM/NrHumPEumMEDwQ58+oZHB4H2bdmk/ORHJzeyzegduLpEwmPe5d6Rx1OO/b4MeK959pajlQHuZ/MHXBOPBrnZPVJ2qvbscMDLyl2xCbcGyZ8LEzn653TcFKSkpNyLG1h2q979vWkxHviy0czj9Pr3Ja2MO3F/seCh4J39I+mYRH2zPdsPPvXa6aT+YWFrLgth+U5qdasodZv67WPvnScHY+2sHNPF939vuQGcgAn5vr7GNDgb/C3j2b+sVhT5M4GrsXEVnIxj03twMlBbjIdyARsYDvwMtBU1RwZUXBTJkZBRbUF3Ao8BNwHZCV3IhERSYIbCiqqp7euu/dMsgcREREREREREREREREREREREZGLo3CaiIiIiIiIiExVt2E+LGdMUm++fYnl8WSMfRwREREREREREREREREREREREZHJww4Fu8JvvV7b+/wzDcRiCYNCY2BhQhdu4AXguWB93ZDBJBG50Kaawo8D64B8THzsH8vLWvwAbRWbUzBBqd78datOjXbtlaXeWcBHgFWY2AyYyNnPgYaM9pJZwOeBFZbF1tXFWT2eFMc/AfNHuEUn8C+YYNqQH5RfnJdrAYuAT/T97ymgdSSbnA2mxU0h6mwwbRcmmLZviGDaNcBXgTUj2WeqOB6J7N/c3V1f2921b7wfGC5CFiaI5Mf8Xr5WGwh0+Sp9Ob5K39eBh4Eh41CSWDwYp+PFDjpf6yT/j/KTPU7S9ezr4cyrAy9Tsz88G/cM93t/j4fjHHz0IF2NXSNbNMb08NHwJ+PB+Mb0xelPh9pCRyKnIrcNCJ8lYtHrnuGuTc1P3WpZ1nuHI6cjebHu2DX9T3Vlu36TO90Z/mIhK+6dy4pCLwWO/jc6z5mI7X/lJI0/2c+OmvYBETIHMBNIB4JALfAa0Opv8McTLDXu1hS5PcBVwO2YkCfAaeDAIDdJx8zswDxePAk0VjVH9HwzyQoqqoswsbQHgSuTPI6IiCSXE/PY/nSyBxERERERERERERERERERERERkYtj2fb74K0FIiIiIiIiIiKXkKd09TTMB3wcA6JjWWvan/71g86c3MJxGUxEREREREREREREREREREREROQyZ0ejkUjT26/2Vj1Rb/d0RyZgi1mYcNEbwFPB+rpjE7CHyKS2qabwJuC7wErgZ8BXystaDgO0VWx2YoIx4fx1q0KjXXtlqdcL3AXcg/kgewvoBZ4AXsloL0kF7gZuAfasLJp2Osvr+ivAN8It/MC/Av+8dv2G08OdXJyXmwf8NnAdEIABMZ9BnQ2m2Xbcxlx3pgFNwFPA3iGCaSswwbSPYL73KS9u2/EDkfCujYFA/fZgMNnXbAvz8/QCh4FfAdtrA4GIr9JXBKzFBHmGjk9NAb0Hemn9TiuxrtjYFnJC3ufyyL45e3wGG6Nwe5g9X94zpjUK/qqAjGUZIzrXjtu0fK2F4IHge8dSclNY9I1FOFyO944d+NcDBBoCFzWPe5Z7gyff81Y8FE8Lt4eLY12xJfFIfBZxzJAOuh1uR7szw7knZXbKLkeqo3fAjLZtde/u/rwdseedPZaRZnU+91nvgRtnWstSHJabQYRidvitM+x+/BA7/usAreddGDMxcUKA7UAd0ORv8Icv6hsdpTVFbgdQiHmsuxlIAbow8cxE13A3JpDpxkTVaoA3geNVzRF9IEMSFVRUzwI+hbk+35DkcURE5P3lh63r7v1CsocQEREREREREREREREREREREZGL40r2ACIiIiIiIiIiSXAj4GCM0TTn/ILpjtlzFo7PSCIiIiIiIiIiIiIiIiIiIiIiIpcvOx63Y60tDT3PPlkbP3GsawK2yARmAHuBx4L1dS0TsIfIpLapprAQ+BZwP/AcsKK8rGUnQFvFZgsTTIvlr1s16nrPylKvGxNDuw8TpbKBOFANvJjRXhIBbgM+BJzwXZleO29Gyhcty7p9hFsEgH8Dvrd2/YZTw51cnJc7A/hw354hoJXEoZwBLMthAcTtWP9gWjPwS2DPEME0HyaY9jEUTAMgYtuh5lBw2wa//7WDkYg/yeM4gTmYcNJOzO9lc20gEPdV+m71VfoeAX4L/ewACJ0I0frdIaJpFnjyPaTMScFyWURORwgeCBIPxi88NwaHf3oYZ7qTzGsyJ3bw9yHLYbHoa4uGPOf05tMJo2nODOdb7lnuN10ZrpN2zE6JnI4URE5GVttRO6f/eZGOyF2uLNd+1zTXKU++501M7GvEQodD1/aPpgE8c39a1i2zHcsTnR+3bbs5QEvVUXb8oIV3zkQGvCbfg4mPOYA24Blgu7/B3zmamcZiTZF7DiauVQZkA2GgncTvHXAAM4G0vvM2A1uAd6uaIwl+oeVSKaioTgXWYGJpH8IE7URERM53Z7IHEBERERERERERERERERERERGRi6dwmoiIiIiIiIhMKZ7S1U7gXqBjrGulriq71rIsfUCCiIiIiIiIiIiIiIiIiIiIiIhMabFjR/b2Pv/Mxujed9onYPk0IAc4CfwL0Bisr1PIQmQUNtUUzgC+AjyMiUaVl5e11Jz9elvFZg9A/rpV3aNde2Wp1wGsAD6NieWc9QrwTEZ7yWngeuCjQKQgJ7WmKC/tQcuy/i8ji1R1AY8C3127fsOwr/0szsv1Yj48/96+Q23AIPWncyzLYVlYZ4NpMzHBtL19ezcPEUwrBv4eE4zTa0qBnnjcv6O39/Uqf+dbnfF4KMnjpGCCaQCvAhtrA4FDvkqfE7jfV+lbiwksSZ94NM6hHx4iFkhwt7Ege3U2sz88m5SZKQNvF45zZssZjv/yODH/ebeNQ9uP21j09UWkzBp4u6nMjtmR0JFQ05H/ObIY83znPe4c96888zw7zv7dclnR1NzU3SmzU/Z07+n+HTtkF5xbCHfoSKjMVeR6crQz5Dni2a2dkbsi/Y7df5WLsgUXfgTB4V776EsnaHy0hbebA/R/vHBirv8pmGv2s8BW4Ii/wT9ssHI8rClyZwDLgXJgISbc2QEcGOQmWcB0TFBzB1AHNFU1R5J9zZrSCiqqLUyE9TOYyGtWcicSEZHLwOKCiuorW9fdO9hjvoiIiIiIiIiIiIiIiIiIiIiIvI8pnCYiIiIiIiIiU81VQDaDvwl6ZFwuh7uw6JpxmUhEREREREREREREREREREREROQyFO88fTRY++KL4a31rROwvBuYC/QC/w28Eqyviwx9ExHpb1NNYSrwJeBvgE7gc8DPy8tabIC2is1uwJG/blXwYtZfWepdBHwSWISJz4AJsz2e0V5yCFiGibVNmznN9fL1izLusizrKcz9ezjdwA+A76xdv+HkcCcX5+WmADdjAmZpwFFg2GtG/2CafS6Y1gL8EHhniGDaMkww7X7AMYLvZ9I7E4sde72ne8uvA4GdEdtOduDSC8wCQpiI08u1gcApX6Uvw1fp+1Pgz4CCJM73vtXxfAfB1gsvCZbTIv/hfLKuT9wxcqQ4mLF6BtOWT6P1e62E2gb2p+I9cY7+z1Gu/PMrJ2TuMbMgZU4KaQvSSFuQRvqCdDo2dtD5Rue4bmPbNtEz0daed3t2+N/y7+5t6V1ih+3l/c9xep3b+0fTBozptKLpC9Kf6G7u/hI2qWePx3vjy2K9sWnONGdguBm8TpwPL2Txx/IoeXRzeMk7kXPRx3Q3fO+DnvfO7YzY/ldO8vZPW9nx0gn6B3ItzGvypwFR4A1gM7DX33B+OW9irClyu4EiYBUm0OnAPNYN9j6BNEzgzeo75ylgR1VzxD/x08pQCiqqlwAPAQ+ia7OIiIzeHcBPkz2EiIiIiIiIiIiIiIiIiIiIiIiMnsJpIiIiIiIiIjLV3I35MI0xSb359iWWx5MxDvOIiIiIiIiIiIiIiIiIiIiIiIhcVuK9PZ3hN16tCW6sbsRO2BQaCwcmmGYBG4AXgvV1Y37Nl8hUsqmm0AI+DXwTyAS+ATxaXtYSAmir2OwAnEA0f92qUd+JV5Z6c4GPAzf2HbKANuDnQFNGe8l84E+BKzwpjldWXZW53Omwfo4J7AynB/h34B/Xrt/QPtzJxXm5DuAa4FOY8NkJYNjbnRdMm4H5d3q3b++mIYJpS4GvAJ9AwTQAjkYi++q6u7a83N39brJnAaYDWcAZTHTz9dpAoMdX6Zvrq/R9C/hDTOxJEoj6o7QPcreb97vzBo2m9efOdlPwSAH7vrKP2Hn9rMCOAF07u8i4OvkvwXbPcL8XSUtbmEZaQRrOdOeAc0795tS47RfriXUEDwZ3+Bv8jeHj4fdqbFF/dNn556bMTXl5qLUcHkePK9O1NdoZvaX/4UhHpMiZ73xzsNvdl0feZ65kxY3ZXJ3ustK2HY3xk20D+5J/uyqVnAwrvKXD3v14G40/O0BrzKb/9dCLudZaQDNQA+z0N/h7hpp5vKwpclvAfMzjz21AOiaQeARIFGxzY2JpLkxU7WngTeBYVXNk3J/EysgVVFTPxDx2P8S55xMiIiIX404UThMRERERERERERERERERERERuSwpnCYiIiIiIiIiU4andPU8YBlwcKxrpay47rqxTyQiIiIiIiIiIiIiIiIiIiIiInL5sCORUOTths091b98nWAwOgFbzAE8wCvAM8H6upMTsIfIpLappvA24LvA1cCjwDfLy1pOn/16XzTNzl+3KpJ4hcGtLPVmAvcAH+RcNKwT+AWwNaO9JBv4XWCFw2LrbVdn2Slux6OYGOJweoH/hwmmHR/u5OK8XAsoAj4JLABOAgeGu51lOSwA247btgloZQH7gf8Adg+F++ndAAAgAElEQVQRTFuCCaZ9CgXTiNl2bH84/PaLgcCWnaHgiSSPY2HCSOmY34H/BhprA4Gor9J3ta/S9wjm55aSxBkvCx0vdRAPxi84nrE8g+xbR96bc093M+/BeRz64aELvtZe3Z7UcJor28XSf12KK2vi32Ifj8R7Q0dDu7p2dW3vae45nPCcUHx+/79bbuuoK8N1OtG5/blmuHaeF04j1hPLx0TB3nPNdDK/sJAVt+WwPCfVmnX2uG3b/Mmvg8T7XfHyMq2IPdO9oegFmk5F6P8Y4QZyMMHNDuAxoMHf4B82Ujle1hS5s4FrgTuAXEwkrR1z7T+fAxN3SwfCwGbgNaClqjly4S+4XDIFFdWpwIcxsbS7Mb9bIiIiY1VWUFFtta67V1FUEREREREREREREREREREREZHLjMJpIiIiIiIiIjKVrAaiwJjeCOXMvzLLkZNbOD4jiYiIiIiIiIiIiIiIiIiIiIiIvL/Z8Xg82tK8tbfqybr4qZO9E7DF9L4/u4DHg/V1w8aPRGSgTTWFy4BvA/cCPwd+u7ys5YL7Uv66VaOOxqws9aYCtwEfw8QNLSAIPAXUZbSXuICPALcAzTcvy9wxLc35d8DSESwfxETL1q1dv+HYSOYpzsudD9wPrMCE2/YPfysLy7Is247bnAumHQB+jAmmJfx3aVq6bBEmmPZpTDRoSgvb8WBTMPTms/7O149Eo11JHseJCW66gR3Ar4G9tYGA7av03dEXTLsrmQNeTuyYzanfnEr4tdz7c0e9XtaNWbRXtxM8EBxwvLupm+DhIJ48z0XNOVYOlwNH1sS1D+24HY90RPb27O3Z4W/w77Ejdmywc+OheDpxpg2YL9WRMLB2Plem6wTmdfHvfVaAHbbnAsxOJeWLhSy7dy4rCr0UOCzLOv/2P9seYUvbwNFOZqQ8vm6vte/sKJyLjwWBWkx8rNXf4L8k8bE1RW4PcBVwO1Dcd/g0g0cys/r+gLkmvAzsrmqOhCZyThlaQUW1BdyMiaU9gHnOLyIiMp5mAyVAQ7IHERERERERERERERERERERERGR0VE4TURERERERESmBE/pai/mTdMnxrpW6q3l11oJ3kAuIiIiIiIiIiIiIiIiIiIiIiIy2UQPH9rd++unN8VaWxLXVMYmHcgBjgA/AXYF6+vsCdhHZNLaVFM4B/ga8HmgDri+vKxl23isvbLU6wSuAz6FiY1ZQAx4AXguo70kiImlfQg4fs1C76tzpqf8OSaQMpwQ8CNMMO3ISOYpzsudxblAWxBoBYa5ZpwLptm2ndX3fRwAfgrsHCKYthATTHsQBdPojsfPNPT2vPas398QiMfDSR4nFRNMszG/8y/VBgJHfJU+F/A7vkrfWkw4QUaha1cXMf+FjS/vMi+e+RcXOZt5x0wO//TCDljnlk489yUnnDZRooHo0d79vdv92/w7o2eiPSO5TTwcTz//mJVijej5lmVZtuWyTttRe/bZYymWPW3jKj52zXSWpTgs92C3PRSIB770QtCDiQ4C4PA4mlNyUvYBmZwLW23H3Mea/A3+S3K/X1PkdgCFwErMtd4NdAGHSHy9TwNmYUJvBzFBz8aq5kjnpZhXBldQUb0YE0t7EFiQ5HFERGTyuxOF00RERERERERERERERERERERELjsKp4mIiIiIiIjIVHEN5o3TkTGt4nI53IVLrhmXiURERERERERERERERERERERERN6nYqc72oKbnnsx0rD10AQsnwLMBQLAj4HXg/V10QnYR2TS2lRTmA48AnwZ2A98uLys5bnxWHtlqdcCioBPA1f2HbaBeuBXGe0l7Zgw1UeByKK5npcLcz2/Z1nWd0ewfAgTSvzW2vUbLiwqJVCclzsN+CBwDxDHBHQSBs/OuSCYNh1oA/4LeHuIYNoC4G+Bz6D34HIqGj2ypaen/vmAf3ds2EjdhMsAZgK9wNPA5tpA4Iyv0pfpq/R9GfgSkJ/MAS9n/m3+hMezbsq66DUzr8/kSOUR7OjAXx3/Nj9z7ptz0eu+X8RD8UCwLdgYaAzsCB4Ito/29nbEvqAeZzms0IgXcDDgXMsm7QMzrOWJTg3F7HBDJ01PtNH4/Zd6l0RDfKDfl6OeKzw7MNf7NuAZYLu/wX/J4mNritxzgBuAMkzgMgy0k/i1/25MLC0F6AR+BbwFHK1qjiT7OjWlFVRUzwQ+gQmm3ZTkcUREZGq5A/h2socQEREREREREREREREREREREZHRmfJv2hARERERERGRyc9TutoC7gZOj3Wt1NLViy1P2rSxTyUiIiIiIiIiIiIiIiIiIiIiIvL+E+/uOhXa8vJLodoXmiZgeSeQi4nvPAnUBOvreidgH5FJa1NNoRP4LPB1TDzsS0BleVnLMCGxkVlZ6s0H7gOu6Xf4HWB9RnvJfmBx3/7T5kx3v1qywPsRy7K+wvDvVw0D/wl8c+36DW0jmaU4LzcVuBX4bUwo5ygwTGRxQDAtExPgaQN+BjQOEUy7EhNM+92+vaYs27Y5Eo3sqe3qqq/v6TmQ7HmAGUAmcBLzO7S1NhAI+ip9832Vvr8DPt/3dRmDrl1dCY9PW37xL5t2pjlJX5xOd1P3gOOhIyEipyO4sy/Pu1r4WLjl1LFT9YHGwH7scQ8KWsOdsCCdtC8twvf9o1ZO4/HBt4/btr2ni3c3HGXHo/t451SESLQzmhMNxG7sf54r27XNme78BbAVOOJv8F+S+NiaIncGsBwoBxZiHtM6gETXHQfmWuDFPJ68CrwGtFQ1R2KXYl5JrKCiOgX4LUxw9B6m+GOoiIgkzaqCimpP67p7g8keRERERERERERERERERERERERERk7hNBERERERERGZCgqAeSR+E/WouH3Xlox5GhERERERERERERERERERERERkfcZOxzqCW9/s67310+/SSQyLgGmfixgDpAK1ALPBuvrTo/zHiKT3qaawruBbwNXAP8I/HN5Wcu4xAdXlnqzgQ8Dt2MihzYmVPZz4O2M9pJ5wMPAlV6PY0vp0swbnQ7rcUzEZigR4L8wwbSDI5mlOC/XCdwAfAKYDhwHhvkA/ITBtCPAf2OCaQnDOk1Ll10B/B9MDG5Kx15ith1tCYcbnwv465tDoY4kj+MAcgAP0AL8FNhZGwjEfJW+a3yVvkeAB9D7pMdF5HSESHvkguMpOSljjpt5l3ovCKcBdDd3M/2m6WNaO1k6NnW8kjIrpXWs61hu64Lrmh23UxOd63XifHghiz+ax4riTJY4LcvxT+c9W8v2mObakV77eM0JdvzgXd7e5ad/Ec8KHQmtoX+czeKwHbbL/A3+C39IE2BNkdsFFGGimNdj7uudDP46/0zM4wBAI1AHNFU1RxRFSbKCiuqbgYcw1+LsJI8jIiLiAW4BXkr2ICIiIiIiIiIiIiIiIiIiIiIiMnJ6Q4CIiIiIiIiITAWrMB+8MSaOmbPTnbnzlozDPCIiIiIiIiIiIiIiIiIiIiIiIu8LdiwWje7Z/XpP1ZObbf+Z0ARsMQPIArYBTwbr6w5PwB4ik9qmmsJrgO9gQjP/AXy9vKylfTzWXlnqTQPKgY9g4oZgIjbrgdcy2kumAb8DrHA5ePPWq7PSU1yOHwGzh1k6CvwME0xrHcksxXm5FlAMfBLIB04yeEynz4Bg2jTMNecY8H1gxxDBtPnA3wCfA1JGMt9kFYrHe3aFgluf9fu3Ho9GL0k8aQguTGjTBbwJPA+8e/LRAoC7fZW+tUBZ0qabpIIHEjeoPAWeMa+dVpCWeM+DQbhpzMtPqHg4HuLcdXHcOVIcPecfs8P2gADVfXnkPXQFKz4wg6vTXdZ7/5hx26b1zHnlNAc9D7xmVz5/nBPnLesFZoaOhwrjoXjewA35k2jXxN7v1xS5LWA+cCNwG5AOhDBxy0TX6DRgFiaqdgh4BthR1Rw5M5FzyvAKKqoLMbG0B4HCJI8jIiJyvjtQOE1ERERERERERERERERERERE5LKicJqIiIiIiIiITGqe0tVeTDjt+FjXSr3l9qsth8Mx9qlERERERERERERERERERERERESSy7ZtYodaG3s3PFUTO3ywcwK2yMCElVqBHwB7gvV19gTsIzJpbaopnA98ExMuewq4qrysZd94rL2y1OvCZIs+gYkbAgQxgZqajPYSC7gb8xrMd1YVZ77jTXV+A1g0zNJR4L+Bb6xdv2H/SOcpzstdADwALAPOYK4dQ0gYTDsO/BuwfYhgWh4mmPZ5pngwLRCLndrW27vlWX/n9h7bjiZ5HA+Qg4ko1QI1tYHAMV+lLwX4LPAXmKieTIBg2yDhtHljD6elzkvcHRtsz2SLR+K9oaOhXd27u3d07+6+HlgxUXs5Uh09OAgQZ9p7+4fi866ZTuYXFrLithyW56RasxLddnd7nJ7IwGPHo9a+ftE0N+Y+5QQ6YsHYM+Gj4f933jLP27b9q3H7hs6zpsidDVyLiZjkYu7f7Zgo5vlcmOeNKZh45zOYeOLRquaInj8mUUFF9QzMc4WHgJVJHkdERGQodwIVyR5CRERERERERERERERERERERERGTuE0EREREREREZnsrsH8N5Axf6CDu+iqkrGPIyIiIiIiIiIiIiIiIiIiIiIiklyx9uP7gy9ueDGyu/HYBCyfioljnMEE094K1tclDBiJSGKbagozgb8G/gwTjrm5vKzltfFYe2Wp1wKuBj4NzAMcmNdYbgI2ZLSXdGPCKHcBx29YlPHmzEz3I8ANwywdA/4X+Ie16ze0jHSe4rzcOcBH+/bsYdhgGoAF2Ni2nQHMBE4Aj2KCaQlfL9q0dNk8zL/p72OuU1PWyWj0UH13d/2LXYHmOCQ7SHQ2etcDPAm8UhsI+H2Vvmxfpe9vgC9iHlNkAoXbwwmPp+SMvS3onunGclrYsYG/auETifdMBjtuxyMdkb09e3t2+Bv8e+yIffZ5y/UTvbcj1XEo3hu/6r0DEXvez5bH/2xBttNKdH7ctu29Xez//Y3hMLC0/9ec6c7DmPhYOiaEWQu8BrT2vNPzbQbel8LAn47rNwOsKXJ7gKuA2zkXOzwNHEhwugNz/0/HPA7V9/1pqWqO6LljEhVUVKcA92JiafcyxUOjIiJy2SgpqKjObl137+lkDyIiIiIiIiIiIiIiIiIiIiIiIiOjcJqIiIiIiIiITFqe0tUW8CHMm63HxFVUnOPIyp479qlERERERERERERERERERERERESSIx7wt4c212wMvVq7dwKWdwFzgQjwc+DlYH1daAL2EZm0NtUUuoE/Ar4CdACfKi9r+dV4rb+y1FsAPICJ2TgxsbM3gF9mtJccA3zAGiC6ND/ttStnp/6RZVn3DLNsDHOf/4e16zeM+NpSnJebBdwNfBATzDkIxAe/xdmGkA3Y0zDBtHbgh8C2IYJpuZhg2h8AnpHON9nYtm0fikTe2dTVVb+1t6ct2fNgfn7TgOPAj4G3agOBkK/St8BX6fsG8DnAm8wBp5LwycQRM1f22N+GbjksnFlOoqcG3kUjHZExrz1W0UD0aO/+3u3+bf6d0TPRnku9v9PCunmh+9TmXeeeLtnAt14JWz/6cNqAc48F7RMvnWDHD1t4u/FkPNLdEvnSecvZ7lluP7AH+A3Q5G/whwEsy1oKnH/+P9m2vWc8vo81RW4HUIgJYN6MiWx1AYdIHGfMBKb3/f+dffPurmqOBMdjHrl4BRXVK4HPYJ4rzEjyOCIiIqPlAG4Bnk32ICIiIiIiIiIiIiIiIiIiIiIiMjIKp4mIiIiIiIjIZFYA5AEHxrpQ6gduLhnzNCIiIiIiIiIiIiIiIiIiIiIiIklgB4Ndobdeqw2+UNVALJYoYDEWFpALuIEXgOeC9XX+cd5DZNLbVFP4cWAdJijzFeDH5WUtCWNgo7Wy1DsL+CjmQ+RdmNhZM/AYsC+jvWQh8GdAZt6MlDeuvjL9AcuyvoH54PnBxIFfAF9fu37DiOM7xXm5acBtffO4gCOYcNogLCzLsmw7bgMZwCzgJPDvwFtDBNPmAH+FCdGlJTpnKojadmRvKLT9uYB/y75w+HSSx3EAOZiA3R7gP4DdtYFA3Ffpu9FX6fsy8DFM1E8uoZg/lvC4K2t83obuznJfEE6zIzax3hjOtEv7446H4oFgW7Ax0BjYETwQbL+km/e5fTaz/mABK26exfJ0R0rm/NYwJ7rPPT37ybYI5Qtc3FPk6qrv4O2fHWBH9TGOA9gx29n7bu8nsQde1yy3Vef0OP/Q3+DvTLDlv2Gep53VBnxjrN/HmiL3HOB6oBzIBsKY63OiKp4HmI25DrQBVcD2qubImbHOIWNTUFG9EHgIeBBYlORxRERExmo1CqeJiIiIiIiIiIiIiIiIiIiIiFw2FE4TERERERERkclsFYnfeD06LpfDVVDoG/s4IiIiIiIiIiIiIiIiIiIiIiIil44djUYiTW+/2lv1RL3d0z3211JdaDbgBV4HngrW1x2fgD1EJrVNNYU3Ad8FSoDvAd8pL2vpGo+1V5Z6M4C7gHuAFMAGjgI/B3ZktJfkAJ8HCjLTna/dVDTtVodl/RITuBlMHFiPCaa9M9JZivNyXcBNwAPANOAYEBr8FueCabZtezHBtA5MbOvNXYePJbymNS1dlgP8JfAwkD7S+SabYDze/XYw+EaVv3NrRyzWm+Rx3MAcTDDpdUxk88DJRwsA1vgqfY9gon6SJNHuxO1CZ/r4RM0c6YkbjLGuSxNOs2N2JHwi3NT9TveOQGNgPzbjHZEd1oJ00r60CN8H57Bifro1r//X/uH2VP5wQ/DcvMAnf9mLa5qzyTXLvcOV4eqwo3Za5ExkQaQjcrsdtmedt3zQjth/nCiaZlnW/cAd5x1ea9t298V8H2uK3BnAckwsbSHmMaEDOJDgdBcmlugCApiIyVbgSFVz5JL/DOScgorqbMzj8UPAzUkeR0REZDytTvYAIiIiIiIiIiIiIiIiIiIiIiIycgqniYiIiIiIiMik5Cld7cWE08b8QTypN60qtFI9GWOfSkREREREREREREREREREREREZOLZ8bgdbW3Z1vvsk7+Jnzg2LgGm82QCM4E9wGPB+rqWCdhDZFLbVFNYCKwDPgr8F3B/eVnL0fFYe2Wp140JUd2PiZQB+IEngFcz2kvS+75WkuKy3ry1OGuWy2n9DJgxxLJ23+2/tnb9ht0jnaU4L9fCRHY+BeQCJ4BTQ9/KAmxs207HBBpPAz8Ctg4RTJuFCaZ9gSkcTPPHYie39vbUb/D7G0O2HUvyOGmYn18MeBGorQ0E2n2VPg/wh8CfA0uSOJ/0iffGEx53eBIHz0bL6UkcR4v1TNyvqG3bRM9EW3ve7dnhf8u/O94TD0/YZoPwOnE+vJDFH81jRXEmS5yWlfAf9PPXuu2fNUZ6txyMDbh2RQOxG6KB2A0j2OqvbNtuOv+gZVnpmCBnf7W2bT8+4m8CWFPkdgFFwK3AdYAT6CRxLM3CPEf0AhFgC1AP7KtqjiT7mjSlFVRUuzEh1c8A9wKpyZ1IRERkQlxTUFE9rXXdvYFkDyIiIiIiIiIiIiIiIiIiIiIiIsNTOE1EREREREREJqsSzH/7iI51Iffy60rGPo6IiIiIiIiIiIiIiIiIiIiIiMjEix07srf3+Wc2Rve+0z4By6cBczDho38GGoP1dYlrKyKS0KaawpnA3wEPAy8Ay8vLWi4I3lyMlaVeB7AC+DTmvuoAgsAGYGNGe0kMuAMTVWtafXXWgbQUx/eAK4dY1gZ+iQmm7RzpLH3BtELgE5g41imgdehbWX3b2V5gFnAG+Anw+hDBtJnAl4E/wYR6pqQT0Ujr5u7u+pqurr12socxcc1soAv4BbClNhDo8lX6ZvsqfV8F/hgTVJP3CTuS+LfGclnjsv5g69jR8f9tjfXEOoIHgzv8Df7G8PFw57hvMAL35ZH30BWs+MAMrk53WWmDnXcsaJ+oOUHjD9+lsTHTE7RSez5lh+wFo9zu723b/v4gX/tbYH6/v0cx18phrSlyW323vRG4DROkDAFHMTHE852939vALuA3wK6q5khwJPvJxCmoqL4JeAjzeDwzyeOIiIhMNCdwM/B8sgcREREREREREREREREREREREZHhKZwmIiIiIiIiIpOOp3S1BXwIOD3WtRzZM9OcufOKxj6ViIiIiIiIiIiIiIiIiIiIiIjIxIl3nj4arH3xxfDW+tYJWN4NzAV6gZ8Brwbr6xJGjEQksU01hanAnwJ/DewFPlhe1lI3XuuvLPUuAj4JLMa8dzQC1AJVGe0lncANmNdWHr2paNqu6V7Xl4GSIZa0gacxwbTG0cxSnJc7F/h4355dwP6hb/FeMC0dE9TyA/+JCaaFE92iaemyGcAjwBeBjNHMN1nEbTt+MBLZvTEQqG8I9h5N8jgWJsjjxYSV/h3YXhsIhH2VviW+St9fAJ/BBDjlfcaODRJOc4xPOA3H6Pb9/+zdeXic9X2o/fuZ0WZL3m0sMItAgDcGO0CgFouDna2BOHtI0pB0S3ryZjsNaev2nJMmfduGpqE95ySnTdO8p1Wb0JBAUowVEsA2YpHZjJDwDt6whfdFM5Y00izP+8cjByOPbGuzLPn+XJcv7Jnf/J7vWJpnxlwzuvsqn8l3dO7uXNe2vq2pbWPbrkHZtI/eMpHxn7+MeW87j6vPKw2m9rYulQmPNhzi5drtNC/fw55jl8eKYpRfWf6T9K70O7NHslcTEj/FIXcCd4Vh+NNCVwZBcDnwlR4X/+8wDNf3tmEQBBNL43wK+FgIs7J5xgHEA46WFbF/6thg06WTYsny4qCj+yZlROfsAHgdeAh4admmzIDfw6+BqVpadynwSaJg2hXDPI4kSWfaLRhOkyRJkiRJkiRJkiRJkkYEw2mSJEmSJGk0ugS4ENgx0I1Kb7r1qiAeP9UHzyVJkiRJkiRJkiRJkiRpWOQ72lu7nn16RfqxupcJBydAcpwYUTAtIIphPJJuqG8b7INIo9mKldUB8Angr4Ac8F+AnyxetGVQHrALasoriSJl1wMlRMG0NcBPK/bP3wXMBT4DdF11ydjGGZNLPh8EwdtPse1/EgXTXurLLHNnVE4CbgMWdc+xg6iI1os3BdPOA1qBfwGeOUkwbRJwF/AliKI+55pMGHZt7ky/uDyZfGZHJtM6zOPEgelEgc31QB2wcVUqlU/UJm5O1Ca+CryX6IutkWaQvmpB0MtGAzgLhvkwnzmYeaX9lfamZGNyc5gJc/3frX+mlVLyxWpm33Y+86rLqYr1cke78mGm6QgbH2ih+Z+3sSUTvumex4iig2ODeJAec8mYb3eWdu7o2tO1AHgPUE10fuwC9gIvAcuAn4Vh2H6S8f43UHrcn/cA3yi0cMnM4rKnXsv+j1jAlztzlPe8Ph8yMdPFxFRXeMVrrbnFVRODNXOmxV8FUkSvD18AWpZtygz6C1GdvqqldROBjxLF0m7E864k6dy1cLgHkCRJkiRJkiRJkiRJknR6DKdJkiRJkqTR6BaiH7gxYMWz5s4fjH0kSZIkSZIkSZIkSZIkaTCFmUxn5uXGJ9vrHniWdDo7BIeYDowBngQeTDfUHxiCY0ij2oqV1bcCfwtUAX8J/MPiRVsKBsH6akFN+XiiqM47ieI4OeBV4F5gU8X++ZcAnwfGXzKttGnWhWM+EQTBtzl5SOUh4Ot33bf8xb7MMndG5VhgMW8Eslq65+nFr4NpY4iCQCngX4HV61r2dBa6xYZZsycCfwj8V2B8X+YbLTry+VRTuuPZZa3JF47kcwX/ns6gEqLniQB4Cnh0VSq1M1GbiAMfStQm7gJuGM4BdfqCeECYLdC8yjEon0QPc4V7WkFR37tO2VR2d8e2jpeSLybXZo9kTxYOGzKLKoPKP1/AW94ykdklsaC40Jp8GIZb2tj+8B6av/Mq6/d20vPcPx6YSHQybAYeBzYkG5PH1j0NfLs/8wVB8D7gN3tc/MdhGCaP/WHJzOIYUJ0Pw5rnWvJ/cjjN7NPZOxcyZsvh8KZdyezrM6fEPtO0NzcUr0F1mqqW1hUTfa3vJHoOLj35LSRJOie8tWpp3Zjtd9/WMdyDSJIkSZIkSZIkSZIkSTo5w2mSJEmSJGlUKatZWA7cBOwb6F5Fl8+aGps4+YKBTyVJkiRJkiRJkiRJkiRJgyPM5/PZVzc93/HQ/fX5QweG4odATwQmAWuBn6Qb6ncMwTGkUW3Fyuo5wLeIYmL/C/jm4kVbWgdj7wU15aXA24APAuVE0Z19wH8Aayr2z58MfBqomlRR9MJbr6h4RywIfkYUuupNHVEw7YW+zDJ3RmUxcCPwYWAssAdOiAMd54Rg2lHg34CGkwTTJhDF0v4QmNCX+UaLI7nc3mfb2xp+kUqtzYRhfpjHGQtMI/o61wH1q1Kpg4naRHmiNvFFoq/VZcM5oPouKCocTstn88SL4gPev2CUjdMPp+U786l0S7o51ZRqSu9I7x/wQAP0x3Nj77phcuHZ96bD/Sv30/QPW3i5qZVkj6vLgKlAjCgw+SDwUrIxOSjPDwBBEJQBf9/j4qfDMPx3gCUzi6cD1xE9P01cszt/3f728LSiacfrzPHR5n35ncBXBzqz+q5qad31wKeAO4i+pyRJ0huKgQXAyuEeRJIkSZIkSZIkSZIkSdLJGU6TJEmSJEmjzXyiDzhlB7pR6W/cPH/g40iSJEmSJEmSJEmSJEnS4Mi27FzfUfezx3I7th4egu3HEoWMXgd+AKxLN9QXLp1IKmjFyupK4BvA7wD3AlcuXrRl52DsvaCmPE4Uu/kYb4R3UsD9wJMV++eXAEuAt5QVBy/eNGdCvige/JCTx8YeJgqmPdeXWebOqIwRvV/z40QRrb3Agd5v8etgWhkwHWgDfgg8va5lT7rQLTbMmj0e+DJRMG1SX+YbLXZnMlueaDvaUN/WtnW4ZyGKak4EjgD/Djy7KpVqS9QmKhO1ib8G/uf8MxMAACAASURBVAvn6NdpNIiNjZFPn9jky6fzxMsGHk7LpXMFL4+P7X3vMBdmuvZ1bWzb2PZSqjm1jZAz/pqkLE687TTWHc2GbasP8vK/7aD5wd3s7nF1nOg8WUIUi1wOPA+8nmxMDsV9Wgpcetyfc+NK+KMlM4triGJplwF54OD2I/n4nqNhoucG40t4vXpy7OUpY4K1XXkef3F3LjjaxReAd/ZY+pUgCJaFYfjEENwP9VC1tK4K+GT3r5nDO40kSWe9hRhOkyRJkiRJkiRJkiRJks56htMkSZIkSdKoUVazMADeTfRDGQYmHg+KLq2+esD7SJIkSZIkSZIkSZIkSdIA5Q4d3Jle8YtHMi+9sGsIti8BKoliHt8Hnks31GeH4DjSqLViZXU58NXuXw3AWxcv2tI0GHsvqCkPiAIpnwCqiD4X2kEUPftVxf75XcBNwM2xgA0Lr5qwr7Q49l1gxkm2/RVRMO2Zvswyd0ZlAFxJFG+7FDgEbO/9FgWDaT8CnjpJMG0c8CXgK8Dkvsw3GuTDML+tq+vlR46mVr+cTu8d5nECouDTWOA1omBa86pUKpOoTcxJ1Ca+SvR9WTqMM2oQFJUXkT104lN/vj0f5fIGKN9+YpQNIF7+5nBaGIZkj2S3t29tb0quSa7Pt+e7Bn70vimPE//cZVzx/hnM+3Y+mPnvzYXXZfJhtrmVjfe30PSDbWztzHP8nQyIQoLjgCzwHPAUsDnZmCxckRsEQRBcCvzJ8ZdNKuOpmy4u+j2igFsrsOPYda8cyr+j5x7TxgZrb5gR+/MgCJ4Hdj26KRN2770c+EfgD44/JPC3wA2DfV8UqVpaNwH4CHAncDPR37kkSTq1hcM9gCRJkiRJkiRJkiRJkqRTM5wmSZIkSZJGk0uACznuA939VXrDTdVB2ZhxAx9JkiRJkiRJkiRJkiRJkvon33b0UGdD/WOdjz+yYQi2jwPnA3ngAWBluqG+YwiOI41aK1ZWx4HfBb4B7AM+tHjRlkcGa/8FNeUXEgVT5hPFqdLAKuA/K/bPPwRcC7wD2F0za9zW8WOL/gcw9yRbPkoUTGvo6yxzZ1ReCHy4e5YUJw2mHROWAed1z30vUTCt4Hlmw6zZFcAXiOJzU/o630jXFYbpjen0muWp5LO7MpnUMI8TJwrdFQPNwC+AzatSqTBRm1jUHUx7NwZ8Ro34+HjBy7PJLKUXDLyLl209McoWFAXExsQAyLXnDqZfSzclG5PNXXu7Wgd8wH748Axm3Hkx826YzFVji4IxALGg8Lf4v23NP/0Hm+JP7k7T2eOqcqLzVwBsAlYCa5ONyfYhHP14/xMoO/aHooD0tefHtwC7gTcF23Yl8xems5x//GWxgK3lJVz70ObsCcG6MAzDIAi+ALyNKOZ5zPVBEFwXhuELg3g/zmlVS+uKgN8kiqW9l+O+ppIk6bTdULW0rnT73bf1fL0mSZIkSZIkSZIkSZIk6SxiOE2SJEmSJI0mNwMnfrK+H4rnXTt/MPaRJEmSJEmSJEmSJEmSpL4KuzrbuxpfqO94+OcvkMnkB3n7gCiIUwqsAOrSDfWHB/kY0qi3YmX1e4BvAeOBpcAPFy/aMiiP1wU15ZOAJUSBmjIgAzQC91Xsn78DmEUUVMnMv7R8Q+Wkki8Dt5xky5XAn9913/Kn+jrL3BmVU4jCLQuJAmg7gPAUNyslOs90AvcBT65r2VMwHLRh1uxy4PPAHwFT+zrfSNeez7c2dnQ8syzZ+mIqnz8hVnSGHfu6hcATwGOrUqmWRG2iCPhEojZxF/CW4RxQQ6NkSglttJ1weeZQZsB7h/mwYDiteEpxmN6ZXtO2vq2pbWPbrgEfqB/mTWD8F6q5+tbzmHdeaXDa5597t4Wvlkz9dTStmCgQWQQcBH4CrEk2JvcP/sSFLZlZPKlpb+4PiJ43fu2iCcGjY4qDnT2WjwMm7T0avrXnPvmQb2w73Pt5KAzDbBAEdwP/0uOqjwCG0waoamndW4me2z8GTBvmcSRJGunKgOuBJ4d7EEmSJEmSJEmSJEmSJEm9M5wmSZIkSZJGhbKahWOJwml7B7pXMGFSWfz8C2cOfCpJkiRJkiRJkiRJkiRJOn1hLpfNblr/TPuynz4Vplo7T32LPpsMTABeBO5PN9S3DMExpFFtxcrqtwDfBq4Fvgn8r8WLtqQHY+8FNeVjgcVE8ZsKIAdsA+4F1lXsn38h8Flg/GWVZRuuOL/st4Mg+NBJtnycKJj2RF9nmTujsgJ4B3AbkAd2dv/3ZEqBSqLA2k+AJ04STBsL/D/AH3MOBmIOZ7O7V7e3NzycSq7LnTpEN9TKiaJ1aeDnwFOrUqnDidrEuO5Y2peBi4ZzQA2tkvNKCl7etW/gLb/MwQxh7sRv8Wxrduu+n+2rG/AB+mhKCcVfupw5t5/PvOpyqmJBEBRadzQbtr2aDDsoHHQMiM5bY4gCkauAZ4DtycbkYAdvC1oys7gMmAPcmsuHib1Hww8cf/2YIlrmTou92P3HMqL7EQd2Az/afTSc02PLLPDgaRz658APuvc65jf6cRcEVC2tuxj4JFEwbdYwjyNJ0mizEMNpkiRJkiRJkiRJkiRJ0lnNcJokSZIkSRot5hP9v47sQDcqu3nR3CAe9/+bSJIkSZIkSZIkSZIkSTojwjAk99q2po66n63MtexMDsEhKogCH9uA/wNsTjfUD3eoRxpRVqysvgj4K+AjwPeAjy5etOXgYOy9oKa8iCg8cwdR4BBgH/Bj4PmK/fMnAB8DLp02vqjpmuqK24Mg+Gt6/4zoE0TBtMf7OsvcGZWlwE3Ah4ESYA+QKbw6oLv5VQpMB7qAnwL161r2tBW6xYZZs8cAnyMKpk3v63wjWRiGvJ7Nbq4/enT1U+1t24d7HmASUUzzIPAvwPOrUqmORG3iwkRt4s+Az3Rfr1Gu9MLSgpenXx94E7Lz9cId2KAk2DvgzU9TPCD4nUuouuMi5r9lIrNLYkFxoXWZfJhtbmXTz1po+v42thzeFy6hQDgtiAdTiSK0jwMbko3JgRfmTsOSmcUxoBpYANwIFAPtTXvzF3XmGH/82tnTYr8MgqCS6DzeBjwMPAfsWrYpEwZB0DOS9koYhq2nmiEMw9YgCF4FZh538Vv6fafOQVVL68YTvZa4E7iF6MlUkiQNvluGewBJkiRJkiRJkiRJkiRJJ+cPAJckSZIkSSNeWc3CAHg3cMoPa5+Oollz5w/GPpIkSZIkSZIkSZIkSZJ0Krn9e7elH1n+SGZ9854h2L4UOB84BHwHeDHdUJ8fguNIo9aKldUTgD8FvgQsA+YuXrRl62DsvaCmPACuAj4BXATEgRTwc2BVxf75caL3R75lbGms6cbZ48fGY8GPiWKIhTxNFExb0ddZ5s6ojAPXAB8nCmrtBU5RTQpLgEqiYNoDwOMnCaaVAf8F+JPu25wzcmGY29rV1fRwKrl6Y2fngWEeJwDOA8YQxTT/BVi7KpXKJmoT8xO1ia8CHyUKMukcMeaSMQUvT+/ofzgt35lPpVvSzXse2FMMXN/z+viY+O5+b36abp3G1M9eyrwbp3L1xOJgfKE1YRiytY0dD++l6Tuvsn53msKlt+N07un8h47tHXWDP3FhS2YWTweuAxYDE4lilgeAzJF0OP71VHjz8evPGxtsnjEuFgIvED0vvLJsUyZ77PogCEqB8h6H6cvzWs9w2rggCErCMDwjAbmRqGppXRHwLqJY2hKic7AkSRpaNVVL64q2331b9tRLJUmSJEmSJEmSJEmSJA0Hw2mSJEmSJGk0uIToB4bsGOhGRZddMSU+acqFAx9JkiRJkiRJkiRJkiRJknqXTyX3dT654tHOpx9/dQi2LyIKpmWAHwFPpBvqTxkCkfSGFSuri4lCX18D1gELFy/a8vxg7b+gprwKuAOYSxQ5bAMeBX5RsX9+O1AD3BSPsXHhVRPaSopi3wem97LdaqJg2qN9nWPujMoAmA18DLiYKMZzqvdjHgumZeiOvK1r2XO00MLuYNpngaVE56VzRmc+37G+M/38Q8nkc3uy2YJBuTOoiOj7pwh4EXgY2LIqlQoTtYl3dwfTFg/ngBo+xZOKKZ5WTGZ/5k2Xd+3tInM4Q/Gk0+vohbkw07Wva2PbxraXUs2pbYSEXXu7PlVobdGEotcGPvmJLh3LmC9dTuKd05l30djggt7W7esMDzy+j+bvbaP5hcO09rg6DkwjOCEuBkDYGQ7543nJzOIK4Gqix+VlQB44CLzp7615b+5d4XGhw1hAR9XE4PNAw7JNmfZetp9U4LJkH8ZLFbhsIrCvD3ucE6qW1l0LfIroOfa8YR5HkqRzTTlRfPaZ4R5EkiRJkiRJkiRJkiRJUmGG0yRJkiRJ0mhwM9EP3xiwkgW3zB+MfSRJkiRJkiRJkiRJkiSpkDCdPtq55plV6V8taySXCwd5+4AoZlQM/Ap4ON1Q35cQhiRgxcrqDwHfJHpv4u8uXrTlocHae0FN+TTgfcBNRD/IvR14AnigYv/8fcB84O3A6zfPGf96eVn8r4Ere9nuWaJg2q/6M8vcGZWXAB8BEsARYPspbnJ8MO1BYOW6lj2FAjpsmDW7FPgM8KdAr/Gi0ehoLnf4xY6O1Q+lki+15fOD8v7WASgjivXkgVXAilWp1J5EbaIE+HSiNvEVoq+/znEVcyo4XH/4hMtTzSkmL5zc6+3CMCR7JLu9fWt7U3JNcn2+Pd917Lp8Jl8SdoYX9bxNUBQciI+ND9rrk/I48c9dxhXvn8G8ueO5Mh4EsULr2rJh+zOHWPvD12h6oIXXe45FFP8aD2SB5/Lp/HTg8sGa81SWzCwuAmYCtwDXEgXcWikcsyzdmczPa+1kzvEX5kO++mxL7rF+HL4vr0kLrQ36ccxRqWpp3UXAJ4E7icKkkiRp+NyC4TRJkiRJkiRJkiRJkiTprGU4TZIkSZIkjWhlNQvHEoXT9g14s1gsKL7siqsHvI8kSZIkSZIkSZIkSZIk9RBms12Z9c0NHQ/d3xC2tw1FSGcaUYTpWeBn6Yb6vUNwDGlUW7GyegHwbeBS4M+B/7t40ZbcYOy9oKa8AngX8B6gAugCXgJ+XLF//lbgCuDDQOba6opt0yYUfwX4jV62e54omPZwf2aZO6NyGvB+4EagA9h2ipsUEwXTcsAyomBawejRhlmzS4DfA/4MuLA/841UB7LZXQ3tbQ2PpFIb832LEA2FccBkojDfA8BTq1Kp1kRtYmKiNvGnwBeB84dzQJ1dxr9lfMFwWuszrQXDabn23MH0a+mmZGOyuWtvV2uhPbv2dc2hwGfZ42PjGwdhZD48gxl3Xsy8GyZz1diiYEyhNZl8mF2bZPMDLTT901Ze7cyT77GkHJhCFP7aBPwIWJtsTLYHQXDjYMx5MktmFgfARcD1wNuAsUAnsJvonHu8ONHrvZJcPkyv3ZfvGT18Cfin0zjsiV/oKBh3ugqtLbTnOaNqad04oufwTwELMSQnSdLZYiHwreEeQpIkSZIkSZIkSZIkSVJhhtMkSZIkSdJIN5/oB3JkB7pRyfU3XhqUjenLh74lSZIkSZIkSZIkSZIk6aTCfD7Mbt/yYsdD9z+e37fn6BAcYjxR8GMz8ON0Q/2WITiGNKqtWFl9OfBNorDZ3wL3LF60pX0w9l5QU14C3EQUVJkE5IEdwL1Ac8X++ZXAp4GJV14wZsul00s/EwTBe3vZbg3w9bvuW768P7PMnVE5nug+vpsoyPNa9zy9ORZMywN1wGMnCaYVA79LFEy7uD/zjURhGIa7MplNK48ebXi2o33ncM9D9HwwDtgH/DOwZlUq1ZmoTVQlahN/QfQ1qhjOAXV2qkhUEB8XJ5d6c6urbUMb6Z1pyi4qI5/Jpzt3d65tW9/W1Laxbdep9sweyV5f6PLiKcUv93fOeRMY/4Vqrr51GvPOKwumFloThiHb2tjx8F6av/Mq615P09lzBOA8os/ZHwR+AqxJNib393euvloys3gScA2wCLiA6Jy8HzjQY2lA9Nwxjuj98s8DTz38au728M1xyhD4QhiGp4x9hmHYGQRBG1E07pjqPozfc+3RMAy7+nD7UaFqaV2c6Dn1TuB9QMF4nyRJGlY3VS2ti22/+7aT/btXkiRJkiRJkiRJkiRJ0jAxnCZJkiRJkkasspqFAdEP7zgyGPuVzLtu/mDsI0mSJEmSJEmSJEmSJEkAuT2vb+745YOPZV/ZOBQhjjHAdKI4zt8DzemGen8QtNQHK1ZWTwG+Bvw+UAtcvnjRln2DsfeCmvIYMB/4BFEUJ0YUxPkJsLpi//wK4APAZedPKll/ddXYm4Mg+DYQL7BdI1EwbVl/Zpk7o7IMWNh9vCJgN1GApzfHB9N+QRRMay20sDuY9tvAfwMu6c98I1EuDLOvdHa+9ItUcvWrXV2HhnmcGFEEqhR4Bfg+sH5VKpVL1CbemqhNfBX4EIW/tyQAgnjA5LdNZv9DJ75kaaltaZuyaEpdsjG5OcycOswF0Lmnc06YCc8/4TglwfaiCUV9Os8GezuvTe7uuh3gKeCp+ujyhZfEefy332h/HegMD67aT/P3ttL8/OET3l8eIwoLjgE6gVXAM8D2ZGPyjLx+WjKzuAyYA9wKzO2++DBRTLOnCmBy9+83Ec27dtmmTHsQBOcD/73H+h+GYfh0H8ZpAmqO+/MVQRBMCMOw4Ln+mCAIJgCX97j4pT4cd8SrWlp3DVEs7eNEr8UlSdLZazzRv8tfHO5BJEmSJEmSJEmSJEmSJJ3IcJokSZIkSRrJLu7+tX2gGwXjJpTGZ1w4a8ATSZIkSZIkSZIkSZIkSTrn5Y8c3p1+/JFHup5v2D4E2xcD5wMdwL8CT6cb6jNDcBxp1FqxsroM+DKwFHgcuGbxoi2bBmPvBTXlAVANfAyYBZQArcAyYEXF/vkhsAiYP25MfO2CmeOmxmLBT4liPj01AV8HHrzrvuVhX2eZO6OyCHhr9yzjgT1EwaDeFBGdX0LgYaJgWs/4EAAbZs0uAj5NFEy7tK+zjVTpfL5tbTr93LJk6/MHcrmOYR6nmCiYVgQ8C/wK2H7gu1UA7+0Opt08bNNpxJny9ikcfOQg+c43d8Q6Xu0o39u6t6xsRtlpRdNyHbmKrn1d7yl0Xcm0kqdOZ494QPA7l1B1x0XMb94em/vZhwqva8uG7c8eYu0PX6P5/hZaCiwZD0zs/n0TUA+sTzYmu05njoFaMrM4RvScsAC4kehx2w7sJDrXHq8UmEYUedsH3As0LtuUOdhj3beBccf9OQn8cR9HW82bw2lFwPuJIqIncyzA2XOvUa1qad2FwCeJgmlzhnkcSZLUNwsxnCZJkiRJkiRJkiRJkiSdlQynSZIkSZKkkexmYFA+tF56861zgnhR8WDsJUmSJEmSJEmSJEmSJOnclO9ob+169qkV6cd+8TJhnxtHpxIjChoFRAGmR9MN9W2DfRBpNFuxsjoAfgv4K6AFuH3xoi1PD9b+C2rKK4EPAdcD5UAKeARYvrqh7dA7rrgxAD5THA/23XLVhLA4HtQCUwps9TJRMO3n/QymBcBVwMeBC4D9wI6T3KQIqOz+/a+AR9e17DlcaGF3MO1O4L8Dl/V1tpEqmcsdeKGjfXVdMtncEYbZYR5nDFFcKQs8BqxalUrtS9QmyoDPAF8BZg7jfBqhYmWx1Lhrxh1qXd16Sc/rMvsztwfxoKO0snTjyfbIdeQqOrZ03Eme8hP2L429WjKtZMvJbn/rNKZ+9lLm3TiVqycWB+MBNrxWeO2GI+G+y37JP3XkyPe4qgyYSvTaqQV4EHgp2ZhsPdmxB9OSmcXTgeuAxUThtgxwoPu/x4sTPZ5LgTbgl8DzwGvLNmVOOP8HQXAz8IkeF389DMM9fRzx58BdPS770yAIfhT2co4LgqCIKDja0wN9PPaIULW0bhzRc/qdwNuIvp8kSdLIsxD4++EeQpIkSZIkSZIkSZIkSdKJDKdJkiRJkqQRqaxm4VjgFqIf5jFgxbMT8wdjH0mSJEmSJEmSJEmSJEnnnjCTSWdefvHJ9uUPPEtnZ24IDjGdKJTzBPBguqH+4BAcQxrVVqysXgT8LTAO+MriRVsGLfSyoKZ8PPAe4J3AeKAdeBK4f3VDW8uxde++ZhK5fNgejwV/B1xaYKt1wDeA+/sTTAOYO6PyMuCjwCzgCLD9JMuLiIKMIfAo8MhJgmlx4JPA/wCq+zPbSLQvm93xdNvRhseOHt086DnMvhsPTAKOAvcBDatSqVSiNjElUZv4GvB54LzhHFAjT5gLM137uja2bWx7KdWc2hZmw1hQHPx+mAkreyyNde3puiN3NPdC6QWlT8bHxpM99inq3NOZyBzMLC4UTSOgs+zisrpCM1w6ljFfupzEO6cz76KxwQWnO/v+jrCj4o1o2rEAWQnRY2Q5UYDs9WRj8k0P3yAIZlE4ANbTTb1cvjQIgt/ueWEsoKg0zqSyIs6Px4JxCy6MPwEcBHqm3wKix/I4ogDi88DTwKZlmzK9hhmDIIgD3+1x8TrgO6dxX94kDMOngyBoAuYdd/FM4LtBEHwuDMOef2dB97F7RhnXhGH4bF+Pf7aqWloXB95BFEt7PzB2eCeSJEmD4KaqpXXB9rtvOwv+SSdJkiRJkiRJkiRJkiTpeIbTJEmSJEnSSDWf6P9tZAa6UfySyybFJ0+9eOAjSZIkSZIkSZIkSZIkSTqXhPlcLvvqpuc7lt3/RP7wwY4hOMREorDGWuC+dEN9z/CGpFNYsbJ6DlEw7a3AXwD/tHjRlgG/9xBgQU15GbAQ+CDRYzUDvAz8GNi8uqHt1z+Y/Z47bl8MfCseC64psNUGomDaT++6b3m+wPWnNHdGZWX3HNcDbZw8mBYnCqYFvBFMO1RoYXcw7RNEwbQr+jPbSJMPw/C1TGb9Y0dTDS92dLw+zOMEwBSgAngd+CfgxVWpVFeiNnFFojbxLeDTRHFN6bSEYUj2SHZ7+9b2puSa5Pp8e77r2HVBPMiVXVz2046tHb9PeOL3Ve5o7rr2ze3XBsXB3qAoOERALsyF48Ku8AJCSno7ZEllyX/Gy+NHjl0wJk7s85dx5ftnMG/OOK4oigXxQjc80BkeWrU73AvM7mXvSURRwSzwHPAU8EqyMdlrgAyoJHrc9Ne7Cl2YD6EjG/2KepT8qMeSCmAy0eN6E7ASWLdsU6btNI/7eeDqHpd9MQzDk93Xk/kT4Jc9LvsD4LIgCO4GXiC6I9cCf0oUBz1eCPxxP499VqlaWvcWoljax4m+PyRJ0ugxBbiK6N/qkiRJkiRJkiRJkiRJks4ihtMkSZIkSdKIU1azMADeASQHY7/SmoXzB2MfSZIkSZIkSZIkSZIkSeeObMtr6zvqfv5YbsfWw0OwfTlwHrAL+GdgfbqhPjz5TSQdb8XK6kqiUNrHgO8AH1+8aMugvO9wQU15HLiue+/zieIxO4F7gcbVDW2/jp/dc8ft84C/oXBoZ2P3jPcNIJg2EXgP8HaicNuO7nkKiRMFYWJEwZ5frmvZc7DQwg2zZseI7t/XgJn9mW2kyYZh1+bOzsa6VPKZbV1dR059iyEVA6YDpURhveXAhlWpVD5Rm7gxUZv4KrCke510WnLtuYPp19JNyZeSzV17ulp7W1c0ruhQ2SVl/57ekb6zUDwNCMJMWBlmwtMJTIXF04qXlU4v3Qjw4RnMuPNi5t0wmavGFgUFg3/t2bDjucOs/eFrNP9kF7vSLfn5FAinBbGgFNhNFChbm2xMtp/GPGdaKTCV6DP9e4H/ABqXbcoc6MsmQRCcR/R8cbz7wjBc1d/BwjD8VRAE/wh8rsdV7+j+dSr/MwzDlf09/nCrWlo3A/gtomDaVcM8jiRJGloLMZwmSZIkSZIkSZIkSZIknXUMp0mSJEmSpJHofKCK6Id7DEwQUFR95bwB7yNJkiRJkiRJkiRJkiTpnJA7dGBn+rGHH8k0vbBrCLYvIYoaHQW+BzyfbqjPDsFxpFFrxcrqcuCPgD8E7gdmL160pWUw9l5QUx4As4CPA5cTfUbzIPBT4KnVDW1dx9bec8ftlwD/L1GUpWfc6hWiAM69AwimjQEW80Y8qwXI9bI8TvTeywBYRRRMKxjt6Q6mfZQomHZCqGg06sjnU83pjueWJZMvHM7l0sM8TglRODMGNACPADsPfLcqAD6QqE3cBSwYxvk0wuQz+XTn7s61bevbmto2tp32a5fiicW7g6Lgn9Pb03eE2XB6vw4eo730/NKfvfXykv1fqOamW6cx77yyYGqhpdl8mFubZPN/vk7TP27llY4cpzw35jvzW5ONybv7NduZcQnQRvQ4fh7YsWxTpr8h3L8BJhz35zbgqwMbD4AvAhVE8bC++MEgHf+MqlpaVwF8EPgUcCvGJyVJOlfcAnx3uIeQJEmSJEmSJEmSJEmS9GaG0yRJkiRJ0kh0PZz6w/Cno+SaGy6JjRk74dQrJUmSJEmSJEmSJEmSJJ3L8m1HD3U+/fijnfWPbhyC7Y9FjfLAA8DKdEN9xxAcRxq1VqysjgO/C3wDaARuXLxoy9rB2n9BTfmFwEeAa4CxwBGgDnhkdUPb0WPr7rnj9snAnwFfAEp7bPMqUUztR3fdt7y3yNlJzZ1RWQz8BlHcrBzYA3T1sjxOFGOMA48DD69r2bO/0MINs2YHRPfvz4E5/ZltpGnN5fY9197eUJdKru0Kw359PQbRWGAqkAUeBupXpVIHErWJscDngf8KVA/jfBpBwnyYzxzMvNL+SntTsjG5Ocz07/u7qKLocPmc8u937up8a+ZI5kbyjDutGwZkxoyPv/Qni8r2feKy2I3V5VTFgiAotHRbW7jzV3tp+u6rrHutg57hwhgwJYgHkwseJyTTl/szDL4NbF62KTOgOYMg+A3g0z0u/sswDAcc8Q3DMBcEwaeBF4CvA5NOcZNDRGHNfwjDsL8RuDOqamldHHg7URzuA0TnKG8PXgAAIABJREFUW0mSdG65ZbgHkCRJkiRJkiRJkiRJknSiYIS8J1mSJEmSJAmAspqFRcDfAe1wwofj+6z8dz9/W3H1ldcNeDBJkiRJkiRJkiRJkiRJo1LY1dne1fhCfcfDP3+BTCY/yNsHwHSiuNIKYHm6of7IIB9DGvVWrKy+DfgbovcV/vHiRVtWDtbeC2rKJwPvBW4FxgMp4AngwdUNbQeOrbvnjtvLgC8BfwpM7LHNVqJg2g/vum95tj9zzJ1RGQOuBj5OdN7YR/ReykJiRDHGOFBPFEzbV2hhdzDtQ0TBtKv6M9tIsyeT2fpkW1vDqrajW4Z7FmACUaioFVgGPLMqlWpL1CamA18EPgcUjkZJPWRT2d0d2zuakmuSL2ePZHs7P/RLmA9jmQOZ6mwye0W+K39+mA0nkacMCAjoCuJBa6wk2HvDJUXJr91YMvHW84OZJbGguNBeBzvDQ/UHaP7eVpqfOcThAkvG88Z5tInoPLY+2ZjsLRI5qJbMLI4RhQoXADcCxUTn24NAzw/mVxA9hmPAZmAlsHbZpkzbYMwSBEEMeJ4o2nnMZiARhuGg/n0EQTCZKMp5OzCb6LkmAPYCG4CHgJ+EYXhoMI87VKqW1s0jiqV9gug5UZIkndtmb7/7to3DPYQkSZIkSZIkSZIkSZKkNxQN9wCSJEmSJEl9dCUwDhj4B66LimJFF10yZ8D7SJIkSZIkSZIkSZIkSRp1wlwum9m07pmOZfc/FaZaO4fgEFOIwiAvAj9NN9S/PgTHkEa1FSur3wJ8G7gM+G/AfyxetKVn1KZfFtSUjwUWA0uIwlUdQAPwk9UNba8dW3fPHbfHgE8BfwFc1GObbcBfAv82gGBaAFwOfIwo5HMI2N7L8hhQSRT5eQL4xbqWPXsLLewOpn2AKJh2dX9mG0nyYZjfnula+0gq1dCcThf8OzmDAmAaMBbYCfwIaFqVSmUStYnZidrEXcAniaKa0knlO/OpdEu6OdWcakpvT+8fquMEsSBfcl7JKyXnlbzS87pbpzH1s5cy78apXD2xOBhf6Pbt2bDjucOsu/c1mn68i10FlpQBU4nOYy3Ag8BLycZk62Dej5NZMrN4OnAd0bl/IpABDnT/93glRI/hImA/cB/QuGxTZtD//sMwzAPXDva+vRzrEPC97l8jUtXSuguA3yIKpiWGeRxJknR2uQUwnCZJkiRJkiRJkiRJkiSdRQynSZIkSZKkkeYmYFB+CFHpDTddFpSUjh2MvSRJkiRJkiRJkiRJkiSNDmEYhrnXtjV31P1sZa5lZ3IIDlFBFNvYBnwX2JxuqB+U0JN0rlixsvpi4K+A3wS+CXx38aItg/LewgU15UXAAuAO4DwgC2wA7gU2rG5o+/Xj9Z47bn8PcDcnxll2EAXTau+6b3nP4M5pmzujcgbwIaJoTorTC6Y9SRRM29PbvhtmzX4f8HVgfn9nGykyYdi5MZ1e81Aq+cyuTCY1zOPEgelEX6e1QB2waVUqFSZqE7d2B9PeQxRWk3oV5sJM176ujW2b2ppSTamthJzx1xGXjmXMly4n8c7pzLtobHBBoTXZfJhbl+SVB1+n6R+38kpbjlyPJXGi10SlROe45cDzwOvJxuQZuU9LZhZXEJ3D304U4cwDB4HXeiyNE4XdSoE08BjwLLBj2aaMr+OGUdXSunLgg0SxtMVEz4mSJEk9LQS+P9xDSJIkSZIkSZIkSZIkSXqD4TRJkiRJkjRilNUsrACuB3YPxn7FV83v+YNKJEmSJEmSJEmSJEmSJJ3Dcvv3bk0/8tCjmfUv9xocGoBSorDRIeA7wIvphvr8EBxHGrVWrKyeAPwZ8AfAD4ArFi/acngw9l5QUx4AVwG/BVQRhVdagB8DL6xuaPt18OeeO25/K/At4G09ttlJFHT7vwMMpk0G3tu9fydRMK1QmCdGFOIqAZ4iCqb1+h7LDbNmv5comHZNf2cbKdrz+daXOjqeXZZsXZPM57uGeZwSoq8TRGG7x1alUrsStYki4GPdwbRrh206jQhhGJI9kt3esbWjqXVN6/p8+5n/vh4TJ/b5y7jy/TOYN2ccVxTFgnihdTvawl2/3EvTd7ewbkc7HT2uDoCJwHiiMOVzROevV5KNyeyQ3oFuS2YWFwEzgZuB64iiaK1E0ctCs44jCqqtIXoMb1q2KdPvc7wGrmppXYwokvYp4ANA+fBOJEmSRoCa4R5AkiRJkiRJkiRJkiRJ0psZTpMkSZIkSSPJ1UQfTM+dauGpBGPGFMUvuHDWwEeSJEmSJEmSJEmSJEmSNNLlU8l9nU+ueLTz6cdfHYLti4DzgQzwI+DJdEN95xAcRxq1VqysLgY+B/x34BFg3uJFW3oGbvptQU15FXAH0fsUy4ADwM+A+tUNbelj6+654/Zq4K+BjxAFdY7Z1X35/3fXfcv7HTOaO6OyHHgHcNtx+xZ6z2SMKMRYDDQAy08RTLuNKJh2XX9nGykO57K7n21vX/2LZHJdNgodDadyYCqQBpYBT6xKpQ4nahMVidrEHwJfBi4ZzgF19su15w6mX0s3JV9KNnft6Wodjhk+PIMZd17MvBsmc9XYomBMoTWHusLD9ftp/v42mp8+yKECS8qBKUTnzs1Er4nWJhuT7UM3+RuWzCwOgIuA64milOVEj83dnHiePX7WV4H/ANYu25Q5eiZmVe+qltYliGJpnwAuGOZxJEnSyFJVtbSucvvdt+0Z7kEkSZIkSZIkSZIkSZIkRQynSZIkSZKkEaGsZmEAvB0YlA/8lyxYeGVQVFwyGHtJkiRJkiRJkiRJkiRJGpnCdEeqc80zq9K/euglcrlwkLcPiIJpceCXwC/TDfWpQT6GNOqtWFn9YeCbwA7g3YsXbXlxsPZeUFM+DfgAcBMwHjhEFLh6eHVDW/LYunvuuH0a8DXgD4hiZce0dM/2g7vuW97vIOLcGZUl3TN8CBhDFPLJFFgaA6YDJcAzRMG0lt723TBr9m8SBdOu7+9sI0EYhuzOZl95/OjRhqfa27YP9zzAJKLvp8PAvwLPrUqlOhK1iRmJ2sRS4LPAxGGcT2e5fCaf7tzdubZtfVtT28a2XcMxw7wJjP9CNVffOo1555UFUwut6ciF6ecPse5HO2n6j53sLLCkGDiP6PPsB4GfAGuSjcn9Qzf5my2ZWTwJuAZYRBTaygH7iQKZxysBphG9bjsI3Ae8uGxT5ozNqsKqltadTxRKuxOYN8zjSJKkkW0B8PPhHkKSJEmSJEmSJEmSJElSxHCaJEmSJEkaKSqBS4l+8MmAFc9OJAZjH0mSJEmSJEmSJEmSJEkjT5jNdmXWNz/d8dBPV4ft7YXiRAM1DSgnChv9PN1Qv3cIjiGNaitWVtcA3wYqgC8tXrTl4cHae0FNeQXwLuA9wBQgCTwM/OfqhrZfP17vueP2scBdwB8B447bYjdRMO37AwymxYiCPh8HJgP7iII+PQVEwbRS4DngoXUte3qNKW2YNftdRMG03+jvbCNBLgxz27q6mn+ZSq5e39k53HGjgCgQNQbYThRMe3lVKpVN1CauTtQmvgp8jDeH96RfC/NhPnMw80r7K+1Nycbk5jAT5s70DFNKKP7S5cy5rZJ5l1dQFQuCoOeabD7MrU/xyoOv0/yPW9l8NEvPOWNE59UxQCewiuj10PZkYzI/5HcCWDKzuAyYA9wKzO2++DAnvg89DkwFyoAOYAXwLLB92abMYAd11QdVS+vGAh8kiqUtJvpaSZIkDZThNEmSJEmSJEmSJEmSJOksYjhNkiRJkiSNFNcBg/Jh+WD8xNL49POvGIy9JEmSJEmSJEmSJEmSJI0cYT4fZre9uqbjofsfz+/f2zYEhxhPFD/aDPw43VC/dQiOIY1qK1ZWXw7cDdwAfA2oXbxoy6C8f3BBTXkJcBPwEaLIVSdRJOe+1Q1tv3683nPH7XHg94jiY+cft8Ue4G+A79113/J0f+eYO6MyAGYRhbSqgAOcGPSBN4JpZcDzwLJ1LXt29rbvhlmz39E9c01/ZxsJuvL5jvWdnS88lGx9bnc2e3SYxyki+hoVAy8SBfheXZVKhYnaxDu7g2nvGM4BdXbLprK7O7Z3NCXXJF/OHsm2n+njxwOC37mEqo9exLxrJjKnJBYUjPvtaA93PbKX5u++ytpt7XQUWDIemAiEQDNQD6xPNia7hm76NyyZWRwDLiM6/91I9JhsB3Z2z3RM0D3neCAHrAGeAjYu25QZipiuTlPV0roYsIgolvZBonCqJEnSYFow3ANIkiRJkiRJkiRJkiRJekMQhuGpV0mSJEmSJA2jspqFceDvgDQU/KB93/Z79/vml9286H0DHkySJEmSJEmSJEmSJEnSiJHb07K54+Flj2Zf3XhgCLYfQxTO2Qf8CGhON9T7wS2pD1asrJ5KFEr7BNF7Bv9+8aItA37PIMCCmvIYML9770uIIjpbgXuBl1c3tP368XrPHbe/H/gmUdjsmH1EwbR/vOu+5QOaae6MyouBDwPzgFbgUIFlAVHYbQzwAlEw7bXe9twwa/ZiomDaTQOZ7Wx3NJ873NjR8cxDyWTj0Xx+uANHpUTn/TxRIOqxVanU7kRtohj4OHAXcPUwzqezWL4zn0q3pJtTzamm9Pb0/uGY4dZpTP3Mpcy7aSpXTywOxhdac6grPPLEfpr+eRvNTx4seK4qA6YCMaAFeAx4KdmYbB26yd9syczi6cB1wGKiIFqGKEbZ8xxRDkzp/v0WYCXw8rJNmeGOL57zqpbWXUUUS/stYMYwjyNJkka3DmDC9rtvG+5/T0qSJEmSJEmSJEmSJEkCioZ7AEmSJEmSpNNwBTAOODwYmxXPnHPVYOwjSZIkSZIkSZIkSZIk6eyXP3L49fSqXz3S9cLqHUOwfTFwPtEPXv5X4Ol0Q70/fFnqgxUrq8uALwNfBf4DmLV40ZZBCRwuqCkPgMuBjwFzgRKiuM99wDOrG9qyx9bec8ftNcDfAjXHbbEf+BbwD3fdt7x9ILPMnVE5FXgfUdysA9hOFHA7XkAU4yoDXgQeXNeyp9dz14ZZs98GfAO4ZSCzne0OZrMtq9vbGn6ZSm3In/h3dqZVEIWi2oEHgKdWpVKtidrEhERt4k+AL2L4RwWEuTDTta9rY9umtqZUU2or4Zn/Xr50LGO+dDmJd05n3kVjgwsKrenIhekXDrPu3p003/sarxUYMg5MI4oHHgV+ATwLvJ5sTJ6R+7RkZnEFkADeDlxGFDA8CPQMTJZ0z1pEFFP7CfDisk2ZfWdiTvWuamldJVHM9E6isKkkSdKZMIYoYv7CcA8iSZIkSZIkSZIkSZIkyXCaJEmSJEkaGW4CBuWHCcWmnVcem3reZYOxlyRJkiRJkiRJkiRJkqSzV76jvbXr2adWpB/7xcuEg97xiBEF0wJgGfBouqG+bbAPIo1mK1ZWB8Angb8EngMWLF605dXB2n9BTfn5wAeJQmgVwF7gQWDl6oa2jmPr7rnj9lnAN4H3H3fzA0QRtf9z133LB/TYnjujchzwTuA3ieI+O7v/e7wAOI/oh7g3EgXTtve254ZZs28hCqa9bSCznc3CMAxbspnNK48ebXimvb1nDGk4TAbGE8X0fgC8sCqVSidqE5ckahNfB34PGDeM8+ksFIYh2SPZ7R1bO5pa17Suz7fnu870DGPixD5/GVe+fwbz5ozjiqJYEO+5JheG+fVJXnnwdZr+YSubj2bJ9VgSABOJHgNZonP2U8ArycZkljNgycziImAmcDNwHVHArRXoGZeMEcUNxxBFKld0z7t92aZMz3OvzqCqpXVjiZ5r7wTeQfQ1lCRJOtMWYDhNkiRJkiRJkiRJkiT9/+zde3jU5Z3//+edZCAkCMgxGpVIUJQwxlPVpCpKWm0LpUdN3VbXdnd/bd2ubRftj+1uT9ttV7ul7ba63e627qanFautxsS2asCgTLACIQGEIIEAIuEkZCaTTDKH+/vHPVQMkyjJZzIhvB7XNRcX87nzvt9JZu7M4TP3S0RGBAWniYiIiIiIiMiIlls+Px+4Gmj3ot7YsvlzTVaW8aKWiIiIiIiIiIiIiIiIiIiIiIiMPDYajfQ2r3++u/axF+np6Rv84YUZQC7wPPBEJFB/OA1ziIxqdSuKF+CCybqAyooFrWu8ql1Wnj8ReB9wMy7s6nXgEaC2IRA+emzcsspFZwFfxwVeHQtveR34LvCjJctrOofSR0lhwVjgeuAjgA/YhwscOt7xgWlNwOOb97bv7K/mlosuvhYXmLZgKL2NZHFrY9t7ezb8Phhas623J9Praxbu95MLbMcFpm1eGQrF/VX+K/xV/nuAj6LP6kof8a744cieSHOwMdjU297bkYkePlpI4e3nUXr1ZObl5Zhxqcbs7rJ7n95P04OtbG4N05ViSD4wBbdWbQN+BWwKNgZTjfXc4jk+A5wLXIULiswHIrj1tO9jvEnARFww5TpcsNvW6pbosIfVyRuKltZm4X53d+DCTBUwKSIiIplWBvwo002IiIiIiIiIiIiIiIiIiIiIiIg+jCEiIiIiIiIiI9883GsYnmxglHPBRX4v6oiIiIiIiIiIiIiIiIiIiIiIyMhiE/F4bHvLS93Vj65KHDncnYYpzsQFcmwCHokE6nenYQ6RUa1uRXEJ8B1gFvAPFQtaH/eqdll5fi4unOVDQAHQCTwDPNYQCL92bNyyykVnAF8C/h7IS159BFgG/HDJ8prQUPooKSzIBt4BVOKCfNqBnj7DDDAtOf9G4HfAzs17222qmlsuurgcF5j2rqH0NpL1JBJdmyKRP1UHgy8djMeGJZRpADm421A28BLwB2DnoQeKABYmA9PmZ6w7GZES0USkt713U+fmzqbw1vCrmeihdCITPlfMJTdOo3R6rpmaasyRXnt01SGa/3snzasOkSqc0Idbn3zAYVzw5LpgY/Bg+jp/s8VzfGcClwEVwFm4MLSDwKE+Q/NxAZlZQGuy143VLdEhreMydEVLa0uA24GPA+dkuB0RERGR45VlugEREREREREREREREREREREREXEUnCYiIiIiIiIiI927gKAXhbILz5uYdeaUc72oJSIiIiIiIiIiIiIiIiIiIiIiI0fs1d2bu5/6XV18144jaSifD0wHXgX+C3g5EqhPGW4kIqnVrSguAL4JvC/5708rFrTGvKhdVp6fDVwJ3AacB0SBtcDDwPaGQNgCLKtc5AM+A3wFFwoEcBT4HvDvS5bXDOlcxZLCAgOUAB/DhcQcBHalGDodF5i2GfgtsGOAwLSrcYFpNw+lt5EsFI8fXtfd3fBksKOp21pPbhNDkIv7/cSBZ4GVK0Oh/f4q/1jgr3BhexdnsD8ZYWzCJqKHo9u7XunaEGwMbrNRGx/uHqaMwXf3bOYuLKB09niKsowxfcd0x21k7RFefngPTb/cze4UC04WMAUYhwt6fA5YA7QFG4OJtH4DSYvn+HKBucCNuLUUXKhl36DaMbg1PAcX7PYosL66Jbp/OPqU/hUtrZ2B+1t8O3B5htsRERER6U9R0dLaGW33LdTjRxERERERERERERERERERERGRDFNwmoiIiIiIiIiMWLnl82cAxcAeL+qNvea6eSn2AhARERERERERERERERERERERkVNU/PVDuyPPPvV0tGnd3jSUHwOcBQSB/wReigTqMx3qI3JKqVtRnA/ciwss+wkwp2JBa6cXtcvK8w1wES6k5WJc8E8r8GugqSEQTgAsq1xkgFuAb+POSQToAH4AfH/J8pqOofZSUlhwPnBrso+jQFuKYdNwQYwv4wLTWgcITHsHLjDtvUPtbaQ6GIvtXh0OB57pDLWMgCTKCcBkoBN4BFi9MhQK+av8U/xV/q8AfwvMyGSDMrLEQrF93W3dTcF1wY2xo7Gu4Z4/22A+OZOiW8+l9PJJzB2TZXx9x8StTWwJsr16H00PtNLSGSNVqNsEYBJggWagHng52BjsTe934Cye48sCZgHlycsYoAt37vjxS0MWMBUX7BYBVpIMdqtuiQ5LsJukVrS0dhzwQVxY2rvR3gUiIiJyaigDHs90EyIiIiIiIiIiIiIiIiIiIiIipzudfCwiIiIiIiIiI9k7cB9692RPjJziC+d5UUdERERERERERERERERERERERDIrEe483LP6uWd76p/Zmoby2bjAtATwG2BFJFAfScM8IqNW3YribOCvgK8ATwGXVixobfeqfll5/jm4oLJ34IJ09uLur6sbAuHosXHLKhfdAHwnOQ5cEOK/A99bsrzm6FD7KCksmIELjCnDhf20pRg2FRgPbAUeA7YPEJh2JfB1YOFQexuJEtbaPdHolrrOUGBtd3c6Ai9P1rHfTTsuIHP9ylCo11/lL/ZX+e8D7gTyMtifjCCJnkQosjfSHGoONUXaIgcz0cON05j6N+dTeu1ULpnkMxNSjdnTZV97ej9ND7SyqTVMqlC3XNxtPwu3dj4BbAg2BoccIvl2LZ7jmwFcCVTggtuiwKHkv8ebBEzEPSZrBFYBW6tbosMS7CapFS2tNcANuLC0j+AC+EREREROJQpOExEREREREREREREREREREREZARScJiIiIiIiIiIjUm75/Gzch+EPeVEvp3jO1KyJkwq8qCUiIiIiIiIiIiIiIiIiIiIiIplhe3u6ehtfeq77qd+tIxZLeFzeADOAscCzQG0kUD/kYCWR003diuJFwP1AK3BTxYLWLV7VLivPnwy8H3d+4WRc4NVy4JmGQDh8bNyyykX+ZA/vTV4VAn6IC0x7fah9lBQWTEzWvgkX9LML6BuGNhU4AxeY9ltg2wCBaZfjAtPeP9TeRqKYtdFtPT3rnwoF1+zo7c30uprFG2v9VuBJYMvKUCjhr/KX+av89+DC8LIy2KOMEDZuo70HereGW8JNoabQDuwJ9/O0Oz+PcXfPxn/TDErPzTNnpxpzpNd2PH+I5v/eSVP9IQ6nGJINTMPd7jtxgZZ/AvYGG4PD8j0tnuMbD/iBdwGzcGFoh4HdfYbm4dZPA+zEhWI2V7dEQ8PRp/SvaGntxbiwtI8D52W4HREREZGhKMt0AyIiIiIiIiIiIiIiIiIiIiIiAsbaYT9HX0RERERERETkLeWWz78Q+AfcZiJDlnfbJ28cM+/S672oJSIiIiIiIiIiIiIiIiIiIiIiw8vG47Ho1s0N3U8+utqGOnrSMMUUYAKwDng0Eqh/LQ1ziIxqdSuKLwe+C+QD91YsaF3lVe2y8vw8XFjaB4AC4HVgBfBkQyD855CgZZWLzgX+GbgDF3zVCfwIWLZkeU2qMKGTUlJYMA64MdlHNrAPiPcZNgUXmPYK8BjQMkBg2qW4wLQPDLW3kag7kejcGOl+sToYXPt6PB7JcDs+3G3HAGuAPwK7Dz1QZHBBafegzfMFsNYSOxpr697R3dSxruPlRFeid7h7GJdN1l2zuPBDhZTOPYMLcrJMdt8xkbjtWXeEl/9vD02/2M2uFIuMASbh1qM4LijtBeCVYGMwlt7vwFk8x5cDzAGuA67ErZsdQN8ARR8wPXn8CG59X1vdEt0/HH1K/4qW1k4HbsMFpl2R4XZEREREvNINTGi7b+GwPC4WEREREREREREREREREREREZHUcjLdgIiIiIiIiIhIP94JeLbRQM75s+d5VUtERERERERERERERERERERERIaHtdbGd+9s7q55bEX8tVeDaZjiDGAqsAMXrvRKJFCfMuBIRFKrW1E8E/gWcDXwjxULWh/xqnZZeX4OLsyqEjgX6MIF6vymIRDec2zcsspFk4B/AO4GcoEw8ADw3SXLaw4NtY+SwoIc4BrgVmA80M6J5zgeC0zbDvwHsHWAwLRLcIFpH8SFG40qHfH4wZe6ugI1oeDGXmv7BssNtzzcOh8Dfg88tzIUOuSv8o8DPgt8EZidwf5khIh3xQ9H9kSag43Bpt723o5M9PCRQs6+4zwuvXoy8/JyzLgTerQ2sTXE9urXaH6wlZZgjFRBD/m49cgA24BfAZuCjcGu9HbvLJ7jM7j1+irghmQ/EU4MmszC3TdzgR7gOVyo4c7qlmhiOHqV1IqW1ubiAj1vB25G+xGIiIjI6DMOKAXWZboREREREREREREREREREREREZHTmU5UFhEREREREZERJ7d8fh5uo5MDXtTzzbv07Kz88ZO9qCUiIiIiIiIiIiIiIiIiIiIiIsMjfmD/ju6nq5+Obdm0Pw3lc4EZwOu4wLT1kUC9QjpETkLdiuKJwJeBjwP/BnyqYkFr3zCxQSkrzzeAH/gL4EIgATQBvwZaGgJhC7CsctFY4HPJPibjgtW+C3xnyfKag0Pto6SwwACXALcBBbjzGl/vM2wyMAEXwPhjYMsAgWnzcIFpH2YUBqbtj0Z3Ph8OB1aEO7dnuhdgIjAJCOJuNw0rQ6Gwv8o/3V/l/2dcaNrUTDYomZeIJiK97b2bOjd3NoW3hl/NRA+lE5nwuWIuuXEapdNzTcrb5Ktd9rVnDtD8YCubtnUSTjHEB0xL/nsYeARYF2wMDnkdfLsWz/GdCVwGVABn40LSDgJ9wysn4e6fCWADsArYUt0S9eTvhwxO0dJaA1wP3AF8FPd3TURERGQ0K0PBaSIiIiIiIiIiIiIiIiIiIiIiGaXgNBEREREREREZiebhXreIeVFszOVXzfOijoiIiIiIiIiIiIiIiIiIiIiIpF8i2HEgsurZp3sbVrWmoXwOcBYQBX4FPB8J1PekYR6RUatuRbEPuAu4B3c/KqlY0NrhVf2y8vzzgUrgcmAsLpDs18D6hkA4DrCsclEWLrDtm8BMoBv4Hi4wbchhi8nAtOJkHxcAR4C2PsOOBabtBH4CvDxAYNpc4GvALYyywLSEtYld0d7NT4dCgaZIpD3D7RhcGFo+sBd3u9mwMhSK+qv8F/mr/EuAT+DCM+U0ZRM2ET0c3d71SteGYGNwm43a+HD3MGUMvrtnM3dhAaWzx1OohPKAAAAgAElEQVSUZcwJ68LRXtvx/GGaf7qT5pUHTwgfA8gCpgDjgB7gOWAN0BZsDA5LGOziOb5cYC5wI1CSvPoIsKvP0Lxkr1m4tfRRoLm6JRocjj6lf0VLay8Cbsf9TZ2Z4XZEREREhlMZ8ECmmxAREREREREREREREREREREROZ0pOE1ERERERERERqIKoNOTSllZJmfmLAWniYiIiIiIiIiIiIiIiIiIiIiMcDbSHepZu2Zl5I/VG0gkUoYPDYHBBaZlA38A/hAJ1Ic8nkNk1KtbUXwL8C9AA1BesaB1j1e1y8rzpwEfAm7ABZK9igvXeb4hEP5zwOGyykU3A/cDpUAE+AFw/5LlNZ6EdpUUFpyd7OMqIMSJgWlnAhNxwUD/hQtMSxlStOWiiy8GvgrcigsMGjWi1va09ETW1wSDa3ZHMx5+lA3MAHzAJuApoGVlKJTwV/nn+6v89wALGWWhdXJyYqHYvu627qbguuDG2NFY13DPn20wn5xJ0a3nUnr5JOaOyTK+vmMicduz7igvL99Dc9Uu2vp5MDQBmARYoBmoB7YEG4PDEgS7eI4vC5gFlCcvY4AuYE+yp2N8wLTkv0eA3wFrgf3VLVGvH+fJSShaWjsN+BhwB3BlhtsRERERyZSyTDcgIiIiIiIiIiIiIiIiIiIiInK6M9bq3HIRERERERERGTlyy+dPx21osps3f3h+UMZcWTYz70Mfu3OodUREREREREREREREREREREREJD1sLNYb3dy0urvm0Qbb1RVNwxTTgHxc0NPvIoH6A2mYQ2RUq1tRXA58Fxck9qWKBa1NXtUuK88fD9wMvB+YDhwAaoA/NgTCfw44XFa56HLgO0AF0IMLLfvXJctr9nnRR0lhwZm4cK0FQBRo583nMR4fmPYosHmAwLQ5uMC0jzHKAtO6EolgU3f3i9XBjnUdicSwBDUNYAwuMA3gBeDZlaHQHn+VPxv4KLAEeEemmpPMS/QkQpG9keZQc6gp0hY5mIke5k9lyqdncem1U7lkks9M6Hs8bm2iJUTrk/tofrCVrUejxFKUyQWm4taTvcCzwIZgY7Ajvd2/YfEc3wxcyFYFLrgtChxK/ntMFjAFyMMFW64G1gA7qluiKddLGR5FS2tzgcXA7cB7gJzMdiQiIiIyIhS03bdwf6abEBERERERERERERERERERERE5XemkZhEREREREREZaa4AEngQmgbgK73C70UdERERERERERERERERERERERHxlk0kErGd29d3P/noc4mD+8NpmGICMBnYBjwcCdTvSMMcIqNa3YriC4D7gFm4wLRnvKpdVp4/BrgOF3B1HnAU+B3weEMg/OeAo2WVi84HvoULIesFHsQFpu31oo+SwoI8XBDQ+wGDCyWKHzdkUvKyB/gZsGmAwLQLcIFptwHZXvQ3UhyNx9vXdIUDTwWDm2PuPM9MyseFSPUATwKrVoZCr/ur/OP9Vf4vAJ8HijLYn2SQjdto74HereGWcFOoKbQD6805ySdjZh7jPj+beTfNoPS8PFOYasyr3Xbfs/tpeqCVTds6SfU4KBsX/joW6ASeAv4E7A02Bofle1o8xzce8OPWyGLcff8wsLvP0Im4dTIBNAGrgC3VLdFMhyue1oqW1hrc39nbgVtwvycRERERecM1wBOZbkJERERERERERERERERERERE5HSl4DQRERERERERGTFyy+dnAe/CfaB+6Hy+rJxzZs71pJaIiIiIiIiIiIiIiIiIiIiIiHgmvm9vS/fvn3g21tpyKA3lxwEzgP3A94HmSKB+2ENTRE5ldSuKp+ICwN4H/DPwy4oFrZ6EZZWV52cBlwJ/AVyAC0OrBx5pCITbjo1bVrloCvAV4LPJq/4T+PaS5TWvetFHSWGBD3gnLrgtD9gHRI8bMhEXvrgH+B9g4wCBabOTvX6cURaYti8a3V4f7gysCod3ZroXXDDTRFzI3s+BF1eGQl3+Kv/Z/ir/fcCnk2PkNGOtJXY01ta9o7upY13Hy4muRO9w9zAum6y7ZnHhhwopnXsGF+RkmRPWgqNRG1x9iOaftdH87AEOpihjcLfhM3ABjn8CXgBeCTYGY2n9BpIWz/HlAHNwgVtX4ta0DmBXn6F5uABDA7QBvwWaqluiweHoU/pXtLT2QuAO3N+kosx2IyIiIjKilaHgNBERERERERERERERERERERGRjFFwmoiIiIiIiIiMJMXAmcBuL4qNveraYjNmzDgvaomIiIiIiIiIiIiIiIiIiIiIyNAljh55LbLyj0/3rm3oG77hBR9wFtAFPAQ0RAL10YG/RESOV7eiOBf4AvAZ4D+AeRULWiNe1C4rzzfAbOBjuOC0bGAz8Gtgc0MgbAGWVS4aB3wR+BIumOchXGCaJ+cWlhQWHAtuuw0X+nMAOD7E8Vhg2l7gB0DTAIFps3CBaZ9gFH1eM25tfGdv78anQ6GGTT2RAxluxwDTcaGYu3CBac0rQ6GYv8o/z1/lvwf3uxyTwR4lQ+Jd8cORPZHmYGOwqbe9tyMTPXykkLPvOI9Lr57MvLwcc8J5yz1x27v+KC8v30NT1W52xS2pwlzzgSm42/s23Lq4MdgY7Epv987iOT4DnAtcBdyQ7CeCC5SMHzfUB0xL/nsEF5a2DmivbokqpDaDipbWTsX9fb0d93sUERERkbdWlukGREREREREREREREREREREREROZ6PmgzgiIiIiIiIiMiqUA55tVOSbVzrPq1oiIiIiIiIiIiIiIiIiIiIiIjJ4ia6uo70vPl8Xqfv9JqznuRpZQEHy3yeAZyOB+rDXk4iMZnUrig0u/OurQA1wRcWC1sNe1S8rzz8L+DBwHTAeaAUeBl5qCIRjAMsqF2UDnwS+gQvK+l/gX5Ysr/EkaLGksMAAF+KCZWbhwtKOrz0BF5i2D/h3XGBavG8dgC0XXVyEC0y7g1H0Oc1em4hsifSsfTLY8eJrsVhnhtvJxq3tOUAT8BTwyspQyPqr/O/2V/mXADdnskHJjEQ0Eelt793UubmzKbw1/GomeiidyITPFXPJjdMonZ5rpp7Qo7W2JUTrk/toeqCVrUejxFKUOT6E7DDwCLAu2Bg8mN7u37B4ju9M4DKgAjgbF5J2kDeHSWbhQt3ygF7geWAN0FrdEk0ZKinDo2hp7Vjg/biwtPfibksiIiIi8vZdWbS0NqftvoWpHq+LiIiIiIiIiIiIiIiIiIiIiEiajZoP5IiIiIiIiIjIqS23fP444J3AAS/qmXHjcrLPPvciL2qJiIiIiIiIiIiIiIiIiIiIiMjg2Gg00tu8/vnu2sdepKcnZQDREE0HxuFCPJ6IBOo9C3oSOV3UrSiuAL4DbANuqljQutOr2mXl+ROB9yUvU4FXgSpgZUMgHDk2blnlovcD9+GCzX6OC0zzrI+SwoJzgI/iAoKCwPG1jwWmtQM/AjYMEJg2E/hH4E5GUUBNOJE42tjdtaY6GFzfmUhEM9zOWNzaboFVwLMrQ6HX/FV+H/CJZGBaaSYblOFnEzYRPRzd3vVK14ZgY3Cbjdp0PKYY0JQx+O6ezdyFBZTOHk9RljGm75i93ba97gBND7ayaUuIVOGDx0LIxgE9wHO4ELK2YGNwWELIFs/x5QJzgRuBkuTVR3hzkCTAxOQFXHhhPbCluiXaMxx9SmpFS2sNcC0uLO0WYFJmOxIRERE5peXhnl+uy3QjIiIiIiIiIiIiIiIiIiIiIiKnIwWniYiIiIiIiMhIUYLbRCTmRbExZfMvNDk5Y7yoJSIiIiIiIiIiIiIiIiIiIiIiJ8cm4vHYKy0vdT/56KrEkcPdaZjiTFyYxybgkUigfnca5hAZ1epWFM/DBablAZ+pWND6kle1y8rzc4EbgI8A5wCHcIFpv28IhDuOjVtWueiaZA/lwC+AxUuW17R61UdJYcEUYDEwH+gG2nCBXABn4AKMDgAPAI0DBKadiwtM+xSjKDDtcCy2d01XV8MfQsGX42/8XDJlPO730Q38DnhhZSh01F/ln+Cv8t8L3I27LclpJBaK7etu624KrgtujB2NdQ33/NkG88mZFN16LqWXT2LumCxzwv2/I2qDLxxi40NtND1zgIP9lJqAC7iyQDPJELJgY3BYQsgWz/FlAbOAMuCdwBigC9jDm+/743Ahl1nAbuC3QHN1S7QDyaiipbUX4MLSPgGcn+F2REREREaTa1BwmoiIiIiIiIiIiIiIiIiIiIhIRig4TURERERERERGihuATq+K+eb6/V7VEhERERERERERERERERERERGRty/26q7N3U89XhffteNIGsrnA9OAV4GfAFsigfpMh/2InFLqVhSfBXwTuAr4csWC1hqvapeV52cD7wBuA2bjzgt8EvhtQyDcfmzcsspFFwLfBj4A/Br41JLlNdu96qOksGA8cBPwPlwo0G4gkTx8LDDtIPAgLjAtlqrOlosuPgf4MvBXuKChU561lr2xaMvKzs5AQ1fXSAidnIz7nRwGHgJeWhkKRfxV/vP8Vf6vAn+dPC6niURPIhTZG2kONYeaIm2R/oLI0mr+VKZ8ehaXXjuVSyb5zIS+x3vitrfxKFseeZWm/9lFW9ymDB7M5Y0Qsr3AE8CGYGNw2ELIFs/xzQCuBCpwobO9uCDL6HHDfMk+xwAdwOO44Ih91S1RPcbKoKKltVOASuAO4OoMtyMiIiIyWpXhXhsQkVOQMWYs7n2CkxUDgrjnwR3AK8B6a+0+D9s7LRhj7sa9vtfXMmttyIP6HwYu6efw9621Q36dxRjzQeDSFIcet9ZuGGp9ObUYY8bg3hPo64C19j+Gux85PRhjioA7Uxx6xVr7Kw/q5wD/CJgUh1uttb/wYI7s5BxZfQ7FgG9Za/Va82nKGFMAfCbFoa3W2oeHux9xjDG5wOXAhcD5wETcuThxIAwcAFqBzbjf1ai9DyefU5QCFwAzcecR5AHZuOcKR5KXNuAla+2hzHSaOcnH/Jef5JdZ3Lkix553vQY04m5PcW87FBERERERERGRU50Zxa9BioiIiIiIiMgpIrd8/kTge7jNjIb8YoWZMGnshHu+eq/Jzs4ecnMiIiIiIiIiIiIiIiIiIiIiIvK2xA8f2h15tvbpaPP6vWkoPwY4C7epzsPAnyKBem2mI3IS6lYUjwfuBf4C+A7wUMWCVk/uR2Xl+Qa4OFnbjwspWws83BAItx4bt6xy0Qzga8CngEeBf16yvGabFz0AlBQWjAWuBT4CjAXaeSMgaDwuHOgQ8Btg3QCBaYXAP+BCu8Z61V8mxa2Ntfb2NP0+FGpo6ek5nOF2soDpuGCpVqAa2LQyFIr7q/yX4W6ntwA5mWtRhpON22jvgd6t4ZZwU6gptIPUQWRpNTOPcZ+fzbybZlB6Xp4p7Hs8Ya3d1smOmn00PbCdra9H3xQ+dkw2LuB1LG4zwJXAn4C9wcbgsHxPi+f4xuPW4QqgGLceHwa6jhuWhdv4cRxujVwNNAA7qluienyVQUVLa8cCi4DbceGfvsx2JCIiIjLq7Wi7b2FxppsQgT+HpuwcxJfGcBvRH8Vt6L8JeAl40Vq7zqv+BmKM8eFCw6f1M+QCa+32NMw7HhhyONdx9gG/A35qrW30qqgx5nPAj1Icutda+12P5rgH+Ld+DncAC621q72Yq8+8jwEfTnFoobX2KQ/qbwTm9XP4A9baag/maCR1cNplAwWnGWMexb0O3dc7rLVr+4wdbMhfOkWstScE2RhjFgFPphj/oLX2c143YYxZC1yR4tC0TASTDLCubLbW9ndbTEcf/d2+0sVnrU35fsnxBvh9eekWa+2jyfkuB+5O83wna7219odeFjTGTMa9d9U32GyftfZsD+pfDazp5/ABa+0MD+a4Ave+YF/rrLVXDvB1k3CPX/pqstamWpuHxBjzA+DzKQ59yFr7+EnUOYoLmhoO9dbaG95q0AA/y3Spstbe+VaDjDGX4sKS+nrCWvtBz7vy0CDDotLth9ba9YP5QmPMVODW5OUa3v574IeAp4FfA398O38vRjpjzEzce9EfBK7k5M4H2Am8iDvfoMZa23uSc38Q95yjr7TcJ4wxG3DBcH0N+Fi3T43HgQ941FIXsAp4CPc9n9TPrz8erIG9uPPRgsB+oBnYAKyw1np2PouIiIiIiIiIiKSmD42IiIiIiIiIyEjgx53I6cmGAGOvuW6OQtNERERERERERERERERERERERIZHItx5uGf1c8/21D+zNQ3ls3GBaQncxkMrIoH6SBrmERm16lYUZ+MCwJYAvwBKKxa0dg38VW9fWXn+ubiNxd6J21RsM27jtI0NgXACYFnlovHAPcAXgVrg0iXLazxbM0oKC7Jxm3V+DDgTt5nVsbXiWGDaYeA/gbUDBKadhQtM+/8YJYFpPYlE1+aeyEvVweCfDsRinv3eBykHmJH8dy3wB2DHoQeKAN7rr/LfA9yYse5kWFlriR2NtXXv6G7qWNfxcqIr4cnGeCdjXDZZd83iwg8VUjr3DC7IyTInnH/8WrdtrztA8wOtbNwSojNFGQNMAs4A4rigtBeAV4KNwWHZPHLxHF8OMAe4DrfBYzZuU/RdfYZO5I3NXJuBemBLdUtUj60yrGhp7TtxYWm34v6OiYiIiMjwmFW0tHZ6230LD2S6EZEhyMGFY09J/v9K4E4AY8xWXFjT/1hrO9LYwyL6D00D+EvgK2mc3ytnAXcBdxljngf++lTYJN8Y83Xga/0cPgTc5GUQXB/1pA5Oux4YUnBaMkioZIAh1wNDCk4zxkwELklx6AjutROv+HD3g5EkDJwQnCYywpzHyLvvTAI8DU6z1r5ujNmE23PjeGcZY2Z7ED56/QDHphtjLrLWDvU9u/7mqB9iXZFMWoB3YVFeeRw4qeA0Y8xZwFLgb4Bxg5hzKvAXyctOY8y3cc8v4oOolVHGmKtwP4sPAFmDLHN+8vIx4HVjzHLg3621Ld50OerlAe9JXg4aY75orf1VhnsCGIO7rU8FZgFlxw4YY14Efgo8ZK1NZKY9EREREREREZHRTcFpIiIiIiIiIjIS3AAEvSrmu/DiuV7VEhERERERERERERERERERERGR1GxvT1fv+j891/37x9cRi3m9OYwBCnCbSdYBtZFA/VGP5xAZ9epWFC8CvgWsBq6tWNDq2UbgZeX5k4HFwM24kJdWYDnQ0BAIRwGWVS7KwYWQ/ROwCihbsrzmZa96KCksMMDFuI3JzsNtBHwsKCgft2Hz67gNotdu3tseTVVny0UXF+A2Sfs0kOtVf5kUisdfX9fd3VAT7NjQZe2whDcNIBeYjguVWgnUrQyF9vur/GOBTwF/D+jcz9NEvCt+OLIn0hxsDDb1tvemc9P2fn2kkLPvOI9Lr57MvLwcc8ImkcGoDa0+zMb/aaPpD/vpb93Mx21Kb4BtuMDITcHGYDh9nb9h8RyfAc4FrsKdi52PC4zch7uvHTMOt8lfFrAHt6lmU3VLVI+rMqxoae1sXFjaJ3CbMIqIiIhIZpQBT2S6CZE0uQj4PnCvMeZT1to/pmmeO9/i+B3GmK9aa22a5k+H64AmY8wXrLU/yXQz/THGfA/4Yj+H9wLvttZuSWML/QXizPeg9vW4113648Uc15E6NON5hSKIyDCr58TgNHBr3VCD095qvZwPDDU4rb85nhtiXREZAmPMp4H7gYkelTwf+G/gM8aYv7LWNnlUN62MMdOAfwPuYODHlydrMvBZ4G+MMT8Dvm6tbfew/mg3DfilMeajwMettV2ZbqgfVycvnzXGfNpauzbTDYmIiIiIiIiIjDYKThMRERERERGRjMotnz8VKAZ2e1HP5OX7sqYXFHtRS0RERERERERERERERERERERETmTj8Vh06+aG7urfvGA7g71pmGIKMAFYCzwWCdS/loY5REa1uhXFV+A2/zoK3FKxoHWbV7XLyvPzgHcBHwbOwm3A+2ugriEQ/vNmVssqF30U+BegGXj3kuU1m73qAaCksGAmcAswD+gA2pKHjgWmHQF+Crw4QGDadOD/x21odkJ40qnoUCy2Z3U4HHimM9SSgExvRn0GbsO4MPAbYPXKUCjor/JP9lf5/xH4HC4kU0a5RDQR6W3v3dS5ubMpvDX8aiZ6KJ3IhM8Vc8mN0yidnmum9j3em7DRxqNseeRVmh5qY2fcprz/+HDrSw4ulPERYF2wMXgwvd2/YfEc35nAZUAFcDYuJO0gLjjymJxknz4giAuBWAvsq26JZnpdOK0VLa2dDFTiAtPKMtyOiIiIiDjXoOA0Gf3OBv5gjPmGtfbrXhZOhhC89y2GnQcsAOq8nHsY5AI/NsZ0W2t/nulmjmeMyQL+E/ibfobsAN5lrd2Z5laaca/Dntnn+iuNMfnW2qEEzF//FscvM8acYa0NpWGO/gLhRETSpR73nklf84GfDbZo8u/FO99i2Hxg0CGhxhgDXJviUAJ4YbB1RWTwjDF5wP/i3ktPhyuANckQqRH1OLkvY8x1wMO450TpkgN8Gvi4MabUWrsjjXONRh8EHjHGfNBaG8t0MwO4HFhljPlQGkPJRUREREREREROSwpOExEREREREZFMK8VtzOHJh/DHXHPdBSY7W695iIiIiIiIiIiIiIiIiIiIiIh4zFpr47t2NnXXPrYy/tqrwTRMcQYwFbeh54+AVyKBeoV7iJyEuhXFM4FvA0XAlyoWtK72qnZZeX4OLuTlY8Bs4DDwK+DJhkD4yLFxyyoXXQfcD+wDblmyvGajVz0AlBQWTMdtnlUOdPNGYFoeMB0XFvczXGBaynDHLRddPA34EnBX8utOadZauyca3VrX2Rl4qbsrI6FUfUzBren7gf8C1q8MhXr8Vf5Z/ir/t4BP4gLuZBSzCZuIHo5u79re1RRcH2yxURsf7h6mjMF392zmLiygdPZ4irLcBq5/lrDWvtLJjpp9ND/QypbDvaQKWczC3abzgAjwHLAGaAs2BhPp/h4AFs/x5QJzgRuBkuTVR4BdffqcjLtvRYFA8tJa3RId9p+9vKFoae0YYCFwB/A+YExmOxIRERGRPhRoKyPdfuAPAxz34Z4PFgEXvUWtrxljDlprH/SoN4BPJHt4K3cyfMFpm6218/o7aIzJASbhwhOuBj4EvAcwqYYDPzPGvGytXZuOZk9Wsv9f4F6nTeVl4N3W2tfS3Yu11hpjngcW9zl07LXkZ4dQ/q2C07JxYUAD3T8GO4eC02SkqsG9N+O1ob7O+TDQ40UjvPGez+lmVT/Xv9Va+FZKcX/zBjLUOebhXkPvq9laeyTF9aNVFPh1GupuHeLXHwGqvWikD4XijVDGmInA08BVAwzrAZ7EPY7aAOwEgrjHcJOBC3CPs96PCxtPJReoMsacY639tjfde8sYcxvwcwbed7kL93NYBTTifhZHcOch5AITgFm49+fmAzfhzmtKZXxy/OniMmvthlQHkqGaZ+D+PlyKe4/zDmBiP7UWAv8K3Otxj29nDTS491cn4p5TnzPA2HHAE8aYG6y1a7xpUUREREREREREtIm4iIiIiIiIiGRMbvl8gzu5xbMTHn1z5s71qpaIiIiIiIiIiIiIiIiIiIiIiDjxA/t3dD9d/XRsy6b9aSifCxTgNvr7IdAYCdQPSxCJyGhRt6J4EvBl3Aa/36hY0PqYV7XLyvMN4Ac+jtv8MAI8BTzaEAjvPTZuWeWiEtxmVnHgs0uW1zR51QNASWHBBNz3d3Nyjt24zTyPBaZ1AA8BawYITJuK22zrbxkFwV0xa6Ov9PQ0PhUKrmnt7c305pNZuN9DLrAN+Anw8spQKOGv8l/tr/Lfg9uEOjuDPcowiIVi+7rbupuC64IbY0djXcM9f7bBfHImRbeeS+llE7l4bLY5IaRqX8TurztA84OtNG8O0tlPqQm4DWUt0IzbMHtLsDHo1QbAA1o8x5eF24ixDLc55Rjc5o17kj2l6nMzLtjt5eqWaGQ4+pT+FS2tLQduB27FbTQqIiIiIiPT5UVLa03bfQvtWw8VyYit1to7385AY8w0XEDZ3+Nec0/lh8aY1f1tcD8If/k2x33YGHOXtTbk0byDZq2NAYeSl2bgv40xl+DCTkpSfEkOcD9QMWxN9sMYMxb4DS7EIpX1wM3W2kPD1xX1nBicBi5YYlDBacaYCbiAheO1c+Ltej6DDE4zxuQDV6Q4FMQFiHjGWttJ6mC+t8UY811gSYpD91prvzvoxuRU9I2REuLYx9+lY92x1j7O0O47G3DBYX31G/SSKdbaA8aYLcDFfQ7NNMbMtNbuGmTpVKFofdfTQmNMsbW21cM54PQLoex6u4/ZhtnuEdrXiGet/eBgv9YYcykuhKuvJmtt38c4njHG5DFwaFoP7pyc+621qYI4Y8BryUs98O3k93I/LjAslW8ZY3qstcuG1LzHjDEfx4WmZfUzZA/u+/pfa224nzHh5GUfsBr4r2SI8XuALzACnh+MVNZai3tcHcSF0f3OGPNl4PvAX/fzZXcbYx4Ywt+8VE56DTTGnIULqb4XOCvFkLG428LlyeeWIiIiIiIiIiIyRApOExEREREREZFMOgs4G7d5ydCNHZudXVB4gSe1RERERERERERERERERERERESERLDjQGTVs0/3Nqwa7EZpA8nBnUMUBX4BPB8J1KcMOxKR1OpWFPtwIWCfBh4ALq9Y0OrZ5kxl5fnnA5W44J4s4E/A/wGvNATCFmBZ5aJC4Bu4UJivLVlek2oTuEErKSzIBW7AhW7l4DYmiwHjcEFdncD/Ag2b97anDDTactHFU4B7gM8B473sLxMiiUTnxkjkT9XBjrWH4/HuDLfjA2bgbh9rcJvx7Tr0QJEBFicD096Zwf5kGCR6EqHI3khzqDnUFGmLHMxED/OnMuXTs7j02qlcMslnJvQ9HoraztWHaf6fXTT/vp3+gmBzgam42/Ne4AlgQ7Ax2JG+zt9s8RzfDOBK3GaLZwK9uAE+ex8AACAASURBVI3co8cNG3dcn68C1cCG6pbo0eHqU1IrWlo7CxeW9glgdobbEREREZG35wzgQqAl042IDJW19iDwb8aYh3Cv4b07xbAs4F+B9w51PmPMZaQOpNmGu18dLw8XLP2zoc6bDtbaZmPMNUAA8KcYssAYc5219vlhbu3PkkFfT9B/QMMLwEJrbXD4ugL6D8aZP4Sa7wSy+1z3M9zruxM9mqOc1HvwvWCtjQ+hrojIYNVzYnAauLXu54OsmSrU7HvAd1LMoeA0kVPfQ/QfmtYC3GqtbT6ZgsmgyZuNMX+NOx9hbIph3zHGbLHWPnVS3aaJMeZa3M+iv9C07wP/ZK3tOtnayaCsGqDGGFMO/Ai4fLC9nk6SYcJ/Y4xpB/4pxZAxwJdx575kjLV2H/B9Y8zPcM+r35dimB+4DXeum4iIiIiIiIiIDJGC00REREREREQkky4DrFfFxl51bbHJyRnjVT0RERERERERERERERERERERkdOVjXSHetY2rIj88ckmEgnPzvFJMrjAtGzgD8AfIoH6kMdziIx6dSuKbwG+ggvMuapiQatn96Oy8vxpuKCyd+OCxrYAvwIaGwLhBMCyykUTgS/hgmG+s2R5zTqv5gcoKSzIwW3sVglMANqBHlxgUCEuMO3nQGCAwLTJwBLg73AboZ/SgvH4wZe6uxpqgsHmnsxv3jsOmAbEcWFpK1eGQgf9Vf5xuM3MvsiJG2TLKGLjNtp7oHdruCXcFGoK7cB6d07w2zUzj3Gfn828m2ZQel6eKex7vDdhoxuOsuU3r9L8UBs7oql7zMbdlsfi1pWncCGRe4ONwWH5nhbP8Y3HbbBXARQDCeAwsOu4YTm4sEgfEASeBF4CXqtuiQ77z17eULS09kzc36rbcZuui4iIiMip5woUnCajiLX2sDFmMfA8Lpy7r/cYYy631q4f4lR39nP9XwLP4F5X7Dt+RAangdvI3xhzK7CZ1CEL78f9TIedMWYS7jWLsn6G/BH48GDCHzywAfdaRd8g+6uMMbnW2sggaqYKRHsOF0pxfOjflcaYvEF+3/2Frj03iFoiIl6oBz6T4vrrGXxw2nV9/r8L935f3+C063EhQ4ORKjjNAqsGWU9EBsEYcxfuvYpU1gLvsdYeHmx9a+1PjTGtuPen8vsczgJ+aYyZa61tH+wcXjDGTAZ+gwvh6isK3G6tXe7FXNbagDHmHcC9wL+g/Z3frq8C7wKuSXFs0TD30i9rbdAY82GgkdTBph9FwWkiIiIiIiIiIp7QC2siIiIiIiIikhG55fMNcCPwulc1fRfPm+tVLRERERERERERERERERERERGR05GNRXujm5tXd9c82mC7uqJpmGIabhOlBuB3kUD9gTTMITKq1a0ofidwP25D7/dWLGjd61XtsvL8M4CbgQ8ABcAO4MfACw2BcC/AsspFY4C7gMuAB5Ysr3nJq/kBSgoLDC5A6DZcyOJB3EaO44CZQBi3AVVg8972lJvubrno4jOBvwfu5sQNe085+2PRthfC4cCKzs5XRkA60kTgTCAE/B/QsDIU6vRX+af5q/xfx902pmWwP0kjay2xo7G27h3dTR3rOl5OdCV6h7uHcdlk3TWLCz9USOncM7ggJ8tkH388Ya3d3snOmnaaHmxl68EeUvVogEm4QMU4LijtBeCVYGMwlvZvAlg8x5cDzMFtXHslLsCtgzeHpRlgCu6xUxQI4B5Dba9uiWY6PPG0VrS0dgzwPlxY2kJc8J6IiIiInLquAH6d6SZEvGStjRhj7gQ24p5f9vVeYNDBacYYH/AXKQ5tsNauMcY8hgtQO961xphia23rYOdNN2vt1mTvt6Q4/K7h7gfAGDMNeBq4tJ8hvwVus9YO++s0ANbauDHmBdzz5OONBa7GBQGdrL4hPDHcayLP8+bgNB8uTK7OgzmOGUy/IiJe6G/96S/ocUDGmLmc+H7NKmvta8aYHcAsD+a4EPd+Yl+bhhLQJCInxxhzDnBfP4d3AO/z4j5prV1pjLkNeJwTg4bPBB7AhUll0g9JvS5Z4BPW2ke8nMxamwDuN8Y8j/u5yFuw1lpjzL8CT6Q4fHYygO/l4e4rFWttjzHmq7gwvr4y8vxQRERERERERGQ0UnCaiIiIiIiIiGTKecBkYLcn1XJysrLPPmeOJ7VERERERERERERERERERERERE4zNpFIxHZuX9/95G+eSxw8EE7DFBNx5wttBR6OBOp3pmEOkVGtbkXxBbgNz8YCn6lY0LrJq9pl5fljcOE9t+I2StyHC0x7uiEQ7gRYVrnI4MLMrgP+d8nymh94Nf8xJYUFs5I9XAQcBdqAXN4ITPslsHqAwLSJwBeBL+DWnVNWwtrE7mj05WdCoUBjpHtfhtsxwFRceNNe3GbyTStDoV5/lf9Cf5V/CXAH7nclo1C8O/56ZHekKdgYbOpt7+3IRA8fKeTs28+j9JrJ+PNyzLi+x9sj9kDdAZp+vIONzR2E+imTjwsiM8A23G15U7AxmI7HPidYPMdngHNwm4bfkOwngltzjw9Cm4DbYNICm4HngM3VLdGUa58Mn6KltdfgwtIqcbclERERERkdrsh0AyLpYK3dbIypBRalOPxu4FtDKL8I93pRX79I/vtzTgxOA7gT+MoQ5h0OT5E6OK3UGJOVDEcYFsaYQuBZ3Oulqfwc+JS1NtMB6/WcGJwGLojnpILIjDF5uJD546231oaTgRSp5jip4DRjTC5wVYpDnQwhUFBEZCistfuMMa8AF/Q5NNsYc7a19rWTLJkqDO354/49PjityBhznrX2ZPf+6C9wTSGUIsPrm8AZKa63wB3W2oNeTWStfdIY82Pgb1Mc/ogx5jprbarHbGlnjLkK+Hg/h+/3OjTteNbagDGmDPe+n7y1Z4BeYEyKY5cBIyI4Len3QBQX2ny8PGPMmdbaIxnoSURERERERERkVFFwmoiIiIiIiIhkypWAZx8OGHNlWZHxjdGGGyIiIiIiIiIiIiIiIiIiIiIiJym+b29L9++feDbW2nIoDeXHATOA/cD3gOZIoN6mYR6RUatuRfFU4Gu48+6+XLGgdaVXtcvK87NwG099HJgLBIGHgScaAuE/rwnLKhe9C3gX8MSS5TW/9mr+Y0oKCwqAD+M2qw3z5sC0bly40Qub97Z3p/r6LRddPAEXlvZFYJLX/Q2nqLW923oi62uCwTW7otGMBFQdJxu3ho/BhTfVAC0rQ6GEv8p/nb/Kfw/wflwIlYwyiWgi0tveu6lzc2dTeGv41Uz0UDqRCX9bzCULplE6PdecsBl7KGo7A6+zsaqN5pp22vsp4wOm4T5T/TrwCLAu2Bj0bJPIt7J4ju9M3FpbAZwNxIBDycsxuck+DS6gsBpoqm6JarO9DCtaWns+LiztE5y4abGIiIiIjA6XFS2tNW33LdTrljIa/ZHUwWn+Ida9M8V1cdzreOBCwPcA5/YZc4cx5qvW2pF8f1vbz/VZwGTe/Hw+bYwxs3CBYEX9DHkQ+LsR8rPsLyDn+kHUKuPEUIJVyX9fwoVRHP958sHMcTUwNsX1q621sUHUExHxSj2pX4O8Hvf+3clItT6uOu7fvgGn1wO/9GAOUHCayLAxxhTj3r9I5afW2tVpmPbLuPf2z0px7Ou498My4Zv9XL8N+Gq6J7fWtqZ7jtHCWtttjNkClKY4PG24+xlIMsC5nROf24I7l0Lv5YqIiIiIiIiIDJGC00RERERERERk2OWWz88G5uPhhwN8JaVzvaolIiIiIiIiIiIiIiIiIiIiInI6SBx5fW9k5R+f6V23ZlcayvtwmyR1AQ8BDZFAfTQN84iMWnUrisfhwsAqge8Ad1csaPVkE9yy8nwDzAY+htskNgY8CzzSEAjvPjZuWeWiS4GbgNVLltcs9WLu45UUFkwC3ocLZesFduFCuo4Fpj0MrBogMO0M4PPA38P/Y+/e46Ms77yPf66EcAqCggiSqlFUQBxRqbXggQpuj8q2tfXQamu72z3odrvP2nbp7vbptt3t2r7WZ3drd9vtYXejra1W2xqNZ8CAJohCDAchSgA5CHJmJodJJpnf88cVahjuOyThnntC+L5fL17Kdc19Xb+EmTsz90x+X06Jur44tWSzyVWtrS9VJpMrDmQ72wpczlB8ky8HvAA8uziV2pqoSBQDNyQqEnfh7zcyyFjWspm9mQ0tG1rqkyuTDZaxzrhrGDeUkr88lws+MpEZ546ivMi5w4L52rOWefUA6x/ZTv1PN7ExYwSdF4uAccBIoA3fBLYG2JysS2bz/kUA86eUDMcHUl4DTO8a3o8/zx0yBN/8byiQAh7DN2ffXtmQGQhNz09Y5QuqTgZuxAemXYECIkVEREQGu9H4gIrXC12ISB7Uh4yf4pwrNuv7a3/n3Gn4a3q5njWznQBmlnXO/QLIvaZ4Jv618qK+7hujnn73+dSjzEfCOTcNf712UshN7jazr+W7jj5YATQBo3LGZznnSsysL+8PzQkYWwJgZm3OueUcHtRzuXNumJn15Zpq0B6goB8RKbxq4I8Dxudw7MFpu8ysoev/l4bsEVVw2pKQcRGJ3h0E9xU+APxNPjY0s6Rz7m+A+wKm5zrnLjCz1/Kxdxjn3BT85xqC/E0fn49KPMJeV50aaxW90xQyrvuViIiIiIiIiEgEFJwmIiIiIiIiIoVwDnASsC+S1YqK3JCyM6ZGspaIiIiIiIiIiIiIiIiIiIiIyCCXbWk+0P7SCwvTC59cg0WeyVGED0wDeBR4Nl1T3RL1JiKD2cJFk4uAW/FhYPcBl8+b2xhZkNas2aWnA5/ANygeBtQBDwDramuaDeCem647C5gHvH7Xg49/L6q9D5leNnEkMBeYjz9vbMf/vuMZ+JCjB/GBaYHnj3VTp40C/hK4CxgbdX1xOtDZ+fZLLc01T6RSazJmsQQ69WAkPsSpHagCqhenUnsTFYnSREXiL/FBfmcXskDJj45Ux47Wza31yRXJ1R0HOmL/uV3scJ87i/Ibz2DGJWOYNqzYDe0+nzWzDU1sfmIn9fc2sm53G+0hS40GTgYMWIVvMrsuWZeMJYxw/pSSIvznpGfhw7aG4kNkt3bVBD6Aayy+kXgGqO3680ZlQyb2oDp5R/mCqhLgQ8BngOvwPyNFRERE5MQxEwWnyeAU1oz+0OvT3f1Y81aCe5fdH/D33OA0gNsZ2MFpYdcdAEryvblz7hLgGcIDA75mZnfnu46+MLMO51wNR4ZVjAQuwwfa91ZuCI8BL3T7+9Kc2wwHLqdvIT1hQT8KThORQgs7D4WdtwI5587lyPDN34elmdkbzrmdwMRj2KMcH4ia6zUz29WXtUSkf5xzQ/DPzYM8YGb787j9g8C/AuMC5v4I/z5+nIJCJ8G/zn80zkKk18Jed+X9NVc/BN3PAfbGWoWIiIiIiIiIyCCl4DQRERERERERKYT34H/RPxJDL7nsDDdseGlU64mIiIiIiIiIiIiIiIiIiIiIDEaWaU+3169c0lr1yHLa2/MRzDEB36CyGngsXVOtBjEifbRw0eRrgW/jG8FeM29uY2TNzGbNLh0DfAS4Ht8UeT0+MO2V2prmToB7brpuLHAVsOuuBx//76j2PmR62cQSfKDQjfimuTvxTZrL8I2xHgaq127f2Rx0/Lqp00qBLwJfJrw51XFhRybTuKS5qaa6uXljoWvBB02dDOzHN7RetjiVaklUJCYmKhLfAf4MOKWQBUr0sm3ZVHp7enVqVerV9OZ0f5qkH7M5pzLuT8/h4itP5aKTS9zo3Pm307Z70W7q/7OR1fUHSYYsMxzfSPxQCOOjQH2yLnkgf5Ufbv6UkgnAu/GBkGPx57M9HP556UOhbgBrgeeB1yobMq1x1SnByhdUXQ7cBtxEeFN6ERERERn8ZgK/LHQRInng8rDmZwPGUsDvug+Y2WvOuRX4x1d3Nzjn7jSzVB5qi0JP1x3zer3BOXcFUAWMCZg24C/M7D/zWcMxqObI4DTwQTy9Ck5zzg3Fh6B1tyYn9GMpR7qaXganOedKgPcGTLUAL/dmDRGRfDGzrc65TcDZOVMXOOfGm1lvr+UHhaDlnidfAD7R7e/nO+dON7Mdx7AHKIRSJE5XAqeFzEX+Xn93ZtbunHsA/959ro8Rf3Dax0LG7zMzi7US6a2w112xvcfbG865Mwl+nG01swFVq4iIiIiIiIjI8UrBaSIiIiIiIiISq+Gz55QAV+CbAUSi5MJLLohqLRERERERERERERERERERERGRwcaynZ0db6xf3lL58BI7sC+dhy1OwQeBrAIeStdUb83DHiKD2sJFky8EvgvsA26eN7fxzajWnjW7dDjwPuCTwBnAFuB/gOramuY2gHtuum44cCmQvuvBxx+Nau9DppdNLAJmALfgm0rtApLARHzA0CPA8z0Epo0E7gS+AoyPur64dJp1bm5vX/N0U6pmTTq9q8DlOPz3ciT+PnE/sGpxKpVJVCSmJyoSdwGfBoYWsEaJmHVapn1X+/rmhub6VH1qI0bsjQLPGsmIL53Lhe+fwIwzR7qy3PmmDmuu2cvqijepf2wHO0OWKcbff4cBTcATwHJge7IuGcvXNH9KySjgQuBaYDKQBfYC3c/fh0LdioG3gMeAVysbMpGFYkr/lC+oKgduxQemnV/YakRERERkgMgNdhIZLMKa0Rv+WmSfOOcuBS4KmHrEzFoCxu/nyMfXSPy1yryGORyDsNeJ7cDb+drUOXctPnyuNGC6E/i8md2Xr/0jEBaUMwe4u5drXI6/ntJdbtBPDf77UZyzxz/2co93E/w9rjGzTC/XEBHJp2qODE4DH1T2SC/XmBMwlns+XcrhwWmH9njwGPYABaeJxOkDIeNrzWxFDPtXEBycdrZz7nwzez2GGnDOTcG/Vxekt+dNiZFzzgHnhkxvibOWXvhMyPjzcRYhIiIiIiIiIjKYKThNREREREREROJ2Pv5D6+1RLVh8xllTo1pLRERERERERERERERERERERGSwMDM6t29Z01r124WdWzYdyMMWpfgApK3AfwHr0jXVsQewiBzPFi6aPAn4Fj7QbMG8uY11Ua09a3ZpMXAZ8ClgCrAH+BnwZG1NcxLgnpuuK8I3pHJ3Pfh4TVR7HzK9bKIDzgNuwjcr24cPD5oIZIDf4APTmoKO7wpM+3Pgq/jzzXGp3Sy9Pp1e8Vgy+dL2jkyqwOUUAxOAEnzg5RPA64tTKUtUJOYlKhJfxjfZcwWsUSJkZnQc7HiztbH11YMrDr6WbclG9hne3hpRTNEd53D+RycxY/pozhtS5Lo3tiaTtY76g6x/ZDv1P95IYyY40M3hg1pPwjfHXg68ALyRrEt25P2LAOZPKRmCP59ehW+yXQwc5PCwtCH4ULehQAqoAl4Gtlc2ZPQ8qYDKF1SNAW7Eh6Vdic5zIiIiInK4S8sXVLnNd39Ez9tlsLk4ZHy/mXX2Y73bQ8bvDxl/APgXjux1djsDNzhtbsj4ajPLy3UV59wf4oNqhgVMtwO3mNlv8rF3hF4GWoEROeNXOOeKe3l/uzpg7LCgHzNLOede5fBAvlnOuZJeBp8F7QEK+hGRgaOa4J+3fQlOyz3XHcS/J9RdbpDaoeN6G5wWdj4NWldE8uOqkPGlMe1fBzQBowLmrgRiCU4DrggZ32Fm62OqQfrmYmBsyFwcoX+94pybDvxNyPRP4qxFRERERERERGQwU3CaiIiIiIiIiMTtvUQYmlaSuGRS0YiRY6JaT0RERERERERERERERERERERkMOjcu2dL+rmqZzKrVm7Pw/JDgdOBJPBD4OV0TXV/GqyKnLAWLpo8Ch8G9gfAN+fNbXwqqrVnzS51wDR8YNol+Ga1vwF+V1vT/Pah291z03XjgGF3Pfh4XhqWTS+bWAZ8oquGFIcHpv0WH5gWGCK2buq0EcCf4ZtQTchHfXFoyWYP1rW2LqtMHlyZysYfVpVjGP57mcU3rVy4OJXanqhIDAE+lahI3IX/t5JBorO1c196S7o+WZesb9/ZfrAQNdxQxqTbzmTG5WO5sHSIG9l9zsxobGbzEzupv3cDr73dFvr54lJgHD7k6g18w/U1ybpkc36r9+ZPKXHAu4DLgfd11ZMGduAD3OiqbSy+MWQHsAx4EXijsiGj50gFVL6gqgT4ID4s7XpgeGErEhEREZEBbDQ+XP6NQhciErH3h4yv7utCzrkS4JaAqa3A80HHmNlu59xTwHU5U1c55yabWWNf68gn59wowsPhHs/Tnp8CKgjuB9cCfMzMnsnH3lEys3bnXC1HBs+dhL/u+EovlpkTMBYU/LGUw4PTSrv+vqyfe4CC00Rk4Ag7H4Wdvw7jnDsDKM8ZftHMsjljq/CBat17dfR2j9Pxz51zvW5mO3qzhogcG+ecAy4Kme7N865jZmZZ51w9wcFlYQHO+XBpyPhLMdYgffPFkPENAyXszjl3PfBTgoMBf2NmcQUUioiIiIiIiIgMegpOExEREREREZHYDJ89Zzi+acCuqNYcOmPmBVGtJSIiIiIiIiIiIiIiIiIiIiJyvMs2pfa2vfj8s21LnmvIw/LF+MC0LPBrYFG6pjqdh31EBq2FiyYXA38MfAH4D+CKeXMbcxsV9tus2aVnAJ8ErgaK8A1kH6qtad7Y/Xb33HTd8LsefHxvVPt2N71s4lh8OM0coB0fmDYBH9z1KLCoh8C04cCfAgvwIWvHpX0dHW8ta2mpfTKVXNsJVuByRuFDp9L4wLoXFqdS+xMVidFdYWlfAs4oZIESnWwmm27f2b6maW1TffP65m2FqGHGGEbfOZmL5o5nxmnD3am582+nbffi3az64UZW1R0gGbJMCTAe/3vQ+4CHgJXJumRkn0E+mvlTSk7BN/WeB0zCB6Lt6fpzyEn4wDQD1gGLgbWVDZnWuOqUYOULqi4DPgPcDBxxPxQRERERCTETBafJIOKcuwD4cMj0s/1Y8nqCX2P9IiCMpbv7OTI4DeCzwP/tRx359F38a/1cHfhws0g55/4E+CH+Wm6ug8B1ZvZC1PvmUTVHBqeBv1bcY4CHc24IMCtneENIAM9S4K8C9ugxOM05VwzMDphKA8t7OlZEJC5mtsk5t5Uj37tJOOdOMbP9R1kiKPxsScA+WedcDfChbsMXOOdONbM9ubfvxR6gEEqROJ2Bf58qyIoY61hBcHBanL2AwvZ6LcYapJecc1cDt4VM/yzOWuD3IYQj8UGi5wPvAW7k8KDm7lYBfxJPdSIiIiIiIiIiJwYFp4mIiIiIiIhInKbir0d0RLVg8ZlnT4tqLRERERERERERERERERERERGR45W1tTW31y2vbn3ydyvo6IgshKmLwwcYDQWeA6rSNdUHIt5DZNBbuGjy9cDfAo8BV82b2xhZsM6s2aVjgfn45oYnAfXAA8Ca2prmI4K77nrw8chDD6eXTSwF/gD4SNfQ2/jAtFOBKuC5tdt3BoYkrZs6bRi+udQCfEDRccfMeKuj4/Xnm5pqXmxpfrPQ9QCnAKPxoVP/A7y8OJVqTVQk3pWoSPwdPrxvdCELlGhY1rKZvZkNLRta6pMrkw2Wsc64axg3lJK/PJcLPjKRGeeOorzIN5j7vaYOa162lzUVb1L/6A6Cml2DbxA+Dt+Yrg3fyLUW2JSsS0b93CbQ/Cklw4DpwDVd/wXYD3R/TA/Hn9eKgB3Az4G6yobMvjhqlHDlC6rOAm7FN1ucUuByREREROT4NBP4VaGLEImCc24Y8N8EB3IBPNmPZW8PGb/vKMdV4kPAxuSMf8Y59w0zO+L6Zdy6ArW+CdwRcpP/NLNNEW97KzAjZG4P8AEzWxnxnvkWFphzNXDPUY6dCYzKGTsi6KfL0pA9vnuUPS7myPshQK2ZtR3l2BPdnc65OwtdhPByzqXXKIzvRUjW0dzrnDvWx9CvzOypY1xjMKnG/5zorgi4Ev8+Y096FZzWZSmHB6c54Crgt/3YA+D5oxzXWzOccwV/ftBHY/JQc72ZXXyMa+Tje/momX004jWl797Vw9z62KoI36un+qKWGzR5yMYYa5BecM69D/g1wb2wtwHfj3jLqM+BDwJ3mJneFxYRERERERERiZCC00REREREREQkTlcCkTVbGTJl+mlFpaPGRrWeiIiIiIiIiIiIiIiIiIiIiMjxxjo7OzLr19S2Vj78gjUl2/OwxTh8CNMK4JF0TfVbedhDZFBbuGjyTOA7QANw/by5jcfagPL3Zs0uHQlcC9yADzjcANwLLKutae6Iap+eTC+bOBT/+cAb8IFCe/Hnju6BaQeDjl03ddpQfIDX14CyOOqNWqdZ58b29vonU8na9W1tkf3b9pMDTgNGAJvwgWmrF6dSnYmKxMWJisSXgRuBkgLWKBHpSHXsaN3cWp9ckVzdcaCjJe79ix3uc2dRfuMZzLhkDNOGFbuh3eczWetYdZD1j2xn1U820diWJSz8bDRwMmDAKnxD2HXJumQszarnTykpAs4BZgFX4INiW4CtXTWB/33s8fjHTjO+ufxyYFtlQ+Z4a946qJQvqBoNfBIflnY1/jwoIiIiItJfMwtdgEgUnHNjgV8Al4fc5Om+BnI5507j8GCVQ1aY2bqejjWztHPu18Af50ydhQ8vX9SXWqLknBsBXA98BXh3yM3qgb/Nw/ZhoWlvAdce7fs6QL0EtAHDcsavcs4VmVnY9SHwr+tzBQb9mNlu51wDhwenX+mcKzazzj7uAeGBbyLSOzdHsMYaQMFp7wgKTgMfWHa04LTcc10r8ErIbYOCKOdw9OC0sPNpWECbiERvUsh4m5lF1tenFw6EjMf53n/Y9+LtGGuQEM6nvl4K3Al8luBw73bg02YW+3vevdAILAR+bGYrCl2MiIiIiIiIiMhgpOA0EREREREREYnF8NlzSoGL8R/Yj8TQSy67IKq1RERERERERERERERERERERESOJ2ZmnW9uqm99/OFFnTu2p/KwLeLZxAAAIABJREFUxUn40KON+BCmN9I11QoGEemDhYsmnwX8Ez5o5455cxsbo1p71uzSEnzIzy34wJ+3gO8Di2prmluj2qcn08smFuEbXN0CjAX24YPTxuJDhZ5bu31nYKO0rsC0z+MbDp8RR71Ra8tmW19rS79cmUwuf7ujo7nA5QwBJnT9dyX++9+4OJWyREXiQ12BaXMLWaBEI9uWTaW3p1c3rWqqb93cuqsQNcw5lXF/eg4XX3kqF51c4kZ3nzMzGpvZ/OROVv2gkdd2pAkLPxuOf55RDGwDHgXqk3XJsOaKkZs/pWQCviH6XPx5KwPs7vov+ACuccAooANYBtQAb1Q2ZGIJppRg5QuqhgAfAD4DzMffn0REREREonBp+YIqt/nuj+g6qByXnHOn4l8r3UV4eIDRvxCwWwnuV3Z/L4+/jyOD0wBuJ/rgtDLn3P/2MF+MD3GfBFxEz33YXgWuM7M4r//dfJyGph0KyXuJIwN1TgES+BC6MEEhPEGBPocs4fDgtNH432PvKcxAwWkicrwIOy/N6ekg59wE4Pyc4WVmlgm6PbAcSHP4Ndaj7XEqMC1gqtHMtvV0rIhE6qSQ8YOxVhG+3yjnnDOzvL6+ds4VASNDpvfnc2/hW865fT3Mn4R/r3UG/vVXmBbgVjMbiOGbncBWoAHYVOBaREREREREREQGLQWniYiIiIiIiEhcpuN/mSAb1YJDzjon6AOVIiIiIiIiIiIiIiIiIiIiIiKDWueunY2tTz/2bMf6NW/nYfnhwERgLz6EqS5dUx3ZZ35ETgQLF00+Gfg7fJPWv583t/GlqNaeNbvU4RvMfhrf1PcAvulwVW1NcyyBQ9PLJjpgKnAzUN5VQycwBngaeKaHwLQS4HP478+ZcdQbtabOzn0rWluXPZ5KvtqczYY1mozLcOA0/Pd/MbBocSq1M1GRGArcnqhI/DVwYSELlGNnnZZp39W+vrmhuT5Vn9qIEXsD/7NGMuJL53Lh+ycw48yRrix3flfa9izeTf0PN7J65YHQBonFwHhgGNAEPIFvyro9WZeM5WuaP6VkFP4xcS0wGf+55r3Am91udhK+mTfAevxja21lQ6YljholXPmCqncDt+F//pxW4HJEREREZHAagw+obyx0ISLdTD1KCFgJ/nVsOf6anTvKev/HzFb2o47PBox1AL/s5fEv4BvNn50z/nHn3B1m1tSPmsKcTHC9fZEBfgj8bcyhaQA/c869z8zeinnfqFQTHFB2NSHBaV2BF1fmDG83s4097LMU+ELAHoHBac45B1wVMNUGLOthHxGR2JnZG865tzgyCPUS59xJZpYKOTQo9Cw0iMbM2p1zyzn8vH2Rc+5kMwt73/Fqgp9vKIRSJF4jQsYHSnAa+PeyW/O8//Ae5tryvPeJ7voI1ngRuMPMVkWwVj4UA+/r+vMt59x/AN8ws3QhixIRERERERERGWwUnCYiIiIiIiIicbka3+QgEkPOPnds0egx+oV3ERERERERERERERERERERETlhZJMH304vee7Z9tol+WjcOwQ4HWgH7geWpmuq2/Owj8igtXDR5KHAncAngO/Nm9v4lSjXnzW79GzgJmA2vnHvE8DDtTXNO6LcpyfTyyaeif/6ZgDN+ObIpcCz+MC0/UHHrZs6bQhwOz4wrTyOWqO2p6NjW01Lc80zqdT6LPEHV+U4CRgLtAAPAy8sTqWSiYrEKYmKxNeAL+LP6XKcMjM6Dna82drY+urBFQdfy7ZkY/+ZPKKYojvO4fyPTmLG9NGcN6TIFXefb+6wlmX7WH3fm6z67VuENfJ2+GblJ+ED/pbjG6W/kaxLduT1C+gyf0rJEGAKvvn2ZUARkOTwsLRh+FC3YmAn8AugrrIhsy+OGiVc+YKqM/FhobcB0wpcjoiIiIicGGai4DQZWCZw7CFgh/yTmf17Xw9yzs0ELgqYetrMdvVmDTMz59zPga/nTJUCnwT+p6915Ukr8K/Az44S2hWFDoJ7wJ0HLO4KT4vt2m+Eqjny3xl8mM+9IcdchL+G1F1o0E+XpSF7/GvI7acD4wLGlyv4oFfWAy/lYd3rCP53kWCPA3sjXlP3/4FrCXBzzlgxcAXwVMgxQcGVvTmfdj/uUJjl433YA6INTtsPVEa43iHvIX/XmTPAAxGvuSWCNfLxvexPCK9ErzhkPO73FHvaL6zGKPW0RzaG/aV/HgfuNbNn8rxPb8+BxcAY/GcwLuz6/1ylwFeBDzvnPm5mb0RWpYiIiIiIiIjICU7BaSIiIiIiIiKSd8NnzxkDXABsjWrNoTPfe0FUa4mIiIiIiIiIiIiIiIiIiIiIDGSWbk21vVy7KP3MY/Vks1GH9RQBE/FNYJ4Enk7XVKci3kNk0Fu4aPKNwJfwwYNz5s1tjCwQaNbs0tOAjwF/gA/3WQ78CthQW9McS4DX9LKJ44H5+EaJGXxT32G8E5gWGC7UFZj2GeDvgbPjqDVKZmZbM5n1i5qaapa3tmwrdD34BrInAbuAnwArFqdSbYmKRHmiIvFt4PPAqEIWKMems7VzX3pLuj5Zl6xv39l+sBA13FDGpNvOZMblY7mwdIgb2X0uk7WO1Qdp+M1brPqvjWxoy4Y2HCzF318d8Aa+WeiaZF2yOb/Ve/OnlDjgXcDlwPu66kkDO/ABbuCf+4zHn8ua8M+DXga2VjZkCh2OeEIrX1B1Er5p/m34hueusBWJiIiIyAlmJvBQoYsQidgO4AtmVtXP428PGb+vj+vcR3Cg1u0MnOC0EcBHgMeAfAenfQ/4IHBpwNz5vBOetjPPdUStFn8NuSRnPCxoB/zr/1xBwWi/Z2abnXPb8NeADrnKOefMLOjaTtAeAM/3tI/83kIz+4uoF3XOvYKC0/rim2b2SqGLCDDezPYUuohBqJojg9PAn8/CgtNyz3UZYNlR9gkLogwLTgs7n0YZnLbFzG6PcD0AnHP/Rv6C01ryUXME8vK9lAEhLPgyKPApn3rarzWG/XsKAB0aw/7SP1fhX+88G/LcPSp9Pgc65xy+R9bngC8Ao3NuciGwyDl3tZltiqRKEREREREREZETnILTRERERERERCQOia7/RvZhlSFnT87XBxJFRERERERERERERERERERERAYE68i0Z9aueqH1sV/XWmtrZCFM3YzHB4nUAL9L11TvysMeIoPawkWTrwT+AXgB+MC8uY1NUa09a3bpScAHgI/iG4euBX4B1NfWNIeFFUVqetnEQzV8EB+0aPiwoefwgWl7g45bN3VaMT7w5u+ByXHUGqUOs8yGtrZXn0gll21obw8MhYtREXAaMBx4Hfgx8NriVKozUZG4LFGR+Arwcfy/ixyHsplsun1n+5qmtU31zeubCxLQN2MMo++czEVzxzPjtOHu1O5zZsbGZt588m3qf7CB195K0xayTAn+ucUQYB8+aGBlsi4Z2/OL+VNKTgEuAeYBk/Ahj3u6/oAP4BqLDyDswAdRvgi8XtmQycdzLeml8gVVQ4D34392/CG+Ub2IiIiISCHMLHQBIhFqAH4K/NTMDvRnAefcUOCWgKkkUNmXtcxsg3NuGfDenKmrnHPnmFm+g8p6awawxDn3eTP7eR732Q9cCyzEX8/INQXfkP8aM3s7j3VEysxanHMvA7NzpsY756aZ2bqAw4JC1Zb0YrulHH7/HIsPMljdyz0g2qAfEZEohZ2fAs9nzrmxwPSc4RVm1nKUfWqATg5/nylsjzHARQFTm83szaPsIyLRCntsD5TgtIyZdeZ7czPLOOc6CO6tXJrv/aXfxgD3ALOdc7eYWabQBR3SFeS2Fviyc+77wK+AWTk3exfwW+fcZQOpdhERERERERGR45WC00REREREREQkDtfgfwkiEsVlZ44pOnnspKjWExEREREREREREREREREREREZSCybzXZsfGNF6+MPV2d372rOwxZjgFOA9cCD6ZrqTXnYQ2RQW7ho8vnAP+LDgW6dN7dxZ1Rrz5pdOhS4CrgROAvYhG9w/GJtTXMsTZeml00chm+KeAM+sAt808RFwNNrt+/cE3RcV2Dap4GvA+fGUGqk0tls85p0enll8uDLezo7WwtcTgk+MG0I8BLwNLB5zw/KAa5PVCS+jL+fyHHIspbN7M1saNnQUp9cmWywTP4bB+YaN5SSL57LtOsmcvG5oygvcs51n9/dZnuf3039Dzey6pX9HAxZpggf7DgSaMM3tK4FNiXrkrEEPM6fUjIM3wz2Gt5pCrsf6N6kdRS+cTb45z+LgbWVDZmjNYyVPCtfUHUp8Bl8k/PTClyOiIiIiAjApYUuQKSPOvC/v3sQf61yDfAKsMzMXolg/evxr/1z/drM0v1Y7z6ODE5zwGeBb/RjvSBrzezCoAnnXDE+UL0cuAy4CR/AnqsE+F/nXLOZ/Taiuo5gZvudc4fC0y4OuMk03glPiy2cPgLVHBmcBjAHCApOy73OuRd4rRf7LOHIYL859D44LYO/liUiMuCY2Trn3C6OvG56mXNuZEAg2tX4n6ndHTWE0sxSzrlXOTxA+FLn3Cgza8q5+VX49wVyKYRSJH67Q8ZHOeeKzCyW9+mAk0PG4wz+3Q2cHjA+IcYaTkSXmNmrQRPOuVHAeCABXAfcjH8dlusG4P6u8DTLW6X9ZGZbnHMfwoeMXpAzPQP4CvCd2AsTERERERERERlkFJwmIiIiIiIiInk1fPac8cA5wJao1hx62expUa0lIiIiIiIiIiIiIiIiIiIiIjKQdO7Y3tD65O+e7Wh8fW8elh+Bbwz0NvD/gNXpmuoB13hGZCBbuGjyeHwD34nA1+fNbQxq8tovs2aXFgGX4IPHpgG7gB8Cz9XWNOcjRPEI08smFvNOw+BDDZE78CFDT/YQmFYEfAofmHZ+DKVGKtnZueeV1pbax5LJ+jaLP8Aqxwh8E8wM8ByweHEqtStRkRgOfAH4a2BKAeuTY9CR6tjRurm1PrkiubrjQEfsoV0O+Hw5Z990BjMuGcO0YcVuaPf55g5reWkfa+7fQv0j23mrh6VG4xshGrAK3xR1XbIu2Za34ruZP6WkCP/55FnAFcBQoAXY2lUTwDB8Q75iYCfwC+DVyoZMPp5jSR+UL6g6A/+z7jaObDIoIiIiIlJop5QvqDpn890f2VjoQkS6VJvZ+wq4/+0h4/f1c70HgX/Dv5bv7jPOuX/Id7N889f+DgCvdv35iXNuDvBLjgxbKAbuc85dZmbr81jTvq7wtEXARQE3uQBY6Jyba2ZhARkDTTXwtYDxOcCPug845y7AX8Ppbmkv7wtLQ/b4Qc4e5+Ov6ed6OSB4SERkIFkCfCJnrAR/bXxhznhQQORRg9O6LOXw4LQh+GvvT/diD1BwmkghbAsZd8CkHuajNilkfHtM+4P/WoOC094VYw3STVfwZhOwCah0zn0d+DEwP+DmNwF1wHfjq7D3zOygc+6vgGcCpv/KOXePmcXyHrmIiIiIiIiIyGCl4DQRERERERERybeL8A0IIvtlhSHnnKfgNBEREREREREREREREREREREZVLL7921PL37qmfYVL23Jw/Il+CZBLcB/A7XpmupMHvYRGbQWLpo8AvgrYC7w7XlzG3vbaPCoZs0udcB5wC3Au/GP1QeBytqa5n1R7dOT6WUTHTC9q4Yz8L97mMY3Onxy7fadu4KO6wpMuwn4v8DUOGqN0q6OjjdfaG6qWdjU9PoASJEcDYwFUsCvgJrFqVQqUZE4NVGR+AZwBz5QTY4z2bZsKr09vbppVVN96+bWwMdSvs05lXF/eg4XXzmOxMlD3Zjucx1Z61ydpOE326n/8SY2tHaSDVlmOHAqvmn4NqASeDVZlzyQ3+rfMX9KyQT8eXIu/vGSAXZ3/Zeu2sbjQ9OagaeA5cDWyobMAHiYn7jKF1SdBNyAD0t7H1BU0IJERERERHo2E1BwmpzwnHMTgA8GTG0mOLDqqLpCwqqAj+VMleNfLy7uz7rHwsyqnXPvBWo5MvhhFD48bVZX6Fq+atjrnJuHD09LBNzkQt4JT9uTrzoi9CLQwZE97oICd4LGenv/eg3YC4zrxx6goB8RGfiqOTI4Dfx57WjBaVn8+bg3luLfB81dT8FpIgPXZvzjPOj9lpnEF5w2M2S8Mab9ATYAlwWMD8TeRGHvV+YGS0dlWB/ryAsze9s59zHgfuBTATf5tnPuKTOrj7Ou3jKzZ51z6zjyPjUeHwb36/irEhEREREREREZPBScJiIiIiIiIiJ5M3z2HIdvTLA/qjWLxk8oLRo77oyo1hMRERERERERERERERERERERKaRsS/OB9mVLn0svemotFnlfmiJ8YBrA74Dn0jXVLVFvIjKYLVw0uQgf8nI78MN5cxv/Ocr1Z80uPR3f8PAawOEbAz9UW9McVyMzppdNPBu4Ed+QdxjQ1FVH1VEC0z6JD0y7IKZSI5E1sy2ZzGvPNaVqVra2vlXgchy+qe8o4C3gP4FXF6dS7YmKxHmJisT3gM8CIwpYo/SDdVqmfVf7+uaG5vpUfWojFm/zOYCzRjLiS+dy4fsnMOPMka7ssPrM2NTClqd2Uv/9Dax9K01byDLdg8iagCfwQWTbk3XJWL6m+VNKRuGbg18LTMY3gdwLvNl1E4cPUTsJ35D7ZeAF4PXKhkxHHDVKsPIFVcXA+/E/R/8QGFnYikREREREem0manotAnArwT3KOoH/cc71d92ykPHbKUBwGoCZbXHOfRQfMFOSM30Z8EXg3/Jcw56u8LTFwPSAmyR4Jzxtbz5rOVZm1uScWwm8J2dqknPuXDPb0G1sTsASS3q5jznnXsSHFRxymnNuqpmtP8oeoKAfERn4ws5Th53XnHOjgYtzbrPazA70cp+gwMrcPUoJDkjaZmYKHRaJmZm1OOdeB6YGTL8beDSmUsKC0+pi2h/gVeCWgPHc8+JA0B4yPipP+4WtG/becN6YWdY590fAFI6835QAP3HOXW4W/YfnIrKQ4DC+OegakoiIiIiIiIjIMVFwmoiIiIiIiIjk0+nAJN5pTHDMhl1+5TR3DL9NISIiIiIiIiIiIiIiIiIiIiIyEFimPd1ev3JJa9Ujy2lv74x4eQecBgzHN1OrTNdU74t4D5FBb+GiydcCC4DHgA/Mm9sY1sSqz2bNLj0Z+DBwPT7sZyXwANBQW9McSyOo6WUTJwAfBa7sqmE/sAgfmPZ20DHrpk5z+KC3bxDcvHfA6jBrf72tre7xZLJ2c6b9YIHLKQIm4MOo1uHvY+sXp1LZREXiikRF4sv4Zr9FBaxR+sjM6DjY8WZrY+urB1ccfC3bko3snNFbI4opuuMczv/oJGZMH815Q4pccff5PW22d/FuVv1oI6te3k9Yw1QHnIw/L3Tig9JeAN5I1iVjCSKbP6VkCL5p3pX45uRFQJLDP5M8Ch+Y5oAG/PlrbWVDpjmOGiVc+YKqS/BhabcAEwtcjoiIiIhIf4Q1fhc50Xw2ZHxy15+o3eCcu9PMmvKw9lGZ2cvOubuBrwdMf8M593Mz25PnGnY75+biw9MuCLjJRcBzzrl5ZjbQ3/ep5sjgNICrge7BaVflzDfRt6CNpRwenHZoj/U5f8/VgQ/KExEZyNYAe4FxOeOXO+eGmdmh4JsrgOKc2/QqhBJ+//OnAX9d/pDLnHMjzKy16++zCe5d+nxv9xGRyL1McHDaZXFs7pybALwrZPqVOGro8nLI+EXOuVPMbH+MtRxNa8h4voLTTupjHXllZmnn3O34z8cEBVZ/FvjfmMvqrfUh47qGJCIiIiIiIiJyjBScJiIiIiIiIiL5dCkQaQOXIZOnTItyPRERERERERERERERERERERGROFlnZ2fHhvXLWyofXmIH9qXzsMUp+LCTeuDX6ZrqrXnYQ2RQW7hocgL4Jj6I54Z5cxsjC9maNbt0ODAXHz42sWuPe4C62prmqEMUA00vmzgG+BDwQeBUfMPFx/CBaTuDjukKTPs4PjAtEUedUWnNZlOr0q0vVSaTK/Z3dubjvNsXQ/HBlkVADfAMsHXPD8od8PFEReIu4L0FrE/6obO1c196S7o+WZdc1b6zPSyMLK9uKGPSbWcy4/KxXFg6xI3sPtfSYa0v7WPNz7dQ/+vtbO9hmZH4c4ID3sCHOa5J1iVjCSKbP6XE4Zsrvge4BigF0sAOfIAb+LDB8fjH0C7gl0BdZUMmr03L5ejKF1SVAZ/GB6ZdWOByRERERESO1aWFLkCk0JxzM4n/OmAp8Engf2Let7t/BG4Fzs4ZPxlYAHw53wWY2a5u4WlBv1N9Me+Epw2kEIhc1cBXAsbnAP8N4Jw7FyjLma8xs75cKw8KBpoD/Lhrj3LgzIDbrChUSJ+ISG+ZmTnnlgIfzZkajr+WvrTr73MCDl8aMNaTJRwenDYU/57V4h72AH++F5HCeBb/vkyua5xz48xsb573/2TIeBP+vfC4vNi1Z274WBH+cxEPxFjL0ewKGT816o2cc0MJD04LqyPvzGyNc+5fga8GTH/TOfeAmbXHXVcvhD2eTou1ChERERERERGRQUjBaSIiIiIiIiKSF8Nnz3HA1YR/8KPPik4ZN6Lo1PHlUa0nIiIiIiIiIiIiIiIiIiIiIhIXM6Nz+5Y1rVW/Xdi5ZVM+QlVK8UEi24D/Atala6otD/uIDFoLF02ehA9MKwK+NG9uY2TBg7NmlxbjGxjeApyHf6z+P2BpbU1zW1T79GR62cQR+DCij+PDifYAjwKPr92+c0fQMV2BaR/FB6bNiKPOqBzs7Ny1vKWl5vFUcnXGLFvgcg4FUnUATwLPL06l9iYqEiOBO4G/AiYXsD7po2wmm27f2b6maW1TffP65m2FqGHGGEbfOZmLrhnPRROGu/Hd5zqy1rkmyeu/3U79jzbxRmsnYY+BEvzzhyHAPuAhYGWyLhlbs7z5U0pOwTf8vhaYhH+c7On6A1CMD5ocCrQATwPLgS2VDRk91ymg8gVVo4Ab8E05r8H//BQRERERGQzGli+oOnvz3R/ZVOhCRAro9gLuW7DgNDNrd859Hfh5wPQdzrl/MbOdMdTxdrfwtKkBN7kEeNY5d62Z5eM9pyi8AGQ58npB9+CdqwOOCwpC68lKoBn/Pllv9wAF/YjI8aOaI4PTwJ/rDoWjRXE+XQp8IWCPQ8FpOp+KDDxPAZ3499K6G4oPA/73PO//uZDx5+IMvup6Dv8M/nMQuT7FwApOC3tf+Qzn3Elmlopwr6kEv3e3z8xaI9ynP/4Z/zPnlJzxM7vG/yP2io4u7H3QsHA6ERERERERERHpJQWniYiIiIiIiEi+nI5vpPBmVAsOvfzKKa6oSL9QLyIiIiIiIiIiIiIiIiIiIiLHlc69u99MP1v1TGZ13Vt5WH4YPkwkCfwIeDldU92Zh31EBq2FiyaPAr4KTAe+OW9u46qo1p41u9QB0/ANuS4GDgA/A56urWmOsulVqOllE4cA7wVuAqbgw5F+gw9MCz0vrZs67Q+Bf8DXfdzYmclsXNLcXPN8c1NjoWsBTu76cxD4BbBscSrVnKhITExUJP4R+HNgbCELlN6zrGUzezMbWja01CdXJhssY7H/vB03lJIvnsu06yYy49xRnF3knOs+v6nZtjz1Nqvu3cDaba2kQ5YpAsbhA/3a8M1Ta4FNybpkLCGD86eUDMOfc98HXNg1vJ93Pnfs8I+NUfgG2y/jm203VDZkOuKoUYKVL6gqxofc3QZ8DH8/EhEREREZjGYCCk6TE5JzbihwS4G2v8o5d7aZFfLx9wDwN0AiZ3wE/jryX8dRhJnt7ApPex44P+AmM3knPO1gHDX1hZkddM69ClyaM3WWc+5MM9vC4QFnh/Qp6MfMOpxzy4B53YbLnHPnmNnGkD1AQT8icvwIO19dDeCcGwm8O2fudTN7u4/7LA0YO7THcOA9AfM7zOyNPu4jIhExs93OuSeB6wKmP08eg9OcczM48nneIf+br317UEFwcNqHnHPnm9nrcRcUxMySzrntQFnA9AXASxFuNz1kfG2Ee/SLmR1wzn0PH6CWa4Fz7qdm1hZ3XUcR9rmO/bFWISIiIiIiIiIyCCk4TURERERERETyJQFYlAsOOff8KVGuJyIiIiIiIiIiIiIiIiIiIiKST9mm1J62Fxc/17ZkYUMeli8GJgEdwIPA8+ma6rCAFBEJsHDR5CHAHwN/CNwzb27j/41y/VmzS88AbgSuAjLAo8Dvamuad0e5T5jpZROL8J/l+1TXf5vwgWmPrd2+c3vYceumTrsOH5g2M4YyI5E1y25ub1/zdFOqZnU63ddGkFFzwHh8mNBW4OdA/eJUKpOoSExLVCS+DHwaH3wpx4GOVMeO1s2t9ckVydUdBzpa4t7fAZ8v5+ybzmDGJWOYNqzYDe0+v7fN9j2/h1X/tZFVy/b12JhtND7Iz4BV+Gar65J1yViazs2fUlIEnAPMAq4AhgIt+MfJoc8cj+KdpnOvA4uBNZUNmeY4apRw5QuqZgCfwTfOP73A5YiIiIiIxGEm8HChixApkPn40PVcPzKzP49qE+fczcAvc4eBz+KvTxaEmZlz7tvAQwHTf+ac+24/wmj6W8sO59w1+PC08wJu8m7gGefcH5hZMo6a+qia4ECNOcD9dAXydNMGLO/HPks5PDjt0B4bA/YA6ARe6Mc+IiKFUA8cwF/f7262c64Ef829JGeuTyGUAGa22Tm3DXhXt+H3dgWqXk7w+1oKoRQpvJ8QHJx2kXPuVjP7eZ72vTtk/C2gKk979qQKyD2HARQB36RwwdBBVhAcnHYV0QanXRUyvjLCPY7FD4Avc+Rrz3cBfwT8Z+wV9ezCkPFdsVYhIiIiIiIiIjIIKThNRERERERERCI3fPYch/8ATU/NF/pm2LDi4vETJ0e2noiIiIiIiIiIiIiIiIiIiIhInlhbW3N73fLnW5/83Uo6OrIRL++AifjmZ88CT6Rrqg9GvIfIoLdw0eT5wB3AL4CVDlFQAAAgAElEQVQPz5vbaEc5pNdmzS4dB1wPfBgfDFQDPFRb07w5qj16Mr1sogMmAzfhGxmm8Y3CHl27fee2sOPWTZ32YXxD4stiKDMSGbO29en0isdSyWXbMplUgcspBibgz8+rgCeA1xenUpaoSFzTFZj2Ifx5XAa4bFs2ld6eXt20qqm+dXNrQZqdzTmVcX96DhdfOY7EyUPdmO5zLR3Wunw/a3++hfqHthH6uAaGA6fi75/bgErg1WRd8kD+Kj/c/CklE/BNvOfiQ9EywO6u/4Jvtnqoxj3Ar4CVlQ2ZPXHVKMHKF1RNwgc93oYP4BQREREROZEcN4HyInlwe8h4bsjZsaoEmoHSnPHPOOe+aWaRXbPth4eBNRzZHH8E8FXgrrgKMbO3uoWnnRtwk/cATzvnPjAAw9Oqgf8TMD7HOfc8UJ4zvtzM2vqxz9KQPZ4i+HtWNwC/VyIigcws65x7gSODkUrxz1mDAiKDzou9sZTDw4VG4H/OBO0B/meTiBTWY/iAxRkBc/c456rMLLreP4Bz7kbggyHTd5tZR5T79YaZdTrnvkNw2NbNzrmfmdlz+azBOeeA4WbWepSbLsSHVee6EfiXiGopBm7oYf+CM7Mm59w9wHcCphc4535qZu1x19WDa0LGN8ZahYiIiIiIiIjIIKTgNBERERERERHJh/FAGfBmVAsOe/ess92QISVRrSciIiIiIiIiIiIiIiIiIiIiEjXr7Mhk1q+tba18+EVrSuajecs4YDTwCvBwuqZ6Rx72EBnUFi6a/G7g7/FhZh+dN7cxHdXas2aXjgT+APg4/vFaDzwAvFZb0xxLk9/pZRMnde1/DZAFnsEHpm0NO2bd1GkfxAemXR5HjVFoyWYP1rW2LnsseXBlMpstdLOsofjANPANJZ9bnEptS1QkhgA3JyoSd6Fm68cF67RM+6729c0NzfWpVamNZIm9OfdZIxnxpXO58P0TmHHmSFfWfa4ja51rk7z+u7dY9aONvNHcSWfIMsX4z/IOA5rwIX7Lge3JumQsX9P8KSWj8I3Fr8UHOWaBvbzz2eJDQYPDgRZ8GOxy4M3Khkwhm6Kf8MoXVJXif458Bh92V1TYikRERERECkav5eWE5JybAHwgYGob/Q9hCWRmLc65Sg4PaAE4G5hDAcNYzMycc98CHgqY/jPn3HfNbFeM9WzvFp42OeAm7wWe6gpPS8VVVy8sBQxwOeNX4/+Ncy3p5z61QAbo/nvoYXuAD3QTETmeVHNkcBpEfz5dwpE/l3U+FRnAup63/h3weMD0acD3gdui2s85dxrwryHTm4AfR7VXP/wUH9p7XsDc/c65mWb2Vj42ds4NB+4H/gl49Sg3fxT4N458jnyZcy5hZqsjKOl6/L9/rhQDJDity734UOpxOeNnAJ8HfhR7RQGccx8Gzg+ZfiLOWkREREREREREBiMFp4mIiIiIiIhIPlwI0TaLGHL+BWEfIBERERERERERERERERERERERKSgzs843N77a+vgjizt3bM9HQ8qTgFOBDfimRhvSNdUKFRHpg4WLJpcD3wD2AZ+fN7dxX1Rrz5pdWgLMwjcSPBPYiG/g9HJtTXNHVPv0ZHrZxFPwDRM/jP+9wWrgd2u379wSdsy6qdPeD3wT31T3uLC/s2PHsuaWmidTydc6fBBTIZXiz81poBJYsjiV2p+oSJyUqEj8NfAl/P1BBjAzo+Ngx5utG1vrD75ycG22Jf4gvhHFFN1xDud/dBIzpo/mvCFFrrj7/OZm2/r026y6dwNrtrQSFvbogJPxAasd+BCyF4A3knXJWM5D86eUDAGmAFcCl+EDt5K8E5bmgFO6auzEB8G+ADRUNmQycdQowcoXVBXhQ+5uAz6GP7+JiIiIiJzoxpYvqCrffPdHNhe6EJGY3UZwX7KHzCwf70v8iiMDWgBup4DBaV0eBtbgf2e6u5HAV4Evx1mMmW3rFp52TsBNZgFPOuc+aGZNcdYWxsz2OedWAxflTJ0H3BxwSL+Cfsys1Tm3gsOvdZ8N3BpyiIJ+ROR4E3beej9wec7YVjPb3M99gkJSrwXeEzC+y8zW93MfEYmQmVU55x4BbgiYvtU512Bm/3is+zjnRuFDvyaF3OTPzKztWPfpLzPLOOf+CH/OzA0lmwg865y7JuoAZOfcufjXNTPxwWlHq/NN59xC/Pk11w8ID6vsbT3DgXtCpn9pZi3Hsn6UzKzJOXcP8J2A6a855/7bzGJ//74759wphIcFtgNPxViOiIiIiIiIiMigpOA0EREREREREcmHK4GDUS5YXHaGgtNEREREREREREREREREREREZMDp3LWzsfXpx57tWL/m7TwsPxzfvGcv8O/Aq+ma6kIHBYkcVxYumnwy8LfAeOBb8+Y2bopq7VmzSx2+4eungOnA28C9wPO1Nc1h4UaRml42cSQwD/g4PujmReDRtdt3bg47Zt3UadcC/wBcEUOJx8zM2NHR8cbzTU01L7Q0by50PbwT/LQP+F9g+eJUqjVRkShLVCS+BvwJMKaA9UkvdLZ27ktvSdcn65Kr2ne2HyhEDTeUMem2M5lx+VguLB3iRnaf29tu+6t3U//jTayq2cv+HpYZiQ/wc8AbwAPAmmRdsjl/lb9j/pQSB7wL3zT1mq562oAd+HA08OemcV01vg78Elhd2ZCJpUYJV76g6iJ8Q/xPEd7kUkRERETkRHYxsLnQRYjE7LMh47/M035PAfvx19y6+4Rz7i8KGQBmZuac+xbwUMD0nzvnvhd16EIvatraFZ5WDZQH3OQKfHjahwZKeBq+1tzgNICP5Py9E6g9hn2WcnhwWtAeAFmCg4FERAaylUAKOClnfF7AbfsVQtnlNfxnE8Z1G7sm5LYKoRQZWO7ABym+K2Du212hZ39rZv36zJFzbiI+NC0oSBHgP8zsmf6sHSUzW+qc+2f8Z0RyXQC85Jz7uJnVHetezrli4C+Ab3Pk+flovkNwcNrVzrlvmNk3j6GmHxEctNwBfK8/6+bZvcBdHP6zB+BM4HPAf8VeURfnXDk+FC+s59X3zSzS/loiIiIiIiIiIiciBaeJiIiIiIiISKSGz54zFjgb2BLVmkOmXjihaMRINRERERERERERERERERERERERkQEjmzz4drr62Wfaly3dmIflhwCnA+3A/cDSdE11ex72ERm0Fi6aPBS4E98o9u55cxtfiXL9WbNLzwFuwjdibQJ+DjxZW9McS1Ok6WUTS/Bf2034psIvAb9bu31naDDcuqnT5uID066Ko8Zj1WnWubG9fdXTqWTta21tuwtcjgNOwwdavokPTFu9OJXqSFQkZiQqEncBNwMlhStRjiabyabbd7avaVrbVN+8vnlbIWqYMYbRd07momvGc9GE4W5897nWTksv38eaB7ay6pdb2drDMiX4MMgh+AC/h4CVybpkbI26508pOQUfIHAtPnCrA9jT9QdgKD78dQiwG99Qrq6yIVPox/IJr3xB1enw/9m79/A47/rO++9bsnxSYjt2HDt2DnLkWDbx2A00UIlAiA2l2wQDLRCgHFq6heXYLQmtt4fd0j5Pl2f36bYUKM9uW1ptd1kgKQUlCpBEUpSYUU62LMWOosTyKU7s+OwZjTSa0czv+eNWDgRbPs1obPn9ui5dcmbufH8fSTO3x9Kt34ffIC5MO96m5ZIkSZJesQr4QaVDSBMliqJfBFYe565tIYSSfn/1JSGEXBRF3wd++zV31QLvI/4+XCXdBWzh5z8vM4E7gN+f6EAhhN1RFL2NuLDm6uMcciPQGkXRr4YQzoXi+k7g86dwXHcIIX0W6zwMfOkUjusNIRw9i3UkacKFEApRFP0U+JVTOPyMyyHHSkN/Cqw7hcMtTpPOISGE/VEU/Rrxc3PGcQ75A6AxiqJPhxCeOp3ZURR9gLjc6rITHPIw8HunM7PM/hhYAbz3OPfVAY9FUfRXwH8JIRw8zjHjGisn+yBxOdvrziRgCKEjiqIfAu8+zt1/GkXRpcD603k9H0XRPOB/AL92gkO+FkIYOP205RVCGIyi6C+Jy+Re6w+jKPpWCCE/UXmiKIqA64DfBD7JiUvxXiQuzZMkSZIkSdJZsjhNkiRJkiSV2uuAMPZWElMT1y8r1SxJkiRJkiRJkiRJkiTpbITscHrk8a727H1391AsluwamTFVxCUj1cCPgJ9kk51ns0mkdEFqa6+/jbgU5n+sXTPwV6Wc3dhUexnxBlvvGLvpJ8D3u5KZfaVc50SuW7ywiris6MPEBYsbiTfw3rH1+X3HPSf1LV9xE/Bl4KaJyHi2csXi8FMjI0+0pI49um90tNIb+04BFoy97yY+N2/rSKdDojnxzkRz4g7i4iido0IxFPOH8tuGtg31pDal+kM+FCY6w7yp1Hx+KStuXcjqpRexpCrebA2A0WIoPJXm2R88T883t/NspsCJ8lUB84g35R4BHgK6gB2p7lSx7B8EsK6hZhrxJnFv45XNwo8QlwlC/PplAXHB4DDwAPAYsLOlP1/q10w6DXXrW2uJ/+76KLCW+GslSZIk6eQsG9aF5jdPcPt3yrzud/j54jSI8/xTmdce11iBzJ8RF9e/1meiKPqvIYQJL4oPIex6VXnaVcc55K3APVEU3RJCGJrQcD/vIeLfOY9O4bizseEU13nwLNfRhWlxFEX/VIa5vx9C2H8ax/+nKIoOlSFHSwjh+2WYq9Lq5NSK0872fPowp1ac9uBZrjPZzCzTeQLgKyGEp8/w/72qjLnuOJPSqTGvL0euEMJvlnrm+SSE8HgURe8Bfkj887rXeivQO1Zc/I/AgyGE4ePNiqJoIfAu4NPA9eMs+wTwrokstjqZsdfwHwLuJP4YXmsKceHuZ6MounPsuA0hhGMnmhlF0UygEbiVuDRtYQmi/jvgjcTXfbzW54D3jxWK3X2ic8BYyddq4rK03wVmnWCtLcAfnXXi8vkacDvxz8Nf7Srgt4gL4c7EqZ4Dq4k/d3OBBDD7JMengfeEEFJnmEuSJEmSJEmvYnGaJEmSJEkqtRuJL/Aomeqrl1icJkmSJEmSJEmSJEmSpIoKo/lcfkvPhuF77uoKw8OjZVjiMuIylCTwg2yy83Q2yZMEtLXX3wh8EbgXeO/aNQMlK0hqbKq9mHgzwncDFxOXAX2nK5kZKNUa47lu8cIIWEa8CVc90At8E9g+TmHaW4gL026eiIxna7BYONI9PPxISyrVnSkWK72x2jTiAqgi8caPbR3p9N5Ec6IG+FiiOfFF3Dz9nDaaHt07vHO4J7Ux9eTo0dEJ3xw6Aj5Rx5LbrmT19bNZMa06mvrq+3dlwp6fvEjP1wbYumuI425IOGYWMId40+de4o1R+1LdqZGyhX+VdQ01VcA1xBsBvhmYCgwBz/HKRtSXEJ8Xi8Rljg8D/S39+Uo/jy9odetbq4A1xGVpvwZcVNlEkiRJ0nnJf/vrghFF0VTgQye4+/+UefkO4EXi78e92lujKFoSQthR5vVP5i7iooGVr7m9FrgD+IMJTwSEEHZGUXQz8fcvrzzOIW8D7o6i6NYTFWJMhBDCgSiK+oDXneTQsyr6CSEciaJoC3HRwXg6z2YdXbDmAB8vw9z/CzidnwnfWoYMAHsAi9POfady/joYQug7y3VO5Xx8EHjqLNeZbGooz3kC4iLZMy1Ou4Ty5fpT4sfCmbiS8uT6zTLMPK+EEO6LougW4jKwucc5pBp4/9jbSBRF/cBO4n2CqokfM8uAJaewXBvwvvEKxyolhDASRdGvA98AfucEh80kfhx+HChGUbSD+HNxBBgmvmZgNvHPSpdwavs3H/fajRNk3BdF0buIP4/HK+paAPwX4L9EUbQX2A4cIv5azSYuGVvGz5eNvdYeoKL/JjiZEMLgWEncXxzn7j+Mougfz7CcrxznwGPEZYGPlHiuJEmSJEnSBcviNEmSJEmSVDLTm26aDTQAu0s1s+rS+TOr5sxdXKp5kiRJkiRJkiRJkiRJ0ukIxWJxdPuzG4fvvvPB4sED5ShemU28WVEf8N1ssrPSG4BK55229vplwB8DzwAfWbtmoGTP1cam2qnAW4HbgMuBrcC3gd6uZOaUN706G9ctXngl8D7ijXmfBv4MGBinMO3NxIVpayci39k6NDq6p2so0/XjdLqveBobiZXJRcClxMVQ/wJs6EinjyWaE3MSzYk/AD4PeE3jOaqYKw5m92R7B3sHe4Z3DlekgPSmS5n3yWtY/ZZ5rJozNfqZDe4O58KRhw7Q+9930PvTQxweZ8x04sdhNfFGdi3A5lR36mj5kv+sdQ01lwE3EBdvzQXywIGx9xBvDP7SJnwDxBuob2npzw9OVEYdX9361pXAx4AP4/lKkiRJOlv1detbZ+78yi0TXsgtVcA6jl+s0BtCKGsxSgihEEXR94i/9/ZqEfEm939azvVPJoQQoij6M+B7x7n7s1EU/dcQwpmWhpyVEML2V5WnXXGcQ9YQl6e9q8JFCZ2MX5wWgA0lWOdhxi9OC2PHSNL56AkgQ/z9+RMpxTlu0yms81AIodI/05N0AiGE9iiKfpH453dvGufQacSF4adbGl4A/hL4wxBC4cxSlt9Y0dYnoyh6GPgqcYnWiVQB9WNvZ2IX8CdA72lm3BhF0duAuzn+6/mXXD72drq2ALeEEEq2D1QZfQ24nZ8vgrua+N+Ffz/hiX7eD4HPhBBeqHQQSZIkSZKkycTiNEmSJEmSVErLx96X7CLHqW9ovDaKoqhU8yRJkiRJkiRJkiRJkqRTNbp3z9PZH/3wgdGBZw6VYfxM4DLgReINhZ7MJjvdXEw6DW3t9fOBPxr7zzvWrhkoWVFSY1NtFXA98BvAMuKNrv4f4JGuZCY/3v9bKtctXngp8C7izcx2AF8Bto1TmNZIXJj2jonIdzZCCGFPPt/fkRlMPjI09Fyl8xBvCj2LuBjq74CNHel0NtGcuDrRnPgy8NvEpWo6x4RCyOf2557O9Gd60r3p7RQnvnzv6pnM+MJSVr5zAauvmhn9TFHVcCFkHz/M1m8/R8+3n2O8x3o1MB+YSrwh6b3AY8Dzqe7UhHxM6xpqLiIuaFwLLAWKwCHi8x9j2RYBNcBB4s3CN7X05ytSUqdX1K1vXUhclPZR4BcqHEeSJEmaTKqI/530WKWDSBPgN09w+3cmaP3v8PPFaQAfi6Loy+dAOctdxKUDK19zey1wB7B+whONCSEMvKo87Xgl6muBH0ZRtC6EkJ3QcK/oBD49zv1PhRBK8bO4h4HPjHP/lhKtI0kTLoSQj6KoC3j7OIc9VIJ1RqMoeoT4748T6TzbdSSVVwhhRxRFTcBngT8mvj6pFJLA74YQnijRvLILIfxzFEU/Av4c+C3iwrhS2Qf8FfDVEMLIGebbHEXRKuCviX/WV4o9lvLA14nL7Sr1b4DTEkIYjKLoL4G/OM7dfxRFUfNYGd5EGwF+APxdCKGtAutLkiRJkiRNehanSZIkSZKkUroRGCzlwCn1y5aVcp4kSZIkSZIkSZIkSZJ0MsUjh5/Pdvz4vtzGR3eXYXwNcelIBvgHoCub7BwtwzrSpNXWXj8D+D3gWuA/r10z8EypZjc21UZjcz8EvAE4DPx3oK0rmRkq1TrjuW7xwouAdwJvBV4A/hvw7DiFaW8iLkx750TkOxuFEEa35UY235tKdz2bGzlc4ThVxBvETQe2AX8PbO1IpwuJ5sQbEs2JLwHvIy600jkkhMDosdFdw9uHe449cWxrcaiYm+gMM6qp+sw1LHvPIlZfN4trp1RFLz9OCiEUn0rx7A9foOdvt/PM4CiFE4yJgDnEpX0F4o34NwDPpLpTE/LaYF1DzRSggfga4BuInxdpYDcQeOV5MgMYBtqBR4FdLf354kRk1PHVrW+dCbwH+BjxRrmeqyRJkqTyWIXFaZrkoihayIm/tzhRxWldxOXtV7/m9iXE3yc9XkFLjvj7oq9V8pL3EEKIouhTwC8f5+50qdc7XSGEba8qT1t0nEPeAfwgiqL3VKg44WQFO2dd9DPm4bPMIUnnuk7KXJw25mEsTpPOeyGEIvC1KIr+AfgEcVnyG85g1AjQCvzt+VocFUI4CHw6iqI/BT4FfBBYcYbjRoC7gWbgRyGEE/0s+HTyHQE+HkXRXwG/C3wAmHkGo44C/wv46xDCwNnmGvMdYPNxbt9Xovmv9jVgKscvj7sS2F6GNV8yCBwbe9sNbASeAB4KIVT62hZJkiRJkqRJLQrhuL8rJUmSJEmSdFqmN910EfBV4HmgNBsh1NRUzf7j//wH0ZSaqSWZJ0mSJEmSJEmSJEmSJI2jOJQ5knvk4bZs+4+3UvrfuakCLh/7cwvQlk12TkgJkzRZtLXXVxEXxPwb4Ktr1wwkSzm/sal2EXFR1tuIN929F7i7K5k5Usp1TuS6xQunAW8h3sT2IPG54plxCtNuAP4U+NWJyHc2ssViZks2+/jdqdTjBwqjlT731QALiEuGHgd+DOw4+PU6gFuAO4CbKhVOJ1YYLhzO7s72pLpTvbl9uaOVyPDri1n00atY/aa5rKydEv3MZnW7h8Lz971Iz9e2sWXHEMPjjJkJXEq84duzQBuwJdWdypQv+SvWNdREwBXAG4Gbx/KMEJ93CvxsoVuReFO4h4GnW/rz+YnIqOOrW99aRfw1+yjwa8DFlU0kSZIkXRC+tvMrt3yh0iGkcoqiaBXxvzNf60gI4asTmOPdwPXHuevh87WgQZIkSTqXRFFUT3w9RCOwjLioeDbxzwsLQAY4AAwAW4ANQGcI4Vgl8pZTFEXLgBuJf2Z6LXGJ8zziz0UVcQnZkbG37cTXFjwGbAwhjPez4FJkm0H8M8E3A78A1AELgVriYrER4qKvvWPZNhOXZz4cQvDnuZIkSZIkSTqvWJwmSZIkSZJKYnrTTW8APgfsKtXMqW+68ZqZ697/0VLNkyRJkiRJkiRJkiRJko4n5HLDud6NDw23fv9xcrlCicdHwGXADKADuDub7Dxc4jWkSa+tvf4dwO8A3127ZuBfSjm7sal2DnFh1q3ANKATuKsrmXm+lOucyHWLF1YDvwj8CvHmVq1A/ziFaW8gLky7dSLynY10oXDoieGhrntSqZ7hEEYrHGc68fm4QFxU1d6RTu9PNCemERfyfRFYXsF8Oo5ivpjN7cttHdw6uDnzdGZPJTKsns2sz9az6ub5rFowPZr/6vsO58LRhw/S+3c76H3oIIfGGVMDzAemAIeBB4BNqe7U/vIl/1nrGmouId5Y7+3AImCUuCxtZOyQWmAu8UaAA4wVurX059MTlVHHV7e+9TrisrTfIC69kyRJkjRxHtr5lVssWJckSZIkSZIkSZIkSZJKbEqlA0iSJEmSpEmjERgq5cCa5SuXlXKeJEmSJEmSJEmSJEmS9GqhUCiMPvv0o0Mtdz4cjh3JlmGJS4A5QA9wZzbZ+VwZ1pAmtbb2+gTwJeAR4MNr1wyUrHyrsal2OrAGeB8wD9gE/B/g2a5k5rilZaV03eKFEfA64sK0InAn0DdOYdr1xIVp68qd7WwdGB3d/dNMJnn/YLq/7J/Ik5tFfD4eBL4LJDvS6XSiOTEv0Zz4E+CzwIJKBtTPCsVQzB/Obxt6dqgntSnVH/Kh1KWmJzVvKjWfX8qKWxeyeulFLKmKouil+4YLIfvEEZ76znP0/K/d7B7nMV5FfG6ZSVxO9hDQBexIdaeK5f0IYusaaqYRn2duBlaO3XwE2DX256nAYqCauNDtLmBjS39+wgrddHx161sXAB8mLky7vsJxJEmSpAtZotIBJEmSJEmSJEmSJEmSpMkoCuEc+LUjSZIkSZJ0XpvedNMM4G+AfUDJNqeY9Ud/8YWqmbWXlGqeJEmSJEmSJEmSJEmSBBBCoLBn95bh1u+3FZ7bebQMS9QClwG7gW8DT2eTnf4Sj3Qa2trrFwP/ATgI/OXaNQPpUs1ubKqtBt5IXEhTBzwL/G+guyuZmZAyI4DrFi9841iODuCpcQrTVhMXpr0biI53zLmgGEJ4Lp9/qm0w3fXE8PDzFY4TERdWXUR8beMPgE0d6XQu0ZyoB74I/CZxoZXOEaPp0X3DO4c3pzaltoweGc1M9PoR8Ik6ltx2Bauvn8OKadXR1JfuK4RQ7Eux7Yd76fnGAP2Do+NeLzuLuDg1AL1AJ9CX6k6NlPUDGLOuoaYKuAZoBN4MTAMywKGxTFXApcB04kK3h4nLKXe29Ocn7Byon1e3vnUG8B7isrRfJi60kyRJklR5V+38yi3PVTqEJEmSJEmSJEmSJEmSNJlMqXQASZIkSZI0KSwj/sX8kpWmTVm6/FJL0yRJkiRJkiRJkiRJklRqhUMHdmXvu+e+/JbNL5Rh/DRgIZACvgk8nk12luyaGulC0NZefzFwO3AJ8Bdr1wyU7Lna2FQbAa8DPgSsAvYCfwVs6EpmcqVa5zRsAh4fpzAtQVyY9l7O4cK00RByz4yMdLemU4/syOXKUUZ5OqqABcTn4z7gHqCvI50uJpoTjYnmxJeIC+iqKphRr1LMFQeze7K9g72DPcM7h/dXIsNNlzLvk9ew+i3zWDVnajT71fftHgrP3/8ivV8fYMtAhqFxxkwnLiOrBp4HWoDNqe7UhD0n1jXUXAb8IrAWmAvkgQNj7yEuc5sNFIFu4CHg6Zb+fCXOfxpTt741At4GfAz4deDiigaSJEmSdDyrAIvTJEmSJEmSJEmSJEmSpBKyOE2SJEmSJJXCm4CRUg6cuvr1y0o5T5IkSZIkSZIkSZIkSRe24mD64MiGjvtHHm57pgzjq4FFwCjwXeDBbLIzW4Z1pEmrrb1+CvA7wA3Af1u7ZmBLKec3NtVeBXwAeDOQBv4JuK8rmRks5TqnY+vz+0aPd3vf8hXXERem/TrncGHacLE4+GR2+NGWVOqJw4VCpc95NcTFlRHwCPATYPfBr9dFwHsSzYk7gMYK5tOrhELI5/bnns70Z3rSvQWu63sAACAASURBVOntFDlueWA5XT2TGV9Yysp3LmD1VTOjxa++70guHHv4IL1/t4OezoMcGmdMNTAfmApkgHuBx4DnU92pCfmY1jXUXASsJC5LW0pcinYI2DV2yEzg8rE/7wDuBHpb+vPpicinE6tb3/o64KPAbwBXVjiOJEmSpPGtAlorHUKSJEmSJEmSJEmSJEmaTCxOkyRJkiRJZ2V6003TgDcAB0o5t/rq+oZSzpMkSZIkSZIkSZIkSdKFKYxkM7lNjz04/OMfbmJ0tFji8RFxUU8NcD9wbzbZeazEa0iTXlt7/Trg/cC31q4Z+GYpZzc21c4D3g28k/g5ezfQ0pXMHCzlOqXQt3zFCuA/EX8uqioc54SOFQoHHh8aSt6TTj2ZC6FQ4TgziYur8sCPgAc70umDiebEDODTwO8Rl0mpwkIIjB4b3TW8fbjn2BPHthaHirmJzjCjmqrPXMOy9yxi9XWzuHZKVVT90n3ZQhh54ghbv/Mcvf+8m13jtJ5FwBxgFlAgLkrbADyT6k4dtwyx1NY11EwBGoAbicsmq4gLIXcDgfh1yWLiYrcjwF3Axpb+/IsTkU8nVre+9TLgQ8SFaW+ocBxJkiRJp25VpQNIkiRJkiRJkiRJkiRJk43FaZIkSZIk6WwtJd5goWSbPURz5k6vumTulaWaJ0mSJEmSJEmSJEmSpAtPKIzm831buoZb7vxpyAyWo5zlUuAi4HHg+9lk594yrCFNam3t9TcAnwXuAz62ds3AOF1Fp6exqbYWeAfwa8TP1Z8Cd3YlM7tLtUap9C1fsRz4j8BtnMOFaS/m8zseymSSHZnBbZXOAswGLgGOAf8b6OpIpzOJ5sRliebEnxOXps2rZEDFCsOFw9nd2Z5Ud6o3ty93tBIZfn0xiz56FavfNJeVtVOimS9nC6H4dJptLS/Q+40B+lOj414LO5P4MRUB24BvA1tS3alMedPH1jXURMAVwBuBm8fyjAB7iQvcqohLBGcAWaADeBTY0dKfL3VxrE5D3frW6cB7iMvSfhl/t1uSJEk6H1mcJkmSJEmSJEmSJEmSJJWYF9dLkiRJkqSzdQOQL+XAaTc0XhtVVUWlnClJkiRJkiRJkiRJkqQLQwghFHZt3zx0910dxX0vpMuwxMXEpWnbgK8C27LJzpKVPUkXgrb2+jrgDuLn0SfXrhkoWblhY1NtDdAEfBBYBDxJXHDU15XMnFPP1b7lK5YRF6Z9iHO0MK0YQnFXPrf1vnQ62ZPN7qtwnIj4/FsL7CH+um7uSKfziebE8kRz4nbgI8D0CmYUUMwXs7l9ua2DTw32ZPoyz1Uiw6rZXPy5elbfPJ9VC6ZH8199356h8MJ9++n5+ja2bMswNM6YGuIyshrgEHAnsCnVndpfvuQ/a11DzRzgeuDtxOe0AnAAODh2yBziIsECsBl4GOhr6c+XozRWp6hufWsE3ERclvY+YFZlE0mSJEk6S8vq1rdO2/mVW0YqHUSSJEmSJEmSJEmSJEmaLCxOkyRJkiRJZ2x60001wJt4ZfOFkpiytGFZKedJkiRJkiRJkiRJkiTpwlB4ce+24Z/cff9o/9ZyFJpMBxYQF6d8FdicTXYWy7CONGm1tddfAtwOBOCP164ZOFqq2Y1NtRGwCvgwsBzYCfwF8ERXMlMo1Tql0Ld8xVLiwrQPA9UVjnNc+RBG+keym+5JpR7Znc+nKhynmvj8WwNsAVqBZzrS6WKiOXFTojlxB3ALcbGaKiQUQzF/OL9t6NmhntSmVH/Ihwl/3s2bSs3nl7Li1oWsXnoRS6qi6OXHxNFcOPbwIXr/fge9HQfGve61CphLXNA3AjwEdAE7Ut2pCfl7f11DzTTgdcDNwMqxm48Au8b+PBO4cizrDuJCt96W/nw5CmN1GurWty4nLkv7DeDqCseRJEmSVDpTgBXEhdWSJEmSJEmSJEmSJEmSSsDiNEmSJEmSdDauAaYB+ZJNnDKlqnrB5UtLNk+SJEmSJEmSJEmSJEmTXjF17MVs5/335R55eHsZxk8BLgdywD8DG7LJzlwZ1pEmrbb2+qnAZ4AlwH9bu2Zg10n+l9PS2FR7DfBB4AbgIPANoLMrmRkp5Tpnq2/5inrgT4CPcI4Wpg0Vi6nNw8OP3J06tulYsVjpz99U4sI0gA3AAx3p9HOJ5kQ18IFEc+J24Bcrlk4AjKZH9w3vHN6c2pTaMnpkNDPR60fAJ+pYctsVrL5+DiumVUdTX7ovWwgjG4/w1Hf20PM/d7ErjD9qFjCHuNixF+gE+lLdqQl5HqxrqKkivi63EXgz8fW5GeC5sUw1wKKx94eB7wMbW/rz+yYin06sbn3rfOBDxIVpnpMkSZKkySuBxWmSJEmSJEmSJEmSJElSyVicJkmSJEmSzsYbgNFSDpz6CzdcGdVMnV7KmZIkSZIkSZIkSZIkSZqcQnY4NfJYsj17/z29FIsn6UM5bVXAQuJyo3uBn2STnYMlXkOa9Nra628D1gLfXLtm4K9LObuxqfYy4L3A24ER4P8AP+5KZlKlXOds9S1fsYS4MO2jnKO/03ekMLrv0aGh5L2p1NZRKFY4Ti1wKfHX9G7goY50+nCiOXFRojnx74HfBeoqmO+CV8wVB7N7sr2DvYM9wzuH91ciw02XMu+T17D6LfNYNWdqNPul2wshFJ9OM3D3Xnr+doD+o/lxr3OdTvxYqwaeB1qAzanu1NHypn/Fuoaay4jLttYCc4E8cGDsfdVYvplAlrjM7VFge0t/vtLP0wta3frW6cA64GPAOzlHz+2SJEmSSmplpQNIkiRJkiRJkiRJkiRJk4kX4kuSJEmSpDMyvemmaqAROFTKuTUrEstKOU+SJEmSJEmSJEmSJEmTT8jnR/JbezYM33PXI2F4eLxClDN1GXFJSRL412yy80AZ1pAmtbb2+rcQF8r8y9o1A58s5ezGptqLgV8B3g1MAx4AftCVzLxYynXOVt/yFVcTF6Z9nHP0d/n25vPbOjODyYcymR2VzgJcAswCjgL/E3i0I50eSjQnFiWaE18BPgXMqWTAC1kohNHc/lxfpj/Tk+5Nb6dIqQtLT+rqmcz4wlJWvnMBq6+aGS1+9X17hsPeB16k5+sDbHlmkMw4Y6qB+cBUIENcjvoY8HyqOzUhH9O6hppaIEFclraUuKzwELBr7JDZY28B2Aw8BDzd0p8fmYh8Or669a0R8FbiEsz3EX+NJEmSJF04LE6TJEmSJEmSJEmSJEmSSuic/GUrSZIkSZJ0XqgDailxcVr1FVc1lHKeJEmSJEmSJEmSJEmSJo9QLBZHtz+7cfjuOx8sHjwwVIYlZgNzgT7gO9lk584yrCFNam3t9Q3A54EngE+tXTNQLNXsxqbaqcSlNbcB84jLjr7blTwnSr9e1rd8xVXAHwG/BdRUOM7PKYRQ2JHLPfmTdDq5dSRb6WLIiLiscgawE2gGejvS6dFEcyKRaE7cAXyQuORKEyyEwOix0V3D24d7jj1xbGtxqJib6Awzqqn6zDUse88iVl83i2unVEXVL913NB9SGw7S+/c76Gk/wMFxxkTEpXuzgALxuWMD8EyqO1WOAtafs66hZgrQANwI3ABUAWlgN3FB2kzgyrHbdwL/AvS29OdTE5FPJ1a3vrWBuCztI8DVFY4jSZIkqXIsTpMkSZIkSZIkSZIkSZJKyOI0SZIkSZJ0pq4n3jyiZKrr6udWXXTxvFLOlCRJkiRJkiRJkiRJ0uQw+sKep7M/+sEDo9ufPVSG8TOJi3v2Af8vsCWb7AxlWEeatNra6y8Dfg84BHxp7ZqB4VLNbmyqrQJeD3wYuIa43PBvgC1dycw581ztW77iSuAPgU9wDhZ95UIx25cdeeLu1LFHXxgdHaxwnGpgIfHvOHYDPwK2daTTIdGceMdYYdovVzLghawwXDic3Z3tSXWnenP7ckcrkeG9i1j08atZ/aa5rKydEs186faRQshtPMpT33uOnn/cxc6TnABmEpcsRsA24NvAllR3KlPG6C9b11ATAVcAbwRuHsszAuwlvga3Brh87P0R4F+JSydfbOnPnzPntgtR3frWS4EPERem3VDhOJIkSZLODVfVrW+dtfMrt1hwLUmSJEmSJEmSJEmSJJWAxWmSJEmSJOm0TW+6qQq4EThcyrlTf+GGZaWcJ0mSJEmSJEmSJEmSpPNf8cjh57PtP74vt+nR3WUY/1JhyRDwD0BXNtk5WoZ1pEmrrb1+BvA5YDbwl2vXDBws1ezGptoIuJa4vOYXgD3AfwUe7Upmzpnnat/yFYuJC9P+LedgYVqmWDzaPTz0SEsqtWmwWMxXOM404qLKAHQCbR3p9AuJ5kQN8JFEc+J2YHUlA16oivliNrcvt3XwqcGeTF/muUpkWDWbiz9Xz+qb57NqwfRo/svZQgj9aQZa9tLzjQGePppnvOd/DTB/7P0h4C5gY6o7tb+86V+xrqFmDnA98HZgEXFJ2gHgIFBFXOY2A8gBDwNdwPaW/nxxojLq59Wtb50GrCMuS/sV4seQJEmSJL3aSiBZ6RCSJEmSJEmSJEmSJEnSZGBxmiRJkiRJOhNXArOAkm5GNaWu3uI0SZIkSZIkSZIkSZIkAVAcyhzJdT3Ulm3/8dYyjK8iLkwD+FegLZvsHCrDOtKk1dZeXwV8DFgFfGPtmoGBUs5vbKpdBLwPeCuQBv4eaO9KZoZLuc7Z6Fu+YhHwH4DfIS4EO6ccGh19vmsok/xJOt1XiIvKKuki4rKoYeLz7oaOdPpoojkxO9Gc+H3gC8DiSga8EIViKOYP57cNPTvUk9qU6g/5UJjoDPOmUvP5pay4dSGrl17Ekqooil667/nhsPeB/fR+fYAn+9NkxhlTBcwFaoER4CHiMrIdqe7UhJSRrWuomQa8DriZeCN9gCPArrE/zwYWjP25h7g4sK+lPz8yEfl0fHXrWyPgRuK/z95P/HWSJEmSpBOxOE2SJEmSJEmSJEmSJEkqEYvTJEmSJEnSmVhNiTdRiS6ePa1q3qVXl3KmJEmSJEmSJEmSJEmSzj8hlxvO9Wx8aPje7z9OLlfqApcIuAyYDjwI3J1Ndh4u8RrSpNfWXv/LwLuA/7V2zcA/lXJ2Y1PtHOBW4Jaxm/4VaO1KZo6Wcp2z0bd8xeXAeuCTxOeTc0YIgedH8/0dg4PJrqGh3ZXOQ1xmdTFwCPgW8HhHOp1NNCeuSjQn/iPwb8fu1wQaTY/uG945vDm1KbVl9MjoeIVkZREBn6hjyW1XsPr6OayYVh1Nfem+Y/mQ2nCQJ/9hJz0P7OfASUbNAuYQX9Pay1gZWao7NSFlZOsaaqqAa4BG4M3EBYoZ4LmxTDOAq4g/5N3A94Helv78sYnIpxOrW9+6DPgo8BGgrrJpJEmSJJ1HVp78EEmSJEmSJEmSJEmSJEmnwuI0SZIkSZJ0WqY33RQBbyHexKRkpt7QWB9VVVWVcqYkSZIkSZIkSZIkSZLOH6FQKIw++/SjQy13PhyOHcmWYYlLiMtVeoDvZZOde8qwhjSptbXXrwI+AXSsXTPw+VLObmyqnQGsAX6duEjrIeCurmRmbynXORt9y1csIC5M+xRxIdI5oxDC6EBupOfeVLrrmdxISa/vOwNVvFJSOQD8A7ClI50uJJoTr080J+4A3o+/3zihirniYHZPtnewd7BneOfw/kpkuOlS5n3yGla/ZR6r5kyNZr90+0gh5DYd5anv7aH3n3axsxAI44yZBswHqoHngRZgc6o7NWHliusaai4DfhFYS1wOmAcOjL2vAS4nfnwfIy5/fALY19KfH+/jUpnVrW+dB3yQuDDtTRWOI0mSJOn8ZHGaJEmSJEmSJEmSJEmSVCL+YpEkSZIkSTpdC4F5wO5SDq25dnlDKedJkiRJkiRJkiRJkiTp/BBCoLBn15PDrf/aXnhuZzlKT2qJC3x2Af8f8HQ22WlxiXQa2trrFwOfBbYDt69dM1Ao1ezGptpq4I3Ah4HFwCbgO8BAVzJzTjxX+5avuAz4A+DTnGOFaSPF4tDWkezjLanUY/tHR4cqHGcK8TWG1cRFUT8Gth/8eh3AryaaE7cDN1cs3QUoFMJobn+uL9Of6Un3prdTHLeQrCyunsmMLyxl5TsXsPqqmdHil24vhhD60wzcs4/eb2zj6cN58uOMqSYuS5sKZIB7gceA51PdqQn5mNY11NQCCeKytKVAEThE/Pqiivja2hnE5WkbgC5goKU/X5yIfDq+uvWt04B3EZel/RviYjtJkiRJOlMWp0mSJEmSJEmSJEmSJEklYnGaJEmSJEk6XStKPrGqKqpeuGhpyedKkiRJkiRJkiRJkiTpnFY4uH9n9v7W+/NbNr9QhvHTiAt8jgF/CzyRTXaWrOxJuhC0tddfTFyYVgD+Yu2agcFSzW5sqo2A1xEXpq0ABoA/B3q6kplzomiob/mK+cCXiD8HMysc52ekC4VDG4eHH7kndWzzUAijFY4znbigsgA8AHR0pNMvJpoT04BPAF8k/lprAoQQGD02umt4+3DPsSeObS0OFXMTnWFGNVWfvoZr37uI1dfNYtmUqqj6pfteGA77HthPzzcG2NKXZrxzSgTMAWYRP7YeIy4keybVnZqQx/y6hpopQANwI3ADcUFaGtgNBGA2cNXY4T3AQ8BTLf35kYnIpxOrW996I3FZ2geIH0eSJEmSVArz69a3Ltj5lVterHQQSZIkSZIkSZIkSZIk6XxncZokSZIkSTpdjUCqlANrVr1+cTR12jm1qYwkSZIkSZIkSZIkSZLKpziYPjiyoeP+kYfbninD+GrgcuKSle8CD2aTndkyrCNNWm3t9VOA3wKuAL65ds3AvlLOb2yqvYq4zOaXgAPA3wA/7Upm8qVc50z1LV8xj7gw7XNAbYXj/IyDo6PP/TSTSd4/mO4vxsVNlXQxMBfIAN8Dkh3pdCrRnJibaE78EfHnb2ElA15ICsOFw9nd2Z5Ud6o3ty93tBIZ3ruIRR+/mtVvmsvK2inRy9eFpvIhveEQvd/aSe99L7L/JGNmAvOIi9O2Ad8GtqS6U5nyJX/FuoaaiPjc90bg5rE8I8Be4tcWM8buryIuUPtXoKelP39sIvLpxOrWty4lLkv7CHBNheNIkiRJmrxWAhanSZIkSZIkSZIkSZIkSWfJ4jRJkiRJknTKpjfddDFQDzxXyrk1KxJLSzlPkiRJkiRJkiRJkiRJ56Ywks3kNj3WMfyjH2yiUCh14U8ELACmAvcD92aTnZaYSKeprb3+3UAT8I9r1ww8XcrZjU2184B3A79MXET0z8ADXcnMhBQinUzf8hVzgTuAzwMXVTjOy4ohhD35fF/bYDr5+PDw85XOQ1xqdTGwD/gfwKaOdHok0Zy4JtGc+L+JS/fOqcK5yao4Wszm9ua2Dj412JPpy5T02s5TtWo2F3+untU3z2fVgunR/JduHymEXPcx+u7cQ++3drKjEMYt+qsB5o+9PwTcBWxMdadOVrJWMusaauYA1wNvBxYRl6QdAA6O5bqM+DXGMeAHwEZgb0t/vtIFhhe0uvWtc4EPEhem/VKF40iSJEm6MKwE2iodQpIkSZIkSZIkSZIkSTrfWZwmSZIkSZJOx7Vj70u6yUP14ivrSzlPkiRJkiRJkiRJkiRJ55ZQGM3n+7Z0Dbfc+dOQGcyVYYlLiUuOHge+n0127i3DGtKk1tZe/0bg/cDda9cM/EEpZzc21dYC7wDeS1w89GOgpSuZOVzKdc5U3/IVlwC3A18gLgQ7J4yGkH92ZKT73nTqkYFc7kiF41QRF0dNB/qBu4GnOtLpYqI58aZEc+JLxF/fqgpmvCCEYijmD+e3DT071JPalOoP+VCY6AzzplLz+aWsuHUhq5dexJKqKIogLvl7ZpDt9+yl5+vbePpwnvw4Y6qAucQleyPAQ0AXsCPVnSqW/YMA1jXUTANeB9xMvPE9wBFg16vyLQRywE+BR4CBlv78hH/O9Yq69a1TgVuJy9J+lfjvFUmSJEmaKCtPfogkSZIkSZIkSZIkSZKkk7E4TZIkSZIknY43EG9OUTLR7EumV82+ZHEpZ0qSJEmSJEmSJEmSJOncEEIIhZ0Dm4fu+ZeO4r4X0mVY4mJgHjAA/DUwkE12hjKsI01abe31S4DfBjavXTPwpVLObmyqrQHeDNxGXHCYBO7sSmb2lHKdM9W3fMUc4IvA7wKzKhznZdlicbA3m33s7tSxJw4VCsMVjlMDLACqiUut7gN2Hfx6XQSsSzQn7iD+GqvMRtOj+4Z3DfekNqaeHD0ympno9SPgE3Usue0KVl8/hxXTqqOXy6peGA4vtu+n5xvbeXJrisGTjJoFXAIEoAfoBPpS3amSXp96IusaaqqAa4BG4sfuNCADPDeWaRZw1difnyQudHuqpT+fnYh8OrG69a1NwMeADxA/hiRJkiSpEhKVDiBJkiRJkiRJkiRJkiRNBhanSZIkSZKkUzK96aYpxMVph0o5d+rr37gkqqqKSjlTkiRJkiRJkiRJkiRJlVd4ce+24Z+03D/a/9T+MoyfTlzkcwj4G2BzNtlZLMM60qTV1l5/CfDvgCPAn61dM5Ar1ezGptoIWA18mLigaCvwVaC/K5mpeLlh3/IVs4F/D/weMLvCcV6WKhQOPD401HVPOtU7EkKhwnFmAPOBUeAnwIMd6fSBRHNiBvHj5veAayuY74JQzBUHs3uyvYO9gz3DO4fL8ffpSb31UuZ96hpWv2Ueq+ZMjV5+vqTyIZ08xJPf2knPj1/kZNmmET+eqoHngRZgc6o7dbR8yX/Wuoaay4ivg307MBfIAwfG3s8ArgCqiAvUfgj0tPTnJyyfjq9ufWs98FHgI0B9heNIkiRJEsCKSgeQJEmSJEmSJEmSJEmSJgOL0yRJkiRJ0qlaAkwl3iCiZKZcc62bGEiSJEmSJEmSJEmSJE0ixWNH92U7778/9+iG7WUYPwW4HMgB/wxsyCY7S1b2JF0I2trrpwG/DdQCf7t2zcCxUs5vbKq9Bvgg8HriAqKvAJu6kpmKlxv2LV8xC/hd4IvAnArHedmLo/mdGzKZZPvg4LMVb5WLi+QuAY4B3wYe6UinBxPNifmJ5sSXgc8Al1Yy4GQXCmE0tz/Xl+nP9KR709spMuEPi6tnMuMLS1n5zgWsvmpmtPil23PFkO8+St+de+j5h53sKIRxs1UTl6VNBTLAvcBjwPOp7tSEfEzrGmpqgQSwFlgKFIlLV3cRv6Z4Kd8x4rK0jcALLf35c+CpeOGqW996CXAbcWFaU4XjSJIkSdJrzapb33r5zq/csrfSQSRJkiRJkiRJkiRJkqTzmcVpkiRJkiTpVK0ECqUeWr1wscVpkiRJkiRJkiRJkiRJk0AYHkqNPJ5sz97f2kuxWOrCkSpgIXEJy73AT7LJzsESryFNam3t9RHwfmA58K21awb2lHJ+Y1PtAuC9wM3EJUTfBDZ0JTMjpVznTPQtX3Ex8AXiwrS5FY4DQDGE4q58busD6cGu7uxwpTfajojL0GqB54kL03o60ulcojmxLNGcuB34GDC9ghkntRACo8dGdw1vH+459sSxrcWh4oSXgs6opurT13Dtexex+rpZLJtSFVUDFEMIzw6yo3UfPV/bRt+hHPlxxkTEpYSziK85fQzYADyT6k6Nlv2DANY11EwBGoAbgRuIX0Okgd1jh8wjfryPAsmxt4GW/nzJr5HVqatb3zoVuIW4LO0W4kI7SZIkSTpXNQCV/n6OJEmSJEmSJEmSJEmSdF6zOE2SJEmSJJ3U9KabIqAROFLKuVOWLJ1bNXPmnFLOlCRJkiRJkiRJkiRJ0sQK+fxIfmvPhqG773yEbLYcpSiXATOBnwI/yCY7D5RhDWlSa2uvfyvwduCutWsGvlfK2Y1NtRcDvwKsAwJwJ/CTrmQmXcp1zkTf8hUXAZ8HbicuS6q4fAi5/pHsxntSqUd25/OpCsepBhYQFxRtAVqB/o50uphoTrw10Zy4A7iVuAxLZVAYLhzO7s72pLpTvbl9uaOVyPDeRSz6+NWsftNcVtZOiWa+dPu+bNj/wH56/naAJ7ekONnzeSbxcywCthGX721Jdacy5Uv+inUNNRFwBfBG4vLGmcAI8Sb2BeIityvHDt8CPAg81dKfz05EPp1Y3frWRuKytNs4R4otJUmSJOkULCf+t6UkSZIkSZIkSZIkSZKkM2RxmiRJkiRJOhWXAZcCu0s5tCZxfX0p50mSJEmSJEmSJEmSJGnihGKxOLr9mSeG776rs3jwwFAZlpgNXAL0Ad/NJjt3lmENaVJra69vAD4EbFi7ZuA/lnJ2Y1PtNOAtxGU3FwFtwA+7kpmKlxv2LV9RC3wOuIP42reKGyoWU73Dw4+2pFIbjxYLIxWOM5W4MC0CNgD3d6TTzyWaE9XA+xLNiduJC6hUBsXRYja3N7d18KnBnkxf5rlKZFg1m4s/V8/qm+ezasH0aP5Lt6fzYTB5iCf/aRc9rft48SRjaoD5Y+8PAXcBG1Pdqf3lS/6z1jXUzAGuJy6GXERcknYAOAhMH7utCtgDtACbW/rzFSmo0yvq1rdeA3yEuDBtaYXjSJIkSdKZaKh0AEmSJEmSJEmSJEmSJOl8Z3GaJEmSJEk6FWX5RZ4pVy2xOE2SJEmSJEmSJEmSJOk8NPrCc33Ze3/wwOiObYfLMH4mcBmwF/hLYEs22RnKsI40abW1118G/BawC/jy2jUDJXsONTbVVgGvB34DWAw8DtzZlczsLNUaZ6pv+YqZwGeA3ycudKq4o4XCi48OZZL3ptNb8iEUKxxnJvHnJQe0Ag92pNOHE82J2kRz4gvAvweWVDLgZBWKoZg/nN829OxQT2pTqj/kQ2GiM8ytoeYL17Li1oWsXnoRS6qiKALIFUN+81GevnMPPd/ayfZ8YLzzRRUwl/ixlAMeArqAHanu1IQ8vtc11EwDXge8DUiM3XyE+Hw3hVfK3AaBu4nPUS+09Od9ZXdZ+gAAIABJREFULVFBdetbLwE+QFyW9uYKx5EkSZKks7W80gEkSZIkSZIkSZIkSZKk853FaZIkSZIk6VT8EpAu6cQpU6qq5l/mBiuSJEmSJEmSJEmSJEnnkcKRQ3uybT++L9/92HNlGD8VWAgMAX8PPJJNdo6WYR1p0mprr58BfAIoAH+9ds3ASKlmNzbVRsAy4EPEpUXPAl8GnupKZipaSNS3fMUM4NPEhWkLKpnlJXvz+YHOzGDyoUxme6WzAHPG3o4A/ww80pFODyWaE5cnmhP/GfgUcEklA05Wo+nRfcO7hntSG1NPjh4ZzUz0+hHwiTqW3HYFq6+fw4pp1dFUgGII4Zl02N66j96vD9B3YITcSUbNIn6MBKAX6ASeSnWnSnaOGc+6hpoq4Bqgkbh0ayrx64WXXo/MIy50yxMXuSWBbS39+QkvqNMr6ta31gC/SlyWdiswrbKJJEmSJKlk/n/27jw4zsM+8/y3cfCCeIinSNEiRFACYakJSbYVA7YkG1DsOLYZy/cRKZPMTI712rsTe2oxM5lMUpPd9e5s1XrjI4czkyBxfESyEkGCTgMgJKohkaZAgCJBUIR4ixRvdqPRjb7e/eOFIx+kSSp9EOD3U4Ui1VL9fk8Tb78Nsd5+n8ZKB5AkSZIkSZIkSZIkSZKmu0gQVPQzaZIkSZIk6Qo3p/WeOuBPgSNAoVhzZ73tl26Y99HP/max5kmSJEmSJEmSJEmSJKl0CsnkmckXnv3hZO+Tu0owvgpYOfX7LqAnHeufKMEeacbq6W2oAj5NWD74N+1tY6eLOb+ltW4V8AmgFTgOfAfYOhBLVrTccGR90xzgd4H/jfC5V1Q+CPL7M5mXnxpPxF5Op49XOE4EWAbMAw4AjwDDfYlELtoZvQX4MvBZwgIqFVEhUxhPH04Pjw+PD6X2pypyHNy9lCW/s5bmu5awYdGsyMIfP34sHRzvPc7wN19lePgciYuMmU14DFUTXkP6Q2B7fDB+tnTJf9rGxtrlwNuAewmL23LACcKCtJ8sc9sJbAJ2do1m0+XKp/Or7+j+JeAB4FOEpXaSJEmSNNMUgLr9X/mg/w8qSZIkSZIkSZIkSZIkvUk1lQ4gSZIkSZKueDcR3kClaKVpADWNtzQUc54kSZIkSZIkSZIkSZKKL8hkUpmhbc+mHn94K5lMvsjjI8ByYA5h2cmj6Vh/UcuepKtBT2/DLxMWC32/vW1sXzFnt7TWLQI+BHwASAN/DWwaiCUrelPoqcK03wY6eKN4sWIyQZDenU5vezQef/FILnuxMqpSqwZWALXAEPA48EpfIhFEO6Pt0c7ol4FfqWTAmSjIB7nMiczu5GhyKDGUGKNAUO4Ma+Yx94vruPX9K2i+YV7k+h8/nsgG47HT7Ojcz/Bjxzh2kTHVhGVps4Ak4fGzBTgSH4yX5TltbKytA6JAO7CO8PrVU8BBwp8ZriP8GeI14FFge9do9kw5sunC6ju6bwR+ferr5grHkSRJkqRSqyL83OWOSgeRJEmSJEmSJEmSJEmSpiuL0yRJkiRJ0sXcAWSKPbTm+resK/ZMSZIkSZIkSZIkSZIkFUeQz+dzr4y8ONH10HPBuTOlKEhaDCwkLPX5h3Ss/3AJdkgzWk9vwwbgV4EftreNfaWYs1ta6+YCbcDHCAu4HgWeGIglzxVzz+UaWd80G/i3wH8AVlUyC0CyUDg7mJp44dF4fDBRKBT9OrvLNJuwMC0A+oGevkTiSLQzWgN8LtoZ/RJwWyUDzjRBEJA7lzuQejU1FN8W35VP5ifLnWFuNVW/t5ab7ltF8y0LuLmmKlINkCkE2aGz7P7BEYa/tY+xbPALi9wiwCJgAZAnLErbDOyJD8ZzJX8SwMbG2hrCsq27gHcQ3oA+QViW9uMyt2VTjz0GbAWOdI1my15QpzfUd3QvAj4BPAC8i/BYkiRJkqSrRSMWp0mSJEmSJEmSJEmSJElvmsVpkiRJkiTpgua03lMNvB04Xcy5VdcumRtZeO3KYs6UJEmSJEmSJEmSJEnSv1wQBOQPHdiR6n64J3/4QCkKkq4hLD45AHwTGE3H+i09kS5DT2/D9cCngZ0lKEyrAe4EPgMsBZ4F/nEgljxWzD2Xa2R90yzg3xAWpq2uZBaA07ncay9MTMSeSMR35fmFhVTlcA2wBEgD/wg815dInI12RhdEO6NfBr4IvKWSAWeafCp/On0wPRQfjA9njmXOViLDfatY9cAamt+5mFvraiLzAApBELwyHux74hjDX9vLrtcnuViZ3zzCYycC7AW+A7wcH4wnS5s+tLGxNkL4er4TeC9QR3gcHwUKhCWrNwBZYGDq65Wu0Wy+HPl0fvUd3bXAB4D7gQ8TljZKkiRJ0tVofaUDSJIkSZIkSZIkSZIkSdOZxWmSJEmSJOkXWUN4Q4OL3Tzjssy6/R1rI5FIpJgzJUmSJEmSJEmSJEmS9C+TP3l8f/qZ7qezL28/WoLxs4HrgLOEhWk/Ssf6LT6RLkNPb8N84AHgDPDV9raxor2GWlrrIsBbgc8BDcAw8NWBWHKsWDvejJH1TbXAvwb+IxUu/wqCgNdyuT2bxsdjz08kD1Qyy5TFwHzgNPDXwNa+RCIV7YyujnZG/wD4t8CCSgacSQq5QjpzNLNzfNf4UHIkeagSGTYsZP7nG9jQtozmFXMiy378+Ovp4ETvCYa+OcaOoXPELzKmlrDAtJbw2HkI2BYfjB8vXfKftrGxdhFwO3AvsArIAyeAk4TH9PVT/+kuYBOws2s0mypXPp1ffUf3nYRlaZ8mLNaUJEmSpKtdY6UDSJIkSZIkSZIkSZIkSdOZxWmSJEmSJOkXuQUIij20Zu1NDcWeKUmSJEmSJEmSJEmSpDenMJ44Oflc7zOTm3v3lGB8NWEpSg74HrApHeufLMEeacbq6W2oAT4DzAX+ur1tbKKY81ta624APgW8DTgA/B/A8EAsWfRrxy7VVGHavwL+E7CmUjkA8kGQG8tkhp9MxAd2T06erGQWIAKsICyj3Af8D2BHXyKRj3ZGb492Rr8MfBI/N1gUQSEoZE9n9068MjEUfyk+GmSDshd+Lq6l9gvraPrwSprXXcONVZFIBGA8FyQHTrHjbw8w/MhRLlZ4WkVYtDcPyADPAgPAvvhgvFDSJzBlY2PtbMJyxvcA0amHzxCec+YQlrlVA68Bfw8Mdo1mT5cjmy6svqN7DWFZ2q9jIYAkSZIk/az1lQ4gSZIkSZIkSZIkSZIkTWd+AEqSJEmSJJ3XnNZ7IkArcLbYs6uuW7W22DMlSZIkSZIkSZIkSZJ0eYLJ9Hhm24ubUk8+8hL5fLELkiLAdUAt8DTwRDrWf67IO6QZr6e34YPAWuD77W1jx4s5u6W1bgnwEaCN8DqxbwADA7Fkrph7LsfI+qYa4DeAPwDqK5UDYLJQSO2aTG/tise3vJ7LJSuZhfBzgCumfv0R8BQw1pdIBNHO6AemCtPaKhlwJsklcsdSB1JD8W3xHbkz5f/eR4DfqufGT62m+fZFNM2ujswCyBaC3ODZYPdDRxj6q328OlngYqVnC4BrgQAYBvqBXfHBeFkKTDc21lYRnr9agHcBs4AJ4BBhSdoywkK3BPA4sBU43DWarVhpo6C+o3sh8AnCwrS7CA9JSZIkSdLPs2BakiRJkiRJkiRJkiRJ+hewOE2SJEmSJF3IEsIbrRws5tCahsalVXPnLSzmTEmSJEmSJEmSJEmSJF26IJfLZne/HEt1PRgLkuOZEqxYCswHtgA/SMf6j5VghzSj9fQ23ElYNvREe9tYdzFnt7TW1QG/TFiaVgC+C/QOxJITxdxzOaYK0+4nLExbW6kcAOP5/OltqdQLjyXi25OFQraSWYA5wHIgD/QBvX2JxLFoZ3QW8K+indHfB26tZMCZopApjKcPp4fHd4wPpfalilpSeKnuXsqS31lL811L2LBoVmQhQBAE7B0P9j9+jKFvjDFyNM3FSs9mExaSVQNHgC5ge3wwfra06d+wsbF2OfA24F7C4rYccGLq18XADVO/fwGIAa90jWYrVtgoqO/orgF+hfA8vJHw3CNJkiRJ+sXm13d0r9z/lQ8erXQQSZIkSZIkSZIkSZIkaTqyOE2SJEmSJF3I+lIMrb31toZSzJUkSZIkSZIkSZIkSdIvFhQKQf7Aq4MTjz7UV3j96HgJViwAlgB7ga8CY+lYf1CCPdKM1dPbcCPwYWBre9vY/1fM2S2tdbXAu4BPEZYbPg08OhBLninmnssxsr6pGvh14D8DFb227GQudyiWTMaeHk+MFqDS5675hAVTE8BDwOa+RCIe7YxeG+2M/kfgfwZWVjLgTBDkg1zmRGZ3cjQ5lBhKjFEo//d9zTzmfnEdt75/Bc03zItc/+PHj6eDk30nGPqzV9nx0lnOXWRMNWFZ2mxgHHicsLz0SHwwXpbntLGxtg6IAu3AOsLX0EngIOHx/OPjdYSwBHBn12g2VY5surD6ju53EJalfZrwGJIkSZIkXZ71gMVpkiRJkiRJkiRJkiRJ0ptgcZokSZIkSbqQXyK8gUZR1dxQb3GaJEmSJEmSJEmSJElSmeVfP7o39VTXM7nRXcdLMH4OcB1wgrAwbSgd6y+UYI80Y/X0NiwGPgkcam8b+9Nizm5prasCNgCfBVYDLwIPDcSSR4q553JMFaZ9lrAw7aZK5QiCIDiUze7uHR+PbUlNHK5Ujp+whLBk6jjwLWBbXyIxGe2M3hjtjP4J8FtAXSUDTndBEJA7lzuQejU1FN8W35VP5ifLnWFuNVW/t5ab7ltF8y0LuLmmKlINMJ4Lki+c4uW/PcjQP7120ZuuR4BFhKWlecKitM3AnvhgPFfSJzBlY2NtDXAzcBfwDqAKSBCWpc0GlhKWcR0F/h4Y7BrNni5HNl1YfUf3DYSFlfcT3uBfkiRJkvTmNRIWhEuSJEmSJEmSJEmSJEm6TBanSZIkSZKknzOn9Z65QBPwWlEHz5pVXbV0eX1RZ0qSJEmSJEmSJEmSJOmCCufOHkv3P/N05sXN+0owvgZYCWSAvwU2p2P9mRLskWasnt6G2YSFaTngr9rbxopaeNTSWtcAfBq4FdgN/BHwykAsGRRzz6UaWd9UBXyGsDCtsRIZAHJBkN07Obn98UR8YG8mc6ZSOaZUAcsJSyj3AH8J7OpLJPLRzuid0c7ol4GPAtUVzDjt5VP50+mD6aH4YHw4cyxzthIZ7lvFqgfW0PzOxdxaVxOZB5AtBLltZ4KdDx9h6C/3MTZZ4GLFo/MIC/YiwF7gO8DL8cF4srTpQxsbayOEBYx3Au8lLPJLwz8XvS0DbgDGgSeArcChrtFsRc45CtV3dC8APg48ANxNePxIkiRJkv7lLKSWJEmSJEmSJEmSJEmS3iSL0yRJkiRJ0vmsI7wZy8VuwHFZZjW//S2RmpraYs6UJEmSJEmSJEmSJEnSzwtSE/HJLbGe9DOPDRMUvaukCriOsMTnceCpdKx/vNhLpJmsp7chAnwYWAo82N42lijm/JbWuhXAfcBdhIVG/w3YPhBLFvWasEs1VZj2SeAPgaZKZABIFwrJHen0lkfj57aezOdTlcoxpRZYQXhO3QI8Bew/+fV6gI3RzuiXCL9/epMKuUI6czSzc3zX+FByJHmoEhk2LGT+5xvY0LaM5hVzIssAgiBgbDw48MTrDH1tL7uOppm8yJhawkKyWuA08BCwLT4YP17a9G/Y2Fi7CLgduBdYBeSBE8ApYDFhmVqO8FjeDLzSNZotahGkLk99R3cN8H7gfmAjMLeyiSRJkiRpRmqsdABJkiRJkiRJkiRJkiRpurI4TZIkSZIknc/tQLbYQ2tubmoo9kxJkiRJkiRJkiRJkiS9IchmJ7Mvb9888dhDL5BOl6KwZDkwj7AU5ZF0rP9ECXZIM1pPb8O7gFuAx9rbxl4r5uyW1roFwAeAXwUmgP8ObB6IJTPF3HOpRtY3RYBPAP8FeGslMgDE8/mTP0pNDDwajw9NBkG+UjmmzCU8l+aAZ4C+vkTieLQzOgf4beDf4U2337SgEBSyp7N7J16ZGIq/FB8NsuX/fi+upfYL62j68Eqa113DjVWRSATg+GRwctNxhv98H8M/OsO5i4ypIiwkmwdkgGeBAWBffDBelgLEjY21swlft+8BolMPnwEOAPMJi/8iwAjQB+zsGs1OlCObLqy+o/tthGVpnyE810iSJEmSSse/w5EkSZIkSZIkSZIkSZLepEgQBJXOIEmSJEmSriBzWu+pAv4UiBPebKNoFvz7P/rtqkXXrizmTEmSJEmSJEmSJEmSJEFQKBRyY3t+lHr0of7CqROlKC1ZBFwL7AK+n4717y/BDmlG6+ltWA/cDTzf3ja2s5izW1rrZk/N/gRQCzwKPD0QS44Xc8+lmipM+xhhYdqtlcgAcDyXO7A5OR7rGR/fcwV8im4BYRFWAugCBvoSifFoZ3Qp8Pmpr2UVzDet5RK5Y6kDqaH4tviO3Jlcstz7I8Bv1XPjp1bTfPsimmZXR2YBJHPBxAunefnbBxn6wREupShxAeH7bQDsADYBu+KD8clSZf9JGxtrq4C1QAvwLmAWYQnjqanfLwOqgWPAD4HtXaPZU+XIpgur7+h+C/DrhIVpTRWOI0mSJElXkwJQt/8rH0xXOogkSZIkSZIkSZIkSZI03dRUOoAkSZIkSbrivAWYC5ws5tCqJcvmRRYuuq6YMyVJkiRJkiRJkiRJkgS51w6NpB//px/m9u09XYLx84DlwFHgvwMvp2P9V0D/kDR99PQ2LAc+DIy2t439ZTFnt7TWVQFvAz4LLAX6gK6BWLKo139dqqnCtPsIC9M2VCJDIQgKB7PZXc8kErHBdOpoJTL8hAiwBLgGeA34JrC9L5HIRDujN0U7o78P/AbhNXu6TIVMYTx9OD08vmN8KLUvdbwSGe5eypLfWUvzXUvYsGhWZCFAthDkBs8Gu35whKG/eJW9kwUKFxkzm7CQrIrwOOkCtscH42dLm/4NGxtrlxOeS+4lLG7LAScIbwC/jPDa0gngSWALcKhrNOvPAxVU39E9H/g4YVnaewjPN5IkSZKk8qoCbiIsP5ckSZIkSZIkSZIkSZJ0GSxOkyRJkiRJP+uWUgyddfs71kYiEW/KIEmSJEmSJEmSJEmSVCT5M6cOp3uefDo7uOVQCcbPAq4DksBfAS+kY/25EuyRZqye3oZ5hCVi54D/0d42VrSSoZbWughwM/AZwpszvwT8vwOx5MFi7bhcI+ubPkJYmHZbJfbngiAzOjn5Unc8/sL+bOZcJTL8hCpgBWEh1i7gMWB3XyJRiHZG3x3tjH6ZsEyvqoIZp6UgH+QyJzK7k6PJocRQYowCZS/vWjOPuV9cx63vX0HzDfMi1wMEQcCr48GBJ15n+Gt72flamsmLjKkmLCSbDYwDTwAvAkfig/GyPKeNjbV1QBRoB9YBAXASOERYnrYKyBMWpW0G9nSNZv1ZoILqO7qrgfcBDwC/hqWLkiRJknQlWI/FaZIkSZIkSZIkSZIkSdJlszhNkiRJkiT9rBbgbLGH1ty4rqHYMyVJkiRJkiRJkiRJkq5GhWTyzORA/w8n+57aVYLx1cBKoAA8DPSkY/2pEuyRZqye3oYqYCNhAeGD7W1jmWLOb2mtux74OPAOYB/wJ8DugViy7AVSACPrmzYCfwTcXon9qUIhMZxOvdgVj287k8+nK5HhJ8wClhMWosWAp4FDJ79eHwE+Gu2Mfgl4ZwXzTUtBEJA7lzuQejU1FN8W35VP5i9WSlZ0c6up+r213HTfKppvWcDNNVWRaoCTk8GpvhMM//mrDG89c9FrLyPAImABP1NIFh+Ml6WQbGNjbQ1h6eJdhOeQKiABHATqgKVT/+keoBd4uWs0O1GObLqw+o7uO4D7CcsyV1Q4jiRJkiTppzVWOoAkSZIkSZIkSZIkSZI0HVmcJkmSJEmS/tmc1nsWA9cT3gCjqKqvW2VxmiRJkiRJkiRJkiRJ0r9AkMmkMkM/6k91P7yVbLZQ5PERwiKOWcAm4NF0rP9MkXdIM15Pb8N7gNXAY+1tYxcrUbosLa11i4APAe8DTgNfA340EEvmi7nnUo2sb/ogYWHa2yux/2w+f3zLxESsOxHfkQ2CYp8TL9c8YBmQAZ4ANvUlEqeindE64PPAvwPWVjDftJRP5U+nD6aHE9sTQ5NHJ4v6erpU961i1QNraH7nYm6tq4nMA0jmgolnTwYvf/sgww8d4cgljJkHLCF8r90LfAd4OT4YT5Yu+Rs2NtZGCM9LdwLvJSxISwNHCT9jugyYDxwHvgsMdo1mT5Yjmy6svqN7NfA5wsK0WyocR5IkSZJ0YesrHUCSJEmSJEmSJEmSJEmajixOkyRJkiRJP+lmwhtzFFXNzU3LInPmzi/2XEmSJEmSJEmSJEmSpKtBkM/ncntGXpzoevC5IH52sgQrFgMLge3Ag+lY/+ES7JBmtJ7ehihwG9Df3ja2qZizW1rr5gJtwH1AHvg20D8QS5bifHBRI+ubPkBYmHZnJfYfzWb3PZdMPr8pOT5Wif0/Y9HU11ng74AX+xKJZLQzel20M/q/A79LeI7VJSrkCunM0czO8V3jQ8mR5KFKZNiwkPmfb2BD2zKaV8yJLAPIFYL84Nlg1z8dYfjP9/FKKs/FyvpqCQvJagmLDh8CtsUH48dLm/4NGxtrFwG3A/cCqwjPHyeAM1PZVgNJ4ClgC3CwazQblCuffl59R/c1wMcJy9LeA1RVNJAkSZIk6VI0VjqAJEmSJEmSJEmSJEmSNB1ZnCZJkiRJkn7SLxHeBKOoam9pbij2TEmSJEmSJEmSJEmSpJkuCALyhw7sSD32g578kYPnSrDiGsLilAPAN4HRdKzfwhTpMvT0NqwmLLcZbm8b+7tizm5prashLCf7NDAfeBx4aiCWjBdzz6UaWd/0fsLCtHeWe3c+CAr7M5mdT48nnt+RTr9e7v0/I0J47pwHHCIsTBvuSySy0c7oW6Od0S8BnwNmVzDjtBIUgkL2dHbvxCsTQ/GX4qNBNsiXO8PiWmq/sI6mD6+ked013FgViUSCIGBfMjj4xDGGvj7GrsMp0hcZU0VYlDcPyADPAgPAvvhg/GJFa0WxsbF2NvBWwvNSdOrhM8BB4FrgOiAHbAWeB0a7RrO5cmTT+dV3dFcDv0xYlvYRwuNHkiRJkjR9WJwmSZIkSZIkSZIkSZIkvQmRIPDzrJIkSZIkCea03lMLfAN4HSjqTUfmf7Hjc9UrVq4r5kxJkiRJkiRJkiRJkqSZLH/y+P70M91PZ1/efrQE42cTFqecBb4LbEvH+steUiNNZz29DQuADwBH29vGni3m7JbWughwC/BZYDVhudE/DsSSx4u551KNrG/6ZeCPgZZy784UCpmRyclt3Yn4wOFsNlHu/T+jGlgB1ALDhEV2e/oSiSDaGW0DvkR4TEQqF3F6ySVyx1IHUkPxbfEduTO5ZLn3R4DfXEP9p9/Cbbcvoml2dWQWwMnJ4PSmEwz9xT6GXzzN2UsYtYCwlCwAdgCbgF3xwfhkqbL/pI2NtVXAWsLX6LuAWcAEcJqwhGsx4dMdBfqAl7tGs2X/89ZPq+/ovo2wLO2zhD+XSZIkSZKmr+v3f+WDr1U6hCRJkiRJkiRJkiRJkjSd1FQ6gCRJkiRJumKsIbyxS3FvgjV7dnXV0mVrijpTkiRJkiRJkiRJkiRphiok4icmN/c+M7m575USjK8GVgE54HvApnSsvyylLtJM0dPbUAP8KuHr6MH2trFCMee3tNatAT4JRIFdwH8ZiCX3FXPHpRpZ39QO/BHw7nLvTuTz40Pp1AuPxeNb44VCptz7f8ZsYPnU758FftiXSByJdkZrgM9EO6NfAu6oWLppppApjKcPp4fHd4wPpfalKlIGePdSlvzOWprvWsKGRbMiCwEmckFq04lg67cPMvwPhzl8CWNmA8uAKuA1oAvYHh+MX0rRWlFsbKxdDrwNuJewuC0HnJjKtBR4C3CcsCR1sGs0e7Jc2XR+9R3d1wOfIyxMu7XCcSRJkiRJxdNI+PcDkiRJkiRJkiRJkiRJki6RxWmSJEmSJOnH1pdi6KwNb3tLpLqmthSzJUmSJEmSJEmSJEmSZopgMj2e2fbiptSTj7xEPh8UeXwEuA6oBZ4GHk/H+uNF3iHNeD29DW3AQuDJ9raxVDFnt7TWLQV+Dbib8CbL/w14eSCWLPb54KJG1je9l7Aw7e5y7z6Ry53cMjGx+alEfEcOilpK9ybUEZZPpQlLsZ7tSyTORDuj86Od0d8H/hfghkoGnC6CfJDLnMjsTo4mhxJDiTEKlP24XjOPuV9cx63vX0HzDfMi1wPkCkF++9lg5J9eY+jPXuWVVP6ix1w1YVnabGAceAJ4ETgSH4yX5TltbKytIyxWbAfWEb5OTgFHCI/XVUASeAbYAhzoGs2W/c9bb6jv6L4G+ChhWVobYbGdJEmSJGlmWQ/0VTqEJEmSJEmSJEmSJEmSNJ1YnCZJkiRJkn7sHcDZYg+tabi5vtgzJUmSJEmSJEmSJEmSZoogl8tmR3bEUo8+FAuS45kSrFgKXENYnvJwOtZ/rAQ7pBmtp7fhdqAB2NTeNnaymLNbWuvqgPcBHwQmgL8EXhyIJXPF3HMpRtY33Q38MfCecu4NgoCD2eyhzcnks89PJPeWc/cFXEtYkHcK+BtgS18ikYp2RldHO6P/AfjtqX+vXyAIAnLncgdSr6aG4tviu/LJ/GS5M8ytpur31nLTfatovmUBN9dURaoB9iWDQ0+9ztDX97LzYIr0RcZEgEXAAiBP+H66GdgTH4yX5XW6sbG2BrgZuIvwWs8qIAEcnMq2bCrbVuB5YLRrNJstRzadX31HdzVhud0DwEcIixglSZIkSTNXY6UDSJIkSZIkSZIkSZIkSdONxWmSJEmSJIk5rfcsAG4gvIlGUVWvWl1f7JmSJEmSJEmSJEmRAUNKAAAgAElEQVSSJEnTXVAoBPkDrw5OPPpQX+H1o+MlWLEAWAK8AnwvHeu/EsqIpGmlp7fhRuAOYLC9beyhYs5uaa2rBd4NfJzwM14PA30DsWSqmHsuxcj6pncTFqa1lXNvPgjyuycnx3rGE5t2T04eLefu84gAy4G5wD7gr4GX+xKJXLQz2hztjH4Z+BRQW8GM00I+lT+dPpgeTmxPDE0enTxbiQz3rWLVA2tofudibq2ricwDODUZnO4/GQz/+asMv3CaM5cwZh7h+2gV4Xvpd4CX44PxZOmSv2FjY20EWA3cCbyXsHhrEjhKeJxeS/hev+fH2bpGs2XJpgur7+huBu4HPgusrHAcSZIkSVL5WJwmSZIkSZIkSZIkSZIkXSaL0yRJkiRJEsBaIJj6Kp45c2qqFi1eXdSZkiRJkiRJkiRJkiRJ01z+9aOvpJ585JncnpETJRg/B7gOOAF8FRhKx/oLJdgjzVg9vQ2LgbuB/e1tYz8o5uyW1roqYANhqc4y4IdA90AsWfaCqZH1Ta2EhWn3lnPvZKEwOZhO7X4qkdj0ei5XkWKtn1ADrJj69SXgCWCsL5EIop3R908VppX1z2c6KuQK6czRzM7xXeNDyZHkoUpk2LCQ+Z9vYEPbMppXzIksA5jIBalNJ4IffecgQ987zOFLGFNL+LqsBU4DDwHb4oPx46VL/tM2NtYuAm4jPO6uB/KE7+nxqWyrp/75+8Bg12i2FD9L6DLUd3SvIjyn3094fpckSZIkXX0sTpMkSZIkSZIkSZIkSZIuUyQIins/dEmSJEmSNP3Mab3nAeBdwNFizp31jtb6eR/51G8Uc6YkSZIkSZIkSZIkSdJ0VTh39lh609NPZ7Y8v68E42uBlUCKsOjl+XSsP1OCPdKM1dPbMJuwrCje3jb2XLHnt7TWNQCfBm4CtgIPD8SSRb1m61KMrG96J2Fh2vvKuTeez8dfmJjY+XQi8fxEUEiWc/d5zAGWAwVgE9DTl0gcjXZGZwGfAb4ERCsX78oXFIJC9nR278QrE0Pxl+KjQTbIlzvD4lpqv7COpg+tpPmma7ixKhKJ5ApBfmecVx55jaE/e5VXknkulqsKWAzMAzLAZmAA2BcfjJeleHRjY+1s4K3Ae3jjuDsDTABLCY/XFNAPvAgc6BrN+sHQCqrv6K4DPkpYltZOeBxJkiRJkq5eeWDO/q98MFfpIJIkSZIkSZIkSZIkSdJ0UVPpAJIkSZIkqbLmtN4TAd4OnC727JqGm+uLPVOSJEmSJEmSJEmSJGm6KaQmzmW2PN+bfqZ7mKDoPSdVwHVTvz4GPJ2O9Y8Xe4k0k/X0NkQIC4tqgSfb28aKWgDV0lq3AvgYcCewF/gTYGwglixr8dHI+qY7CQvTfqWce4/nsq/3jyd39ifHtxRgspy7z2M+YUlWCvgBsLkvkTgX7YwuinZGO4AvAKsqGfBKlxvPHUvtTw3Ft8V35M7kyl6AFwF+cw31n3oLzXcs4q2zqyOzAA4kg8NPvh4MfX2MnQcmSF3CqAXAtUAA7CAs0NsVH4yX5Rjd2FhbBawFWoB3AbMIi9IOAwunsi0EtgHPAaNdo9lsObLp/Oo7uqsIS9LuJyxNq6tsIkmSJEnSFaQauAF4tdJBJEmSJEmSJEmSJEmSpOnC4jRJkiRJknQdcA0lKE6rXrW6vtgzJUmSJEmSJEmSJEmSposgm53Mvrz9uYnHHnqRdDpXghXLgXmEhSqPpGP9J0uwQ5rRenob3kZ4DVV/e9tYUUsHW1rrFgAfAN4HnAS+CgwPxJKFYu65mJH1TW8H/gj4YLl2BkFQ2J/NHPhhYnzXYDq1g8oXpi0mLE07CfwVsK0vkUhHO6Nrop3RPwb+NeF1dDqPQqYwnj6cHh7fMT6U2pc6XokMdy9lye+spfmuJWxYNCuyEOB0Jjjz+LFg4C/3Mfz8qUu6BnI2sIywbPQ1oAvYHh+Mny1d8p+2sbF2OfA24F7CcrQccIKwOG0JYRnXXuC7wMtdo1nLUCusvqM7SliW9lng+grHkSRJkiRdudZicZokSZIkSZIkSZIkSZJ0ySxOkyRJkiRJ60oydc6cmqpFi1eXZLYkSZIkSZIkSZIkSdIVLCgUCrmx0a2pR3/wbOHUiYkSrFhEWLayE/h+OtZ/oAQ7pBmtp7fhJuBmYFt729i2Ys5uaa2bDdwNfJSwFOnvgOcHYslsMfdczMj6pjsIC9M+XK6dhSCY3DWZ3tsdj48cyGbHgHS5dp9HFbCCsCxrL2Fh2s6+RCIf7Yy+PdoZ/ffAx4DqCma8YgX5IJc5kdmdHE0OJYYSYxQIyp1hzTzmfnEdt75/Bc03zItcD5DKB+lnTwTb/v4QQ989xKFLGFNNWJY2G0gCTwAvAkfig/GyPKeNjbV1QBRoJ7xmswCcAo5NZVs59c/fB17qGs2eKEcuXVh9R/dKwqK0+4HmCseRJEmSJE0PN1Y6gCRJkiRJkiRJkiRJkjSdWJwmSZIkSZLeTngzkKKaFb1jdaS62hvKSJIkSZIkSZIkSZKkq0ruyKGR1OP/+MP8/rHTJRg/D1gOHGWqACgd6y97kY00nfX0NqwA7gD2treNdRdzdktrXfXU7E8D84Fu4IcDsWTRr8/6RUbWN91GWJj2a+XamQuCs1snJvZ0J+J7T+fzh6hsYVotYWFaNbAFeArYd/Lr9QAfinZGv0xYbKefEQQBuXO5A6lXU0PxbfFd+WR+stwZ5lZT9bs3ctNHr6f5lgXcXFMVqc4VgvzwuWD3I68x/Gevsmc8R/4iYyKEJaPzCUvKtgCbgT3xwXiuxE8BgI2NtTWE5YzvBu4kLPJLAIeBpVNfaaCHsMhtf9do1vf0Cqrv6J4H3EdYlnYvlipKkiRJki7P2koHkCRJkiRJkiRJkiRJkqYTi9MkSZIkSbqKzWm9ZxbwVuBYsWfXNNxcX+yZkiRJkiRJkiRJkiRJV6r8mVOH0z1PPJ0d3HqoBONnAdcBScLCtBfSsf6yFL9IM0VPb8M8wgKj4+1tY08Uc3ZLa10EaCQsTLsB6AceHYglS1GgeEEj65s2EBamfYSwOKrkJguFQ/3J8bEnEolDk0HwGpUtTJsLLANywDNAX18icTzaGZ0N/Bvg94H1Fcx3xcqn8qfTB9PDie2Jocmjk2crkeG+Vax6YA3N71zMrXU1kXkAByaCw0+/Hgx/fS8v75sgdQlj5gFLCEvK9gLfBXbEB+NlKS/c2FgbAVYTFqW9F6gDJgmv0ZwPLJh67CXgOWB312g2W45sOr/6ju4qwu/VA8BHgWsqm0iSJEmSNI1ZnCZJkiRJkiRJkiRJkiRdBovTJEmSJEm6uq0hvEFIvtiDq1etri/2TEmSJEmSJEmSJEmSpCtNITl+enLg2Z7Jvqd2lWB8NbASCICHgZ50rP9SimMkTenpbagC7gJy7W1jTxd7fktr3fXAx4FmYAfwhwOx5OFi7/lFRtY33UpYmPZRylSYNp7PDz+eiB/clEyeBI7DJZValcoC4FpgHPg+EOtLJBLRzuiSaGf0D4HPA8srmO+KVMgV0pmjmZ3ju8aHkiPJUpR+XtSGhcz/fAMb2pbRvGJOZBnA6Uxw9pkjwdZv7WP4uVNcSvlgLWFhXi1wGngI2BYfjB8vXfKftrGxdhFwG3AvsAooACcIXxdLph4bA74H7OgazY6XK5vOr76j+1bgfuBzwPUVjiNJkiRJmhksTpMkSZIkSZIkSZIkSZIug8VpkiRJkiRd3dYT3liruGbPrq5atNgbSUiSJEmSJEmSJEmSpBkryGRSme0/6k89/vBWstlCkcdHgBXAbKAPeDQd6z9T5B3SjNfT2/B24Brg+fa2sWwxZ7e01l0LfBi4BzgE/N/A6EAsWfzrsS5gZH3TLcB/ISxuK3lhWhAE+TP5/HP/cO7s8eF0OskbxVCVECEspLoGOAb8BfBSXyKRiXZG10U7o/8X8BvAvArluyIFhaCQPZ0dm9g7MRR/KT4aZIJcuTMsrqX2C+to+tBKmm+6hhurIpFIKh+knzsZbPvOIYa/c5CDl/AiqgIWE35/M8CzwACwLz4YL/Z78nltbKydDbwVeA8QnXr4DOHxuAy4DjgJPAhs6xrNlq3ITedX39G9Avgs8ABh0Z0kSZIkScV0Y6UDSJIkSZIkSZIkSZIkSdOJxWmSJEmSJF3d7gTOFXvorOgdqyPV1f69gyRJkiRJkiRJkiRJmnGCfD6X2zPy4kTXg88F8bOTJVixGFgIDAIPpmP9R0qwQ5rRenobbgZWA9va28aKen1US2vdXKAd+BAwDvwZ8NJALFmWsiaAkfVNTYSFaZ8gLJAqqSAIxl/P5Z76mzOn4wez2SrgODBR6r0XUMUbxZIjwGPASF8iUYh2RlujndEvA79GGf5cppPceO5Yan9qKL4tviN3Jpcs9/4I8JtrqP/UW2i+YxFvnV0dmZUPgsLOOHu6jgbD3xhjdDxH/hJGLQCuBQJgB7AJ2BUfjJfi/fjnbGysrQLWAi3Au4BZhK+F1wjfvxcTlgn2AFuA/V2jRS9X1WWo7+ieC9wH3A/8MlBd2USSJEmSpBlsSX1H94L9X/lgvNJBJEmSJEmSJEmSJEmSpOnAG5hLkiRJknSVmtN6z0LgeuBgsWfXrGusL/ZMSZIkSZIkSZIkSZKkSgqCgPyh/cOpxx7uzR85WNQipinXAMuAA8A3gdF0rD8owR5pxurpbVgF3AzsaW8b6y3m7JbWuhrgncDHCT+T9SCweSCWLEthE8DI+qZG4A+BT1OewrSjB7LZrr84dTI4VyjMAU5SucK0WuA6wg6uAeBp4ODJr9dHgPuindEvEZZZaUohUxhPH04Pj+8YH0rtSx2vRIa7l7Lkd9bSfNcSNiyaFVkIcHAiOPL068HQN8bYOZa8pONpNuH7YxVhQVkXsD0+GD9buuQ/bWNj7XLgbcC9hOVoWeAEUEdYdjoX2AZsBnZ3jWYz5cqmn1ff0V0FvIewLO1jwPyKBpIkSZIkXU3WAtsrHUKSJEmSJEmSJEmSJEmaDixOkyRJkiTp6tVQqsHVK6+vL9VsSZIkSZIkSZIkSZKkcsufOL4v/cxjz2R3Dh0twfjZhGVAZ4FvANvSsf58CfZIM1ZPb8MC4DbgaHvb2KZizm5prYsAtwCfISxvehp4aiCWTBRzzy8ysr7pJsLCtM8A1aXeFwTBzl2Tk4986/SpazJBsICwMO31Uu+9gHmEf+5Z4HGgvy+ROBntjM4D/ifgfwXWVSjbFSfIB7nMiczu5GhyKDGUGKNA2Qs4b5jLnC+u49ZfuY7bbpgXuR7gTCY4+8hrwbPf2sfwsyc5dQljqgm/77OBJPAEsAU4HB+Ml+U5bWysrQOiQDvhMVYAThG+HhYDq4AxwhLF4a7RbNnOCTq/+o7utwIPAJ8DVlc4jiRJkiTp6mRxmiRJkiRJkiRJkiRJknSJLE6TJEmSJOnq1Qxkij519uzqqmuXeMMJSZIkSZIkSZIkSZI07RUS8ROTm3ufmdzc90oJxtcAK4Ec8F2gPx3rnyzBHmnG6ultqAHuBMbb28aeLfb8lta6NcAngUbgBeCrA7HkiWLvuZCR9U3rgP9MWAJU8sK0QhD0bklNPPa3Z87cQFgKdRI4UOq9F7AQuBY4B3wbeKEvkUhGO6PLo53R/wr8HrCkQtmuKEEQkDuXO5B6NTUU3xbflU/my/5eMreaqt+9kZs+ej3Ntyzg5pqqSHU6H0xuPhm89N1DDH37IAcvoe0sAiwC5hOWlG0BNgN74oPxXCnz/9jGxtoa4Gbg3YTnliogARwlLHJbRlie9hDwUtdotlKFgppS39G9grBU8n7gjgrHkSRJkiTpxkoHkCRJkiRJkiRJkiRJkqYLi9MkSZIkSboKzWm9p4rwBhFnij17VvSO1ZHqav/OQZIkSZIkSZIkSZIkTVvBZHo8s+3FvtSTjwySz19C18tliQDXAbXA08Dj6Vh/vMg7pBmvp7fhDsLPRg20t40V9XXa0lq3FPg14J3AHuC/DsSSZSsQG1nftJawMO3XKf3nv3KFIPiHJxOJpx5LxJuBZuAElSlMiwBLgTrgEPD3wFBfIpGNdkbXRzujXyIsR5pdgWxXnHwqfzp9MD2c2J4Ymjw6ebYSGe5bxaoH1tD8zsXcWlcTmZcPgsJInL1dR4Ohb46xJ57jUgrP5hGW4FUBewnLRHfEB+PJUmb/sY2NtRFgNWFR2nsJj79J4HXC8r4FwCygD3gR2Nc1mi2UI5vOr76jey7hOfp+4H34OVlJkiRJ0pVjbaUDSJIkSZIkSZIkSZIkSdOFHwiRJEmSJOnqtJLw5h6nij24Zl1jfbFnSpIkSZIkSZIkSZIklUOQy2WzIzueT3U9GAsmktkSrFgKXANsAR5Ox/qPlWCHNKP19DY0EpYZDba3jU0Wc3ZLa10d8H7CIp4TwFeBXQOxZLELFM9rZH3TjcAfAA9Q+s99xQtB8K3OM2f6t6Ym7gHagJPA/hLvPZ9qYDlhIdoOoBvY05dIFKKd0fdEO6NfBn6VsFjtqlbIFdKZo5md47vGh5IjyUOVyLBhIfM/38CGtmU0r5gTWQZwaCJ47fuHg/6v7eXlsSQTlzCmFlg29etp4CFgW3wwfrx0yX/axsbaRcBtwL3AKqBA+BrIAQsJS04HgWeB3V2j2Uy5sunn1Xd0R4D3EJalfYyw0E6SJEmSpCuNxWmSJEmSJEmSJEmSJEnSJbI4TZIkSZKkq9O6Ug2uXnl9falmS5IkSZIkSZIkSZIklUJQKAT5/WODE48+1Fc4fmy8BCsWAIuBV4DvpWP9YyXYIc1oPb0Nq4HVwGh729hoMWe3tNbVAu8G7gOywN8AWwdiyXwx91zIyPqmNYSFab9BWCRVSofyQfC1/+fE8R8dyGZ/lbCAqFKFabOAFVO/3ww805dIHI52RquBT0Y7o18C3l6BXFeUoBAUsqezYxN7J4biL8VHg0yQK3eGxbXUfmEdTR9aSfNN13BjVSQSOZMJznW9Fjz3rX0M9Z/k1CWMqSJ8L5wHZIDngBiwLz4YL5Qw/j/b2Fg7G3grYQFXlLCM7zTha2AJ4fG4D3gQGO4azSbKkUsXVt/R3URYlvY54IYKx5EkSZIk6WJurHQASZIkSZIkSZIkSZIkabqIBEFQ6QySJEmSJKnM5rTe8yVgDeENP4pn9uzqhf/p/+yIVFdb1i5JkiRJkiRJkiRJkqaF/LHXXkk9+cgzuVd2nyjB+LnAcsJClr8HhtOx/rKUw0gzRU9vw7XATcDh9rax14o5u6W1rgpoBj4F/z97dx4d510f+v89I41Wy/sSx3YiR4llhYwdwtJIhATbKVACLqEspSXQ7VIKlN4Wbq8v5ba9597fLZcTSi9laUuBil7KFkhRcEMWW1EWKatl2YklJZbtJN7t2NaMRjPSLM/vj8cQO5YTKZmRHPn9OsfHOc/MfL+fsWdRfGaeN3XAbcA9XZ2pTDH3OZvelU3LgL8Afo/SB9O6s0Hwt//twP6dw0HwHsLXpueAqQhD1QLzgRHg58C97cnksXhrfAbwn4A/Ifx823ktN5Q7mN6T7kk8ltieO55LTfb+EeB3L6b+A8tYfdVsLq8si1Rk8sHIY8fZ8f299HznaZ4e5zcT6wiDaQGwHbgH2JHoToyUaPTTrG+MRQlPWt4CvIkw2DdM+NifB5QDx4HNwGNt/dmDkzGXzq5+w8YFwAeBDwOvm+JxJEmSJEmaiBGges/nb/CETpIkSZIkSZIkSZIkSdJL8CTmkiRJkiSdZ6parqsEmoCinkQIoCJ+1VKjaZIkSZIkSZIkSZIk6dWgMHj8QKb9zjtHH+ncU4LlY8BiIA18B7g/09mRLcE+0rS1aXNDJRAHjq9bO/BwsddvbqltAH4TWEYYcrq9qzM1WOx9xtK7smkp8Fng9wkjTqUSAD/PBsHf/sn+fSeA9wHrgGPAnhLuezZzgFkn9/8O8FB7Mjkcb41fGG+N/x/go8DsKZjrnFEYLQxl9ma2DW0f6knvTh+eihmunc+8jy5n9Zvns2pORWRWPggKfUkGbjsQ9HxlJ/2JHLlxLFMJLACihJ9VbAW2JroTJ0o5+6nWN8YWEka3ricMt2UJY4GzgBqgDOgAHgR2t/VnDZtOofoNG6uAXwduAt6G332VJEmSJL06VQJLgL1TPYgkSZIkSZIkSZIkSZJ0rvPLI5IkSZIknX/qgQhQ9JN8lDesqC/2mpIkSZIkSZIkSZIkScVUSA8Pjj78wObMXRu3EQTFXj5KGEyLAD8D7sh0dqSKvYk0nW3a3BABVgG5dWsHHi32+s0ttYuA3wBWA1uBb3Z1pg4We5+x9K5sWgL8N+APCE+iXCqjwHfThcKXPn1gfwVhMG0RcBx4uoT7jiUCLASqCWNt/wJsb08mc/HWeDzeGv8M8EHC4OR5KcgHudEjo32p/lRPsic5QIGivzm9lIuqqfrUpVzx9gu48qKayBKAvcPB/n/fH3R9dYDHnxxiPO9lZYSxtEogBdwOPAzsTXQnJuU+rW+M1RIGF9cBlxJ+TvIYMAjMJHwsbgXuBXrb+rOjkzGXxla/YWMEuJYwlvZewqidJEmSJEmvdpdgOE2SJEmSJEmSJEmSJEl6SYbTJEmSJEk6/zRBaU6sUnbh0vpSrCtJkiRJkiRJkiRJkvRKBdnsSHZ7933DG3/8EJlMrgRbLAKqgPuBn2Y6O46WYA9pWtu0ueEyoAZ4fN3agXwx125uqZ0JvAN4C2E87AtdnamBYu5xNr0rmxYTBtM+SmmDaceAfziRz3/1swcPXAD8FmHM8RiTH0wrJ3xdjAFbCCNaO9uTySDeGn9rvDX+aeCtkzzTOSMIAnKDuafTu9I9iccSO/Kp/Mhkz1BdRvRjy7nsPUtY/ZqZrCiPRspOjAaDPzsQ3P/Pu+nZfITxvI9FgNlAHWGk7GHC98EnE92JUrzXnmF9Y6wcWAFcA7yRMGKaBI4A807+ehq4BdjW1p9NTMZcOrv6DRsbgQ8Dvw1cPMXjSJIkSZJUbMsJo+2SJEmSJEmSJEmSJEmSXoThNEmSJEmSzj9vAE4UfdXKyrLonHlLi76uJEmSJEmSJEmSJEnSKxAUCoXcQP8j6bZbOgrHjqZLsMXsk7+eAH6Y6eyY7DiR9Kq3aXPDUsK40VPr1g4MF3Pt5pbaSsJY2g2EMaWvA9u6OlNBMfcZS+/KpguADcAfEoYVS2U38KVD2ey3/8fhQ5cBnwQuBI4De0q471gqgYVAAHQAm9qTyf3x1ngMuOlkMG3VJM90zsin88cyz2S2Jbcme0YOjBT/c3zjcOOFXPjhi1l99VyuqC2P1Izkg9GHj7P9+88GPa1Ps2ecT4wawudsFNgJfA/YnuhOpEo2+CnWN8YiwFLCUNoaoBYYAY4CcwlDbnngVuBR4FBbf7bkz3mdXf2GjQuA3wRuIvwcqyRJkiRJ09UlUz2AJEmSJEmSJEmSJEmS9GpgOE2SJEmSpPNIVct1cwhPiFP0E3RVXPHapZGyMv+tQZIkSZIkSZIkSZIknTNy+57dkf6PWzfl9wwcK8HyNYRxoP3APwNPZDo7jLJIE7Bpc8NcYAmwb93agb3FXLu5pbYMeB3wXsLvUP0I6OrqTOWKuc9Yelc2LQL+K/AxoLqEWz0M3Hx/aujWfztx4grCSNsy4BiTH0ybQRjSShPGqu5rTyYH463xWfHW+J8DnyL8uz7vFHKFzOiB0SeGdgz1pHpTz07FDKtmUfeJBlatXcDqRVWRBfkgKPQnGbjtQLDtqwP0ncgynudFDFhw8vdjwC3AY4nuxOFSzn6q9Y2x2cCVwPWEj6c88BwQIXxfng3cB3QBu9r6s4XJmk1nqt+wsQp4F/Bh4O34fVZJkiRJ0vnBcJokSZIkSZIkSZIkSZI0Dn7RRJIkSZKk88slQElO0FV+aWN9KdaVJEmSJEmSJEmSJEmaqPzx5/ZmNt1+Z7b7kVIEaiqAxUAS+AbwUKazo+QhJmk62bS5oQZYDhxbt3ZgezHXbm6pjQCNwAcII08/BzZ3daaGi7nPWHpXNi0A/hz4OGHEqRQKwG3AzR/ft7cTiAN/RRhMOwHsLtG+ZzMXmAkcBb4FPNKeTGbirfGL4q3xvwL+AKib5JmmXFAICtlj2YHhncM9iS2J/mA0mPT3ibkxYn98KU3vXMzqy2awPBqJRPalgwOtTwd3/P1Otj85RGocy0QJ/45rgFHCKFknsDvRnZiUKNn6xlglcDnwFsLHewQ4Tvh4nw3MB7YBHUBvW392ZDLm0tjqN2yMAG8GbgLeB8ya2okkSZIkSZp0htMkSZIkSZIkSZIkSZKkcTCcJkmSJEnS+eVKoCQnBSm7cGl9KdaVJEmSJEmSJEmSJEkar0Jq6NhI1713j7Tf0VuC5csIg2kB8GNgU6azI12CfaRpa9Pmhihh1Cy9bu3AE8Vev7mldinwG8BKwrjTl7s6U8eLvc8L9a5smg/8F+ATQG2JtskArcDffnzf3p3Aa4C/Bi4iDEjtKdG+Y4kCC4FKYBfwTeDx9mQyH2+NXxVvjf8X4L2ch99dyw3lDqb3pHuSW5Lbs8ey4wmTFVUE+N2Lqf/AMlZfNZvLK8siFSeyQeL2gzzwzT3BtrsPc2ScS9URBtMCYDtwD7Aj0Z2YlCjZ+sZYlDCu2AK8iTBaOgw8B8wD5hA+5n8C9LT1ZxOTMZfOrn7DxhWEsbQPAfVTO40kSZIkSVNq+VQPIEmSJEmSJEmSJEmSJL0aRIIgmOoZJEmSJEnSJKhquS4KfBlIAKNFXbyysmzWX/zNhkhZ2Xl3ohtJkiRJkiRJkiRJkjT1gtGR4dGtj3ak/+PWR8lmC0VePgIsIgwEtQO3ZTo7Sh5ikqabTZsbGoDourUDTxV77eaW2jnAu4BmoBf4cVdnal+x93mh3pVN84DPAJ8EZpRomyPA14Cvfnzf3ueAywmjZPXAIDCZr0flwAWEIfkh39QAACAASURBVMlHgJ8Du49+pR7gHYR/Fm+ZxHnOCYXRwlBmX2b70Lahrend6cNTMcO185n30eWsfvN8Vs2piMwayQejW06w44d72fYvT7MnHzCeLxFWAgsIw3j7gbuBrYnuxIlSzn6q9Y2xhcDrgOsJw21ZwjDgbCBG+HhvBx4FDrb1Z/1y5BSq37BxHvBBwmDaG6d4HEmSJEmSzhUBULvn8zekp3oQSZIkSZIkSZIkSZIk6VzmycwlSZIkSTp/XAjUAEeLvXDFFa9dajRNkiRJkiRJkiRJkiRNtiCfz+We3PHQcNst9wWJEyMl2GIuMAvYAtyS6ewoeYhJmm42bW64kDAqtmvd2oFcMddubqmtBtYBbwMOA18CnurqTJU0ptS7smku8Gngj4G6Em3zJPC3wHc+vm9vhjCY9nFgOWEwbU+J9h1LFbAQyBPGtNrbk8lD8dZ4JfB7wJ+dnO+8EeSD3OiR0b5Uf6on2ZMcoDCuMFlRXVRN1acu5Yq3X8CVF9VElhSCIOhPMvCN3cHdXxug/1iW7DiWKSOMpVUCKeB24GFgb6I7MSn3aX1jrBaIEz6XLwUKhIG0YcLPPM4C7gMeBAba+oseSNUE1G/YWEkYqrwJ+DXCoJ0kSZIkSXpehPDf8HZM9SCSJEmSJEmSJEmSJEnSucwTmkuSJEmSdP64rFQLl1/aWF+qtSVJkiRJkiRJkiRJkl4oCALyz+7Zlv7ZTzbn9z0zWIItZhCGZPYAXwWezHR2THoUR3o127S5YS5hfPDAurUD+4u5dnNLbTlwNXAjMAp8G9ja1ZkqaVCpd2XTHMJI2KeAmSXa5n7gZqDt4/v2AjQBvwE0AAkmN5hWR/h3mAJ+CHS2J5OJeGt8brw1/jngk8CiSZxnSgVBQG4w93R6V7on8VhiRz6VL0Ww80VVlxH92HIue88SVr9mJivKo5Gyfeng4HeeDu746gCP9yYZGscyEWA24d9vgTCUdj/wZKI7UdS44dmsb4yVAyuAa4A3AlEgCZwgDKXNBXqAe4Edbf3ZSf+z1vPqN2yMAG8ijKW9n/DxI0mSJEmSzs5wmiRJkiRJkiRJkiRJkvQSDKdJkiRJknT+eC2M66QoE1Z24dL6UqwrSZIkSZIkSZIkSZL0Qvkjh3Zn7vzZndkd2w6WYPlK4ALCcMtXgccynR35EuwjTVubNjfUEsa0jq9bO7CzmGs3t9RGgCsIwz0zgDbgga7O1Ggx93mh3pVNswiDaX9CGHUqtjxwK3BzU1/vQ2vq6iLASsJg2qWEQak9Jdj3bOYRRrUOAv8EbGlPJkfirfFL4q3x/w38LlAzifNMqXw6fyzzTGZbcmuyZ+TAyImpmOHdF7L4Ixdz5dVzuaK2PFIzmA0SdxziwW/tCXruOsyRcS5TQ/h3GwV2At8Dtie6E6lSzX2q9Y2xCLCUMJT2FsLn8Ajhe+4cwhjhM8BPgG1t/dlShFE1AfUbNl5GGEv7EOEJ3yVJkiRJ0vhcMtUDSJIkSZIkSZIkSZIkSec6w2mSJEmSJJ0HqlquKyc8kc6hoi9eWVkWnTNvadHXlSRJkiRJkiRJkiRJOkUhmTgyct/mu0YeaH+qBMuXA4uBLPBvwL2Zzo6REuwjTVubNjfECKNIqXVrB3YVe/3mltqLgfcBFwPtwB1dnamSBp96VzbNBP4z8KfA7BJskQK+BfxdU1/vrjV1dRHq6n4RTLuMyQ2mRQmDd5VAP3AbsKM9mSzEW+NXx1vjnwFuPHm9aa+QK2RGD4w+MbRjqCfVm3p2KmZYNYu6TzSwau0CVi+qiiwYyQej3Sfo/eHeoOfbT7MnHxCMY5kYsODk78eAW4DHEt2Jw6Wc/VTrG2OzgSuB64ElhKHAE0AF4eMtA/w78BhwoK0/O577pRKp37BxHvABwmDa1VM8jiSpRIKgwOihXWSPPE3u+H4KIymC3CiR8hiRimrKZswjNnsxsQX1lM+cX7R9s8f3M9x3P+ldj5IbPEx+eJBorIqy2jlUXNhIzWVXU93weiLRsqLtCZA9+iz7v/3HUMj98tis5g8w+9qbirqPJEnSKQynSZIkSZIkSZIkSZIkSS/BcJokSZIkSeeHpUAZ4QlHiqriiiuXRMrK/DcGSZIkSZIkSZIkSZJUEkEmMzTy2IPtmTvausnnix1TiQAXEAZl7gBuz3R2JIq8hzTtbdrcsAzIr1s7sLvYaze31M4H3k0YXtoC/EtXZ+posfc5Ve/KpjrgT4A/A+aUYIuDwN8DX2/q6z1+MpjWCLwHWMnkBtNihK+DEeBBwtfCZ45+pT4C/PrJYFrLJM0ypYJCUMgeyw4M7xzuSWxJ9AejQe6lb1Vcc2PE/vhSmt65mNWXzWA5wJND7PrXZ4L7vrKTvmNZsuNYJgrMBWqAUeA+oBPYnehOFEo2/CnWN8YqgcuBtwDxk4cHgWGgGqgDHiB8zA209WeL/tlGjV/9ho0VwDuBDwPvIHxdkKRp58T932Xwge+VZO2aFS0suPGzJVm7mDLPPs5Qzx2kBx6hkBka123KZsyjcunlVDe8nupLXk9ZzawJ71sYGebEff+PZPdGKJz+tl/IZylkkmSfe4bU9ruILahn7lv/iKqlr5nwPmdz7O5/OC2aVjZzATOb31e09SVJksZgOE2SJEmSJEmSJEmSJEl6CZ7UXJIkSZKk88MlhCe2KbryS1ZcXIp1JUmSJEmSJEmSJEnS+S3I5bLZ3u0PpNt+1BkMp8YTipmoBUAt8BDwk0xnx6ES7CFNa5s2NywCKoC969YOFDVs2NxSOwN4K2F4aTfwha7O1DPF3OOFelc2zQA+BXyaMDxVbDuALwL/r6mvd/RkMG0FYTCtiTCYVvT43FlUE74O5oDbgY72ZPJIvDVeDXwM+FPgskmaZUrlhnIH03vSPcktye3ZY9nUZO8fAX73Yuo/sIzVV83m8sqySMX+dHDwu89w11cG2N6bZHxVkzBGNhcIgO3APcCORHdipDSTn259YywKLCcM7b2J8LVhGEgAM4FZwDagA+ht689mJmMunV39ho1vAm4C3k9pIpGSpHPEyIEnOb75m4zsfWLCt80PPcdw330M991H5ZLLueBDX5jY7dMJDv/wLxk9uHNc188e2cOh732W+Tf8GbWXXzfheV8o1Xc/mad7Tjs2Z+0fEI1VveK1JUmSXsTyqR5AkiRJkiRJkiRJkiRJOtcZTpMkSZIk6fxwJYz75CkTUnbBhctKsa4kSZIkSZIkSZIkSTo/BYVCkNszsCV92y33FA4fLMXnHWYC84Ange9nOjsGSrCHNK1t2twwG5gBHFq3dqCoYcPmltoYcA3wTmAQ+DrQ19WZKmqY7VQng2mfBD5D+PpQbJsJg2m3N/X1BieDaZcBNwKXAykmL5g2izCQNAj8G/BgezI5FG+NL4y3xv8H8HFg/iTNMmUKo4WhzL7M9qFtQ1vTu9OHp2KGa+cz76PLWf3m+ayaUxGZlcgGyc1HePTbe4Kenx9ivDNVEgbwyoD9QCuwNdGdOFGquV9ofWNsIfA64HrCcFuW8POKMcJA6bPArUBPW3920ubS2Oo3bGwgjKV9CGiY4nEkSSUWFPIMPvB9Brt+AEFh8vfP5zj8w78adzTtlwp5jv7si0Qra6hueMPL3r+QzXB88zdPO1ZV/1pqG9/0steUJEkaJ8NpkiRJkiRJkiRJkiRJ0kswnCZJkiRJ0jRX1XJdObASOFSK9aNz5y8txbqSJEmSJEmSJEmSJOn8kz+4/6n0z396V+6pviMlWL4aWAQcBr4EbMt0dkz+meOlV7FNmxtqCcNbJ9atHdhbzLWbW2qjwGrgvYQRqB8Cj3Z1pvLF3OdUvSubaoFPAP+F4sfCcoT34eamvt5ugJPBtEsJg2mvIQym7SnyvmOJEN6/WmAfYTBta3symY23xhvjrfFPE4aUqiZhlikT5IPc6JHRvlR/qifZkxygQMlifGdzUTVVn7qUK95+AVdeVBNZMloIst0n6P3h3qDnW3vYnQ/GNVMZYSytkvAxdDvwMLA30Z2YlPu0vjFWC1xBGEu7FCgACWCUMJgWBX4KPAocaOvPTvqftZ5Xv2HjXOADhM/z5ikeR5I0SYLcKEfavkD6qQenbIbBrh8wevCp0w9Gy5j5hhuZccU6ymcvIp8ZIrN7Cyfu+y755Cn/FBAUeO72L7P4979KWfXMl7d/5w9OXzNaztzrP/qy1pIkSZqgGfUbNi7c8/kbDk/1IJIkSZIkSZIkSZIkSdK5ynCaJEmSJEnT31LCE6UU/QRC5Q0r5kUqKqqLva4kSZIkSZIkSZIkSTq/FAaPH8i033nn6COde0qwfAxYDKSBfwEeyHR2ZEuwjzRtbdrcEAPmAcPr1g7sL/b6zS21lxIG0xYSRqDu7epMjRR7n1/oXdlUA/wR8Ocn9yymJPAN4O+a+nqfhZPBNLgEeDcQB4aBp6Hk4a4ywmBkBfA4sBHob08mC/HW+LXx1vhngHcShtWmpSAIyA3mnk7vSvckHkvsyKfyJXtcnU11GdGPLeey9yxh9WtmsiIaIfrUELu++GRw61cG6H1ulPG8J0WA2UAdYaTsYeB+4MlEdyJXwvF/aX1jrBxYAVwDvJEwjpYifDxXE4b5Ok/+Gmjrz5YseqiXVr9hYwVwA2Es7QbC1wFJ0gtEYlXUNL7pFa9TufiyIkxTPEE+x+Ef/08ye7rHvkJZOVXL4tSsaKbigkspq51NWc0cgnyWwkiK3OAhRg8NMLKvj/SuxwhGhyc8Q354kMEHbzn9YLSche/7a6rrr/zlofIZc5kRv57qS3+FQ9/9r2Sfe+b5NVLHSTz0E+a85XcmvH/22D4Sj9x62rGZr19PbN6yCa8lSZL0Ml0EGE6TJEmSJEmSJEmSJEmSzsJwmiRJkiRJ098llOjENuUrmvzWsCRJkiRJkiRJkiRJetkK6eHB0Yce2JS5e+N2gqL3g6KEwbQIcBtwZ6azI1XsTaTpbNPmhgiwAMiuWztwsNjrN7fUXgDcCKwkjEB9raszlSj2Pr/Qu7KpGvgY8F8Jg2LFtBf4MvBPTX29g/DLYNpywmDaKiYvmFZBeP8ihH+ud7Unk8/GW+NlwHvjrfFPE4avpq18On8880ymJ7k12TNyYOTEVMzw7gtZ/JGLWX31XOK15ZGaA5ng0Pf3svmrA2x7IsHQOJepIYwWRoGdwPeA7YnuxKS8n61vjEWApYSPl7cAM4ARwmBa3cn5ngDuAXa09WczkzGXzq5+w8Zm4MPA+4G5UzyOJJ3zotUzmX/Dn071GEX33B1fOWs0rabxTcxZ958or5t/xmWR8hjRyhrKZy6gatkV8PpfJ8hnSe/ZytCWjRRG0+OeYWjbnZA/vQ87q/n9p0XTTlVWXcf8d2/gwLc+CUHhtHVmX/NbRMon1gA9tumfIP98X7ZsxlxmvemDE1pDkiTpFVoKPDrVQ0iSJEmSJEmSJEmSJEnnKsNpkiRJkiRNf1fCuE+yMiHlSy4ynCZJkiRJkiRJkiRJkiYsyGZHstu77xve+OOHyGRyL32LCVsEVAP3AT/NdHYcLcEe0rS2aXPDXCCybu3A4WKv3dxSOxN4B9BMGF36/7o6U0Xf5xd6VzZVAX8IbAAuKPLyW4EvAj9o6uv9ZRliTV1dPWEw7UogzeQE02oIQ3cjwEbgnvZk8li8NT4j3hr/E+A/A/UlnmHKFHKFzOiB0SeGdgz1pHpTz07FDKtmUfeJBlatXcDqRVWRBclsMHTfUbZ+++lg2+0HOTTOZWKEf48x4BhwC/BYojtRsufIC61vjM0mfOxeDywB8oSfQywAlcAR4FZga1t/dkrCdHpe/YaNlwA3AR8CLp3icSRJU2zo8c2ktt995gXRcua/6zPUrrxmQutFymLUNLyBmoY3kE8nx3274f7O09eJVTHzjTe+6G0q5l9Ezco3M9zb8ctjhXSCzNPbqG54/fj3frKLzK7HTjs2Z83vE62oHvcakiRJRbB0qgeQJEmSJEmSJEmSJEmSzmWG0yRJkiRJmsaqWq4rB1bCuE+4MiHR+QsNp0mSJEmSJEmSJEmSpHELCoVCbmf/I+nbbukoHDuaLsEWs4E5wOPADzOdHU+XYA9pWtu0uaEOqACOr1s7UCjm2s0ttZXAW4C3AfuBv+vqTO0u5h6n6l3ZVAl8lDCYdmGRl78DuLmpr/e0KsWaurqLCYNpr2XygmmzgVnACeA7wEPtyeRwvDW+ON4a/xvCaNycEs8wJYJCUMgeyw4M7xzuSWxJ9AejQSlinC9qbozYH19K0zsXs/qyGSzPBeS2nqD35ieDO761h13ZYFx//1FgLlBLGL67D+gEdie6E0V9Hp7N+sZYJXA54XM0fvLwEJAl/B5iBLgNeATY39afLfXjWi+ifsPGOcD7CYNpb5ricSRJ54h86jjH7vqHMy+IRF9WNO2FyqrrxnW9QnaE0cOn/5hfvfyqcYXLaptOD6cBjOzvH3c4rZAd4fjmfz7tWOWyK6i9/Lpx3V6SJKmIDKdJkiRJkiRJkiRJkiRJL8JwmiRJkiRJ09tSoAzIF3vhyKw5VZEZdQuKva4kSZIkSZIkSZIkSZqecvue2ZHeeOvd+ad3HS/B8jXAQsIQ0z8DT2Q6Owy6SBOwaXNDFVANDK1bO5As5trNLbVlwOuBXwdGgW8Dj3d1pkryPD0ZTPsD4L8BS4q49CjwPeCLTX2920+9YE1d3UWE9+91TE4wLQIsIHz9e5owmLatPZnMxVvjr4m3xj8D/BZhBG/ayQ3lDqb3pHuSW5Lbs8eyqcnePwL87sXUf2AZq6+azeWxKLGdQ+z+u538+1cH6Dsywug4l6ojDKYFwHbgHmBHojsxUprJT7e+MRYFlgPNwDWEj5cM4WO4BqgiDLh1ATvb+rNF/yyixq9+w8YY8A7gw8ANQOXUTiRJOtecuPdfCUaHzzg++80fesXRtInIHn0GCqf3bCsuXDGu21YsPvN6o4cHxr134sFbyA0eev5AJMrcX/3YuG8vSZJURIbTJEmSJEmSJEmSJEmSpBdhOE2SJEmSpOntEsJztBRdxWtWLY1ESrK0JEmSJEmSJEmSJEmaRvLHjj6bufv2O7M9j+4twfIVwAXAEPBPwMOZzo7ci99E0qk2bW6IEQaSMuvWDhQ1bNjcUhsBGoH3AjOA24CHujpTJXme9q5sqgB+H/gsxT0x8QngH4AvN/X1Hjj1gjV1dcuA9cAbmJxgWhmwCIgBPcB/AE+1J5NBvDV+/clg2ttKuP+UKYwWhjL7MtuHtg1tTe9OH56KGa6dz7yPLmf1m+ezak5FZNbBTHD4ln10fH0X27cNMt7gYCVh9K6MMPj5HaA70Z04Uaq5X2h9Y2whYeTvesJwWxYYOTlbFfAEYcTtibb+bGay5tLY6jdsvBq4CfgAMG+Kx5EknaNyg4cY2n73Gcdj85Yx81d+Y1JnKaQTZxwrn714XLctnzGXSKySIPt8R7YwfOZ6Y8meOEji4R+fdqzuqhuoWFA/rttLkiQVmeE0SZIkSZIkSZIkSZIk6UUYTpMkSZIkaXq7kvDEYEVXdvEly0qxriRJkiRJkiRJkiRJmh4KqaFjI50dd4/cc2dvCZYvAxYDBeDHwOZMZ0e6BPtI09amzQ1RwphZdt3agcFir9/cUrsUeA9wMbAJaO/qTJXkedq7sikG/B5hMO2iIi69B/g74JtNfb2nfQ5rTV3dUp4Ppo1Q+mBaJWEwLQA6gLvbk8n98dZ4OfDb8db4pwk/LzatBPkgN3pktC/Vn+pJ9iQHKJT0z3hMF1VT9alLueJtF7D64prI0mQ2GOo8xvbWPcG2nx3k4DiXKSOMpVUCKeB24GFgb6I7MSn3aX1jrBa4gjCWdinhe+jwyd/LgUOE76k9bf3ZokYUNXH1GzYuBz5EGEy7bIrHkSS9CiQe+SkEhTOOz7rmt4lEyyZ1lkLmzK8wRCtqxn37aGUt+VPCafkx1hvL8U3fIMiNPr9OzWxmv/lD495XkiSpyAynSZIkSZIkSZIkSZIkSS/CcJokSZIkSdNUVct15cBKwpOZFF3ZosWG0yRJkiRJkiRJkiRJ0hmC0ZHh0e5HO9K33/oo2eyZZ21/ZSKE4aBKwhDTxkxnh3EXaYI2bW6YAQTr1g4kir12c0vtHOBdwGuBR4DvdHWmThR7H4DelU3lwO8AfwHUF3HpR4AvArc09fXmT71gTV3dEuCdwNXAKPAMpQ2mzQDmA2ngVuC+9mTyRLw1PjPeGv8M8CdMs5MwB0FAbjD3THpXuifxWOKJfCo/8tK3Kq7qMqIfW85lNy5h9RUzWVGAwtYT9H1tILjnn3ezKxuM6+88AswG6gjjZA8D9wNPJroTuRKO/0vrG2PlwArgGuCNQJTwsZQFYoSP3duAR4F9bf3ZSQ/T6Xn1GzbOBt5PGEt7E+FjSJKklxQU8qR23HPG8bIZc6lZ0Tz5A41pAj9mBBP/kSQ98CjpnQ+ddmzOW36HaGXthNeSJEkqkiVTPYAkSZIkSZIkSZIkSZJ0LjOcJkmSJEnS9LUUKAPyL3XFCSsri0TnzPWLO5IkSZIkSZIkSZIk6ZeCfD6X69/x4HDbj+4PkoOliNzMBWYBW4BbMp0d+0qwhzStbdrcUAWUrVs7MFTstZtbaquBdcBbgAHgC12dqQPF3gd+GUz7MPA5YHmRlg2AnwE3N/X13vvCC9fU1V1IGExrAUaAZwljWKUyF5gJHAW+BTzSnkym463xZfHW+H8H/uDk5dNGPp0/nnkm05PcmuwZOTBSktjeS3n3hSz+yMWsvnou8eoyqncOsecrA9z29wP0HhlhdJzL1BDG7iLATuB7wPZEdyJVqrlPtb4xFiH8/OAbCZ+PMwgjf6NANWEwrevkr6fa+rPF/4yhxq1+w8YY8GuEsbR3EcZhJUmakMyerRTSZzaRa1a+mUi0bNLniVbNOONYYWR43LcvjJ5+3bIx1jtVkMtybNM/nXas4sJGaq9YN+49JUmSSqCqfsPG+Xs+f8PRqR5EkiRJkiRJkiRJkiRJOhcZTpMkSZIkafq6hPDEK0UXa7x8UaQ8VlGKtSVJkiRJkiRJkiRJ0qtLEATkn9ndk974k835fc+eeab2V24GsADYDXwVeDLT2RGUYB9p2tq0uSFG+D2izLq1A0V9/jS31JYDVwM3AMeBfwAGujpTRX+e9q5sKiOMC30OaCjSshngX4EvNvX19r/wwjV1dYt5Ppg2CjxD6YJpEWARUEUYn/sm8Hh7MpmPt8ZfG2+NfwZ4P9PoO2GFXCEzemD0iaEdQz2p3tSzUzHDqlnUfaKBVWsXsHpRVWTBoUxwpO0AnV8bYHvPION9X4sRvleVEz4PfgQ8luhOHC7V3C+0vjE2G7gSuB5YAuQJI3/ByfmeBO4BdrT1Z9OTNZfGVr9h4xsJA5AfIAztSZL0sqV3PTrm8eqGN0zyJKFo9Zl939zgwXHdNj90nCB7eos9Wl33ordJPPwTcsf3P38gEmXur/4RkUhJvk4hSZI0EUsBw2mSJEmSJEmSJEmSJEnSGKbNl+QkSZIkSdIZrgSGSrFweUPj0lKsK0mSJEmSJEmSJEmSXl3yRw7tztz5szuzO7aN7wzoE1MJLAaOAX8PbMl0dpQqViRNS5s2N0QJg0m5dWsHihpKam6pjQBXADcCUeAHwLauzlTRn6cng2m/Dfx34NIiLfsc8DXgK019vWfErdbU1V1AGIO7hjCY9iylC6aVEwbTyoFHgZ8Du9qTySDeGv+1k8G0tSXae9IFhaCQPZYdGN453JPYkugPRoPcZM8wN0bsk5ey8l2LufKyGSwfzjPc+RzbW7cFP7ntAON9T4sA84BawkDZfUAXsCvRnZiU96v1jbFK4HLgLUD85OEMYTStDDgB3AJsbevPHp+MmXR29Rs21gMfOvmrcWqnkSRNJ5lntp95MFpO5ZKmyR8GiM2/CKLlUHj+x7zRAzvHdduRg0+dcaxi0dmbybnEEQYf/OFpx2asfhuVFxTrfxskSZJekaXA1qkeQpIkSZIkSZIkSZIkSToXGU6TJEmSJGkaqmq5rhxYCRwqxfplFy5dVop1JUmSJEmSJEmSJEnSq0MhmTg8ct+mu0YeuGd8Zz6fmHLCYFoW+C5wb6azY6QE+0jT1qbNDRHC51Jh3dqBoj9/mltq64H3AAuAO4AHujpT2WLv07uyKQr8FmEwbUWRln0K+BLwL019vWfE5NbU1S3i+WBajtIG06qAhYSRq3Zgc3syeTDeGq8AfjfeGv8z4DUl2nvS5YZyB9N70j3JLcnt2WPZ1GTvHwE+cjH1H1zG6qtmc3k0QrRnkL6/eIJ/+6ddDGQDgnEuVQfMOfnf24F7gB2J7sSkvFetb4xFgeVAM+HjtIIw7pcnfN7ngLuAR4B9bf3Z8d4vlUD9ho2zgPcBNwFvJnwoSpLOFYUcqb77Gdn7BCP7+8mnjlNIJyCAaHUd0aoZlM2YS+WSJqqWXUHlhY1EyiumeurTFLIjZI8+c8bx2PxlRGOVpx3LDw8y3P8A6T3dZI/sIZ86QZDLUlZdR7R6JmV186i6KE5V/WupWNRAJPLy3raisUoqFi5n9JQIWnr3YxSyGaKxqhe97XD//Wccq7zw7L3R45u+QZB9/sewaPVMZl/74ZcxtSRJUkksneoBJEmSJEmSJEmSJEmSpHOV4TRJkiRJkqanpUAZ4YlQii46f6HhNEmSJEmSJEmSJEmSzkNBJjM08tiD7Zk72rrJ54sdYokAFwAxwhDT7ZnOjkSR95CmvU2bG8qBYN3agaKHzJpbahcA7wKagPuAf+zqTBU9gHUymPabwF8CZ68kTEwncDPw06a+3jNCaCeDab8GXEsYntpL6YJpdcBcYBi4Bbi/PZlMxFvjc+Kt8c8CnyQMSL7qFUYLQ5l9me1D24d60rvSh6ZihmvnM++jy1n95vmsmh1j1kCKPf+4m9v/fic7Do0wOs5lQu16VQAAIABJREFUKglDgWXAfuBfge5Ed+JEqeZ+ofWNsYXA64DrCR8/OcLPCEZOzvUg8ADwVFt/tiSfHdT41G/YWE74enIT4WvmixdiJElTJj90jKM//fzYlyVHyCePkj2yh8zuLQwCkYpqZqx+GzPf8G7K6+ZP7rBnkX3uWQjO/LG1YkH9L/87n04yeP93Gdp2J0HuzB9/8qnj5FPHyR59mszuLdDRSvmcxcy+5repabqWSCQ64blqVjSfFk4LRtMkH21jVvP7z35fjh8gtePe045Fq+qovGjVmNdP79nK8JOdpx2bfe1NlFXXTXheSZKkEjGcJkmSJEmSJEmSJEmSJJ2F4TRJkiRJkqanSwhPhlJ00QWLaqM1tXNKsbYkSZIkSZIkSZIkSTo3BbncaHbHts70bbd0BsOposeYCGM0tcBDwE8ynR1TEteRXs02bW6IAJF1awdyxV67uaV2BvBWoBnYBvxNV2fqWLH3ORlMex/wV4RxtleqAPw7cHNTX2/XWFdYU1e3kDBwdB1hiGofYYyqFOYBM4AjwDeAx9qTyZF4a3x5vDX+v4DfI3wtfFUL8kFu9MhoX6o/1ZPsSQ5QoNihzZd0UTVVn7qUK952AasvroksPZQJjtxxiEe/vott3ScYb5SzjPD9qRJIAbcDDwN7E92JSblP6xtjtcAVhLG0BiAARk/+XgY8CbQDT7T1Z9OTMZPOrn7DxjcQxtJ+k/CxI0maZoLRNMlH/p3klp8x8/W/zuxrP0wkWjalM+WO7x/zePmsCwDIPLONI21foJCaWO81d/wAR2+7mdhDP2bBuz9LbM7Eur4zVr2VEw/8G+Sf/9+TEw98j8qll1O17Iozrl8YGQ4jdoXT/3dmxqpfJRqrPOP6QT7H8bv/8bRjFRdcyozVb5vQnJIkSSW2bKoHkCRJkiRJkiRJkiRJks5VhtMkSZIkSZqergSGSrFw7PJVfllHkiRJkiRJkiRJkqTzRFAoBLk9A1vSt91yT+HwwVJ8FmEmYUjoSeD7mc6OgRLsIZ0X1q0dCKC4garmltoK4BrgVwmDYv+3qzO1t5h7APSubIoA7yUMpr2mCEsOA98GvtTU1zvm68qauroFhMG0txCG0koVTIsCC4Eqwte624Ad7clkPt4af2O8Nf4Z4D2EEaxXrSAIyA3mnknvSvckHks8kU/lRyZ7huoyoh9bzmU3LmH1FTNZkSmQefA5Hv/c48F//PQAB8a5TASYDdQRhvceAe4Dnkx0J4oeJRzL+sZYObCC8Ln3RsLHxi9iaRHgGLAZ6G7rzxY9YKiJqd+w8SLgQ4TBtJVTPI4kabLkcyQe+jEj+3qZv/7PKa+bP3WjDI3940BZ3TyGn+ziyE//zxkxsonIHt7NwX/9NAtu/OyYwbOzKaudzcw33EjiwR+dMmyWQz/4HDPf+BvMeM0aymctojCSIr2nm8H7v0vuxMHT1ojWzGLmG98z5vqJR39K9rlnTzkSYe71HyMSiU7k7kmSJJXa0qkeQJIkSZIkSZIkSZIkSTpXGU6TJEmSJGmaqWq5rpzw5BuHSrF++UX1htMkSZIkSZIkSZIkSToP5A/ufzL985/enXuq70gJlq8GFgGHgS8B2zKdHYUS7CPpZWhuqY0CVwLrgQzQCvR3daaKGmY7GUx7D2EwLV6EJQ8BXwG+1tTXO2ZBYk1d3Xzg7cAawjBWqYJpMcLXuSjwEHAH8PTRr9QDrD8ZTLumBPtOqnw6fzzzTKYnuTXZM3Jg5MRUzPDuC1n8kYtZffVc4hVRKrYN0veXO/jBN3YzMFJgvO8tNcB8wjDZTuB7wPZEdyJVqrlPtb4xFgGWAL9C+NisBX5ROAkIw2l3Ag8De9v6s0V9Lmpi6jdsnAm8jzCWdi3h40aS9CoVKa8kNm8p0ZrZRCtrACikE+SHjp8Mc539bXdk7w4OfufTXPChL1A+a9EkTXy6fGrsH8Fyg4c4dvc/jhlNi8SqqFh0CWW1cyAIyKdOMHp4gCA7dvu2kE5w+Id/yQU33UzFwkvGPdvsa36L9K5HyR7efcrAORJdPyDR9YOXuHWEeW/7JGW1s8+8b8nnGOz8/mnHauPrqFxiw1SSJJ1zDKdJkiRJkiRJkiRJkiRJZ2E4TZIkSZKk6WcJUEZpTuZDdOEFhtMkSZIkSZIkSZIkSZrGCieOH8jcc+edo4907inB8jFgMZAG/gV4INPZkS3BPpJehuaW2gjQALwbmAH8DNjS1ZkqatjwZDDt3YTBtNXFWBL4W+Bfm/p6x6w9rKmrm0cYTFtLGEzbT2k+Y1UNLCSMXt0JtLcnk0firfEq4KPAnwErSrDvpAlywcjIgZHHh3YM9aR6U89OxQxXzKTukw2sWreQ1QsrWTCQYs+39nD3VwbYcSDD2MWPM8WABYTfsTsO/AjYkuhOHCrV3C+0vjE2mzBSeD3hZ/8KnP64fBB4AHiqrT97ZvVEk6Z+w8Zy4G2EsbT1hM91SdKrUVk5VRetorrhDVRffCXlcy8kEi0b86r5dJLM0z0kH2tjZO+Osa8z9ByHfvhXLP7Il4hWTP7bQ5BNj3k88fBPoHD6j7vlc5cy57oPU33J64mUV5x2WSE7QnrgEU7c+x1yx/efuU9ulCP//nkWf+TvfhmYeymRshiL3v8/OfSDz5E9smd8dwggEmXer32KmhXNY158vP1bBKPP3+9IZS1zrvud8a8vSZI0eZZM9QCSJEmSJEmSJEmSJEnSuSoSBMFUzyBJkiRJkoqoquW6NYQn5nim6ItXVJTN+tznN0TKyoyxS5IkSZIkSZIkSZI0zRTSw4OjD92/KXP3f2yn+N81iBIG0yKEIaa7Mp0dqWJvIunla26pvYAwBlQPbALu6+pMjRZ7n96VTb8O/DVhLOqVuge4GfiPpr7eMV+41tTVzSWMHV1PGKU6SGmCaTOBOcAQ0AZ0tSeTQ/HW+HzgEyd/LSjBvpMiKASF7LHswPDO4Z7ElkR/MBpMesRrbozYJy9l5bsWc+VlM1h+dITn2o/Q8/VdbN9ygsFxLhMB5gG1wAhhlKwL2JXoThQ1EHg26xtjlcDlwHXAqpOH88Avii19QDvwRFt/dngyZtLZ1W/Y+Drgw8BvEkYRJUmvUsmtP6cwPMiM1W+jrHb2hG+f3r2Foxv/lkLqxJiXz1j1Vub92qde6ZgT9tztX2Zo250veb0Zq97K3Ld+nMhLfBUgyGd57vYvk3qifex1XvsO5r314xOasTCS4nhHK0Nbfw7Bi//IFZt3EXN+9Q+pvnjsvnLm2cc59G8bTjs25/o/ZObr3nXWNXNDxxjuu5/0wCPkju8nP3wCImWU1c6mYuFyqi+7mpoVzURjVRO6X5IkSeM0d8/nbzg+1UNIkiRJkiRJkiRJkiRJ5xpPci5JkiRJ0vRzJeHJd4ou1rRqsdE0SZIkSZIkSZIkSZKmlyCbzWS3b7lv+Gc/foiRkVLEhBYB1cC9wE8znR3PlWAPSS9Tc0vtTODtwFXAw8D3ujpTyWLv07uy6V2EwbSrXuFSOeAW4Oamvt7HznalNXV1c3g+mAZw4ORti+kXEa4ZwH7g68DW9mRyNN4aXxFvjf8ZYXCpusj7TprcUO5gek+6J7kluT17LDvpwcsI8JGLqf/gMlZfNZvLcwG5B4+x/X/3senW/eyfwFJ1hGE7gO2E0b0die7ESJFHHtP6xlgUWA40A9cAFYQhv4Dwbh4F7ga2tvVnfZ+cYvUbNi4DPgTcBDRN8TiSpCKpu/Ltr+j21cuvYvHvfJnDP/gc2aPPnHH50La7qLvqBioWNbyifSYqeIkQGUDta9Yw9+1/TCQSecnrRspizLvhTwnyOYb77jvj8tT2u5nd8kHKZswZ49Zji1bWMu+tH2fm69aT6ruPzO4t5AYPk08PEo1VEa2ZTeWFK6i59GqqL/sVItGyMdcJCnmO3fUPpx2LLain7rXvGPv6+RyJh37M4IM/Ishmzrg8NzpM7vh+hvsf4ETdAuas/X1qV14z7vslSZI0TksBw2mSJEmSJEmSJEmSJEnSC3iic0mSJEmSppGqluvKgZXA4VKsX37JZctKsa4kSZIkSZIkSZIkSZp8QSGfz+3sfyTddsu9hePPpUuwxWzCSM3jwA8ynR1nnlle0pRpbqmtBK4D1gD9wBe7OlNHir1P78qmdxAG097wCpdKAv8M/N+mvt6nz3alk8G0XwXeevLQQYofTCsjjELGgF7gZ0BfezJZiLfG3xxvjX8aeBcQLfK+k6Lw/7N35/FxFfa99z8jaSzJsmRb3m0MwjZIAg+GhAA2EHCAhGZRyNrQhNDlJk1zSXrbpLd+7nOf2/ZuT24fsrRJW9IlrSAJLUtoRMRmQAiDZDbL8iYJbOPdeLdmJM1Io5l5/jhKHGPZ1jIjyfB5v156CZ/l9/uNZnRmjM853750V2JvYmPXxq7W+Pb4gfGY4f0zmfHlC1l2/Uwum1JAycZOOv5HOw//cDtbe9OcPR0kUAjMIni+9gH3AS3RlujxXM39djWV4dnAewkC/MrhV7OHgDhBgNsrwO66jmRmrObSqSpW1ZcCnyYIO7yB4DmSJOkkBVPKmf3pP2P/vX9MuqfzbWszdK59iFkf/9MxnSmUd+bbBeSXzaL8lj8YUmjar2qG8ij/0H+kd89mUl1HT1qX6e8j+lod02+4c9izhmecx7Rrb4drbx/2vgCxdb8geWjHScvKb/nKoEFrmf4+Dj3yv4lvf3VItVOxQxz++bdIHv0C01Z8bkTzSZIkncZ5wMbxHkKSJEmSJEmSJEmSJEmaaAxOkyRJkiTpnWUBwd/3U7konj9vwXm5qCtJkiRJkiRJkiRJksZW/95dW+L1jzyd2rn9WA7KlwCzgT3APwBbEk2NhsFIE8TyFSX5wJXAh4EjwD3NTd2nDSIbqbaq6lsJAtOuHmWpvcBfAz+sbm97ezrFr6wsLZ1GEE51K0Hg0X6yH5g2iSAwDaAJWA3sPvyDijzgUwOBaaN9vOMik8r09x3qa+/u6G6Ntca2kWbMj9vnF1P09SUs/dBclp1fzHnbu9n5k900/mArW/Yl6B1imXxgJlAEdAOPAy8De6It0TF5TDWV4RJgKcHrcfHA4l/2Tg/M8yLwel1HMtuvUQ1Dxar6fOBDwB3Ax4Hi8Z1IknQuKJg6h+k3/g5HHvveKet63mgm3dtDXuHkMZsnVBA+4/qp13xmRPPkF02h7H23cazhR6es63m9eUTBaaOR6j7O8Rd+etKyyZfcQNHCpYNuf6juL4ccmvbrOtf8mLzCEsre+7ERzSlJkjQIr8mUJEmSJEmSJEmSJEmSBmFwmiRJkiRJ7yyLCG76kxP5M2YuzFVtSZIkSZIkSZIkSZKUe6mjh3cnnn78qWTrq3tyUH4SMBfoAu4BXkk0NRoII00Qy1eUhIAqoIbgHKMHgC3NTd1ZDZNqq6r+IPAXwDWjLLUB+DZwf3V7W/J0G60sLZ3KicC0POAt4LTbj9BkYBbQB9QDjQ2x2JFIbaQEuAv4TwTnbp1TMpkM/Z39u+Lb463R16KbU92poYaTZU1hHnlfXcRFn1jAsqVlXHwsyfHnDtH6O9t56NVjnDYo721CwDSglCCY7BVgDfB6tCU6Ju9DNZXhAuBi4DrgKoIAt/SvbdIBPAdsqutI9ozFTDq9ilX17yEIS7udE2GIkiQNWcmlK+lc+yD9R/eevCLVT3xHCyWV147ZLKFJp8/9DIULKbnkxhHXLoncwrHn74XUyR+p+o/uIdV9nPySaSOuPVzHnvtnMr3dv/pzaFIx02/83UG37dqwmvgba09ZPrnqesqurCE860Iy6X5692yhs+l++va/cdJ2x5/7F4ovfA/h8gXZfRCSJOndyuA0SZIkSZIkSZIkSZIkaRAGp0mSJEmS9M5yOcHNx7Iu/7wLpoaKiktzUVuSJEmSJEmSJEmSJOVWurvraO+Lz63ubVzdnoPy+cA8goCYh4FnE02N8Rz0kTRCy1eUnEcQmDYbeAJ4pbmpO5XNHm1V1TcTBKatGGWpp4BvV7e3PXWmjVaWlpYRBKb9BrkLTJs28HUcuA94qSEW647URuZGaiP/C/gKUJ7lnjmXiqeOJXYnWmMtsdbe/b3Hx2OG2+Yz784LWHZNORGAl46y6Uvr+NHDe9k3jDKTgZkEwWlbgfuBjdGWaPcZ98qSmspwCFgAXA3cCEx52yaHgNXA+rqO5JGxmEmnV7Gq/jzgCwSBaZeM8ziSpHNcKC+fyRevILr2wVPW9e1tH9PgtPyi05/iP2nexeQVTh557eJSJs1eRN/+109Z17tnC5MrR/vRf2h697bRvenZk5ZNXXE7BaUzTtk2k+rn+PP3nrJ82vu/yNTlnz1p2eQlV1F84Xs49Mj/Ir7tlRM1+ns5vubHzPr4n2bpEUiSpHc5g9MkSZIkSZIkSZIkSZKkQRicJkmSJEnSO0TRihsKgCrgYC7qh6suXZiLupIkSZIkSZIkSZIkKXcyfb09fS2vNsYff+RVksl0lsuHgDlAIfAM8ItEU+O4BPBIGtzyFSXlBMFi1cAa4EfNTd2JbPZoq6r+AEFg2nWjKJMkCL36dnV724YzbTgQmPYB4MMEwY3ZDkwLAbMIQrl2EwSmbWiIxZKR2sglkdrIN4HfIjj2nTMy/Zne3rd6N3dt7lrf3da9ezxmWFpG6V2Lueym2SybMYnyjVE6vtXBz//+TbbGUwz1PSpM8PwUAMeAB4F10ZbogVzN/XY1leFpwOUEwX0L3ra6G3gOeAXYVdeRzIzVXDpVxar6UuBTBGFpNxKELEqSlBXFFVcMGpyWPLpnTOfIK5l22nWFcy8adf3CeRcPGpzWHz006tpDkcmkObr6HuDEx6qC8vMou7Jm0O17Ol4k1X3spGVFFyw7JTTtl0L5Bcz86DfY+8MvkU7ETtR5vZn+rqMUTDnncpIlSdLEY3CaJEmSJEmSJEmSJEmSNAiD0yRJkiRJeudYQPB3/VQuiucvvMDgNEmSJEmSJEmSJEmSzhGZVKo/2bF5bbzuoRcysc7eHLSYAZQB64AHE02N+3LQQ9IILV9RMpkgXOwaoBX4/5qbujuz2aOtqvoGgsC0G0ZRphP4IfDX1e1te8+04crS0lJgJfARgvOksh2Ylk8QBhkGNgCPAa83xGKZSG3kAwOBabcSBKudEzLpTDp5NLmtZ2tPa3RdtCPTl+kf6xnKw4TvWkLVx+Zx+ZIpVOzsYc/De1n711vZvC/BUN+fQgTvOyVAL0EIYDOwPdoSzXYo6KBqKsOFwCUEr/fLBmYKESR49BMEpb0AvF7XkRzzn7NOqFhVnw/cQhCWdhtBCKIkSVlXMG3OoMtTXUfHdo6ps0+7Ln/KjFHXzz9NcFg6Hh117aHoWv8EfQe2nbSs/JavEMof/DYJPa83nbJs6rW3n7FHXtEUSt/7UTpfvP/EwnQ/8TfWUnrFh4c/tCRJ0skMTpMkSZIkSZIkSZIkSZIGYXCaJEmSJEnvHIvI4U158mfNMThNkiRJkiRJkiRJkqQJLpPJZFK73twQr//Zs6m9u3NxF/MpwCzgTeAHwOuJpsZMDvpIGoHlK0oKgOXAzcAu4AfNTd1vZbNHW1X19QSBaStHUWYn8D3gn6rb22Jn2nBlaemUgV4fJbgW6gDQN4reb1cI/DJt4nng6YZYbG+kNlIA3B6pjXwDeE8W++Vcf1f/W/Ed8dbYutjG5NFk91j3DwF3XkDF7QtZ9p5pXBLrJ9ZwiA1fbeHRV45xfBilSoHpA/+9EXgO2BJtieYiEPQUNZXhPOBCgt+p6wheK3kEYWkZoB14Fthc1zH2P2edrGJV/RUEYWm3A3PHeRxJ0rtA3uSpgy5P98XHdI6CafNOuy6vqGTU9fOKpgy6PJU448f4rEjFoxx//r6Tlk2uvJbiistPu0/v3vaT/pw3eRqF511y1l6TK689OTgN6N3XbnCaJEnKBoPTJEmSJEmSJEmSJEmSpEEYnCZJkiRJ0jvH5UBXLgqHJk8Oh0qnzslFbUmSJEmSJEmSJEmSlB2pQwe2J556dHVyy8ashiQNKATmAUeB7wPrEk2N6Rz0kTQCy1eUhIClwEeAOHBvc1P3tmz2aKuqvpYgMO2mUZR5DbgbeLC6vS11pg0HAtNuJAhMmwS8RXYD00qAmUAC+DmwpiEWOxapjZQOhKX9IbAwi/1yKt2X7krsTWzs2tjVGt8ePzAeM7x/JjO+fCHLrp/JZYV5THrpKJu+2sK9D+5l7zDKFBIEdOYD+4D7gPXRluixXMw8mJrK8GzgvQQBhOUEYWkAaWA/8AzQUteRPDxWM2lwFavqFwCfJwhMWzrO40iS3m0mSIR4wZRy8orLSMcHy04P5bBzLmsHjjfWkv61gLZQuJDpH/i9026f6ukk1XXkpGWT5i4mFMo7zR4nhGeeTyhcSCZ5IqO378D2EUwtSZJ0irKKVfWlO771kdwnz0qSJEmSJEmSJEmSJEnnEIPTJEmSJEl6ByhacUM+UAnk5EYs4UsvXxDKyzv71cKSJEmSJEmSJEmSJGnMpaOdB3vXPLO6t6lxaw7KFxAEpiWBHwNrEk2NvWfeRdJYWr6ipAL4GDAFqAc2Njd1Zy3Goa2qejlBYNotIyyRAR4D7q5ub3vubBuvLC0tIQhM+xi5CUybDkwFjgD/DLzSEIvFI7WR8yK1kf8CfGlg/YSXSWX6+w71tXd3dLfGWmPbSI99fMf5xRR9fQlLPzSXZQuKmLcpyuvfe4PH73mTN+IphhqwmU8QYlcEdAOPAy8De6It0TF5TDWV4RKC4K2bgCUEYWl5QD8QAxoHZtpV15GcIDEp704Vq+qnAJ8Evgis5ESwnSRJYyod7xx0eShcNMaTwKS5S0i8ue6U5elE16hrn65GfnHpqGufSe/+N+jasPqkZVOv+SwFZbNPu89g4XHhaXOH1C8UyqNg6hySh3edsZ4kSdIInQe0jfcQkiRJkiRJkiRJkiRJ0kRicJokSZIkSe8Mc4AwwU1asq6gYvHCXNSVJEmSJEmSJEmSJEkjl0nEY72vrm1IPFm3nnQ62yEuIWAuwXUHTwBPJJoaY1nuIWkUlq8omQV8GKgAngWam5u6s3b+UFtV9dUEgWkfGmGJXuA+4DvV7W1nvSnwytLSycANQA1BYNrBgRrZEAJmA8XAmwSBaZsaYrH+SG1kWaQ28k3gNwnOwZrQMpkM/Z39u+Lb463RddHNqa7UmIdZFuaR99VFXPSJBSy7tIyL9sTZ99hbrP/+Vn6yJ05iiGVCwDSgFEgDrwBrgNejLdGcnAf3djWV4QLgYuA64CqCALcCgvPw+gdmegF4va4jmRyLmTS4ilX1+cDNwB3AJ4DJ4zuRJEmQPLZ/0OUFpTPGeBIoPO+SQYPTUl1HRl071XV00OV5xWWjrn06mUyGo6v/DjIncngLps+j7KpPnnG/dKL7lGWhSUP/2BCaVHzWepIkSSNkcJokSZIkSZIkSZIkSZL0NganSZIkSZL0zrCQ4EYyOZE/d/55uaotSZIkSZIkSZIkSZKGJ9Pf35fcsuHF+KMPNmd6enIR5DILKAHWAo8kmhoP5KCHpBFavqJkCkGA0BXAS8CDzU3dPdmq31ZV/T6CwLTfGGGJI8DfAT+obm876/FjIDDt/cDHgULgANkLTCsA5gx8Xwc8DmxriMUykdrIrQOBaTdlqVdOpeKpY4ndidbY+tiG3n29x8ZjhtvmM+/OC1h2TTmRRIrEc4fZ8J83snrtUYYzz2RgJsH5bluB+4GN0ZbomKRS1FSGQ8AC4GrgRmAKwesjPfC1hSCIcFNdR9KkjHFWsap+GUFY2m8B88Z5HEmSTpLYsX7Q5QXT54/xJFB84XvoXPPjU5b37n991LVPV6Ng2txR1z6drg2r6Xtb3+k3fZlQwQhyjkNDv8widMolGdnOqJckSe9iXp8pSZIkSZIkSZIkSZIkvY3BaZIkSZIkvTNUA325Kp43fcaCXNWWJEmSJEmSJEmSJElDk0mnM/1vbn0t/uhDz6UPHchFmEsZUA68Dvxroqlxew56SBqh5StKJgHXEoSMtQPfa27qzlqAVltV9XuBPwc+OsIS24DvAv9c3d521iC3laWlxcD1wG1AEXAQSIyw99sVAbMJgrAagGcaYrG3IrWRScCdkdrIHwORLPXKmUx/prf3rd7NXZu71ne3de8ejxmWllF612Iuu2k2y0oLmPLyMTb/YSv3P7CHPcMoEyYI5QwDR4EHgXXRluiYBXPWVIanAZcThA4u4MR1dUlgP/A0sK6uI3l4rGbS4CpW1c8HPk8QmDbhf08lSe9OmXSKntebBl1XOL9yjKeBSXMvIr9sFqnooZOW9+1/g3RvD3mFk0dUNxWP0ndwkP81EMqjaOHSEdU8m3Sii+PP1560rHjJVUxe/L6z7ptXVHLKskzv0DOm030nb5tXNGXI+0qSJJ2FwWmSJEmSJEmSJEmSJEnS2xicJkmSJEnSO8OlQGcuCucvOH9qqLDw1CuIJUmSJEmSJEmSJEnSmEm9tff1+ON1q/u3tuci0KUYmEMQWvRdYEOiqTGTgz6SRmD5ipI8gsCnDwGHgX9oburel636bVXVVxAEptWMsEQz8G3gker2tvTZNh4ITLsO+ATB8ecAwfEnG0oJAiDjwMPACw2xWGekNjItUhtZBXwNmJ+lXjmRSWfSyaPJbT1be1qj66Idmb5M/1jPUB4mfNcSqj42j8sXlXD+lihv3LOdZ+/ZzhvdKVJDLBMCZgAlQC+whuC1sj3aEj3r6yQbairDhcAlwA3AZUA+wfV0vUAUeB54CdhZ15H0fW8cVayqLwE+SRCWdhOQN74TSZJ0Zt2bnqH/2CAfyfMKKKq4YsznCYVClFz6AaLN/3bS8kx/L92bGyh9z0dGVLdrw9OQOvXj6KS5S0YcxnY2x9fcR7rnxKURoYJJTL/py0PaN6+47JRlyeP7h7RvJpOhv/NpYY4cAAAgAElEQVTkXN+8otIh7StJkjQEBqdJkiRJkiRJkiRJkiRJb2NwmiRJkiRJ57iiFTeUEdxgZlcu6hdcVDWhbxQkSZIkSZIkSZIkSdI7Wfr4sX2Jhief6nu1eWcOyoeBeQQBQ/8CvJhoakzmoI+kEVi+oiQELAE+TBBC9TDwRnNTd1YCntqqqpcRBKbdNoLd08DPgbur29uahrLDytLSIuBagsC0ErIbmDaDIDTtIPCPwGsNsVgiUhupiNRG/jvwu8CULPXKif6u/gPxHfH1sXWxjcmjye6x7h8C7ryAitsXsuyKaVS/leDgkwfY8KlmHtwVJzGMUqXA9IH/3gg8B2yJtkR7szzyoGoqw3nAhcBygoC+ImASkBz4WksQ4tZR15H0PW8cVayqzyMISfsiJ44LkiRNeMnjb3GssXbQdcWLryS/eOhhW8df+AmdL95/yvKSpTcx8yN/NKy5Si//DaIvP3xK0Fnn2ocouXTlsIPOUvEYsVceGXRdSfUNw6o1VH0HtxNrefykZWVXfZLwtLlD2j9/8lTyp8wg1XXkRM23tpHJpAmFzpzLmjy8i0zy5I+sk+YsGuLkkiRJZ7VgvAeQJEmSJEmSJEmSJEmSJhqD0yRJkiRJOvedB2TlZkiDyZ+/cF6uakuSJEmSJEmSJEmSpMGl4z2dfS+98Ezi6cc2ksn6aQF5BIFpIaAOWJ1oahzzkB5Jp7d8RclcgsC02cBTwPrmpu50Nmq3VVVHCALTPkFwHBiOXwYtfqe6vW3rUHYYCExbAXySIBjpIHB4mH0Hk0fw8ykEtgL/AGxuiMVSkdrIlZHayJ8AnwLys9ArJ9J96a7E3sTGro1drfHt8QPjMcP1Myj/8iKWvX8my9KQbjxE618088OmIxwbRplCYBbBz3ofcB+wPtoSHU6NUampDM8G3gvcDJQPzJQC+oFNwLPAprqOZNdYzaTBVayqjxCEpf0WMH+cx5EkvQv0HdgGoTwmzb5w1LX6Y0c4+OCfk+7pHHT91Ks/NeoeI1VQNpMpS2+mq/WJk5anYoc4uvrvmPGRPyYUGtrH/0wmw9En/4ZU96kf5/ImT2PK5R/Kysxvd3T1PZA58dee/LLZlF3zmWHVKJxfSc/rJ7Kd0z3H6d29maLzI2fcr6fjhUFqVQ2rtyRJ0hnMGe8BJEmSJEmSJEmSJEmSpInG4DRJkiRJks59i3JZPH/WbG9MIkmSJEmSJEmSJEnSGMkkk4m+DevWxOsffone3lQOWswBioA1wM8TTY1HctBD0ggtX1EyFbgFqCb4Pf1xc1N3XzZqt1VVLwX+jCBMbLiBaQeBvwH+trq9bUihZytLSws5EZg2hewFpoUJjmX5wMvAE8COwz+oAPhopDbyTeD9WeiTE5lUpr/vUF97d0d3a6w1to00WU/HPJvziyn6+hKWfmguy2ZNYsYrx9i8ahMP37+b3cMokw/MJHhP6QYeJ3g+9kRbomPymGoqwyXAUuAmYAkwiSBQLwHsAZ4B1tV1JA+NxTw6vYpV9fMIgtLuAJaN8ziSpHeZvoNvcuSxv6L4oqspu+qTFC6oHnKA2K+Lb3+Nw/XfJd1zfND1JZfcSOGC6tGOOyrT3n8HPR0vkk7ETlrevbmBUMEkyj/4VUJ5Z84VzqSSHHn8rwcNEoMgHC4vXJS1mX+pa9Mz9O7ZctKy8pv+A3nhwmHVKb54+UnBaQCdTf96xuC0dKKL2Gu/OHlhXj7FF109rN6SJElnMHu8B5AkSZIkSZIkSZIkSZImGoPTJEmSJEk69y0Forkqnjet3OA0SZIkSZIkSZIkSZJyLJNOpfq3drwSr3vo+fSxI/EctJgOTAU2AQ8kmhp35aCHpBFavqKkiCDs62qgBfhOc1N3dzZqt1VVX0IQmPYZhh+Y1g58B7ivur0tMZQdBgLTriEITCsjCEzLRkhjMTALSAGrgYaGWOxgpDZSBHwJ+COgKgt9si6TydDf2b8rvj3eGl0X3ZzqSvWO9QyFeeR9dREXfWIBy6pLWdzRxfbaHbz4d9t5ozvFUIM6Q8A0oBRIA68SBPx1RFui/Tka/SQ1leEC4GLgOuAqgiC9QiBOcB5dI0GA2466juSYh9LphIpV9ZMJjgN3EITbnTmlRZKknMoQf2Mt8TfWkl86i8lV11JccQWT5iwmv2TaafdKxWMkdrYSe63ulFCvX1cwbR7lt3wlF4MPS/7kqZR/8A84XPeXp6zran2S3j1bmPb+Oyhe9D5CBeGT1mf6++jZ+jLHn7+X/mP7Bq1fdOF7KH3fx7M+d7q3h+PP/cvJvSquYPLFK4Zdq6TqOo49+4+kezp/tSyxs5XO5geYuvyzp2yfSfVz+BffPiVsbvJF11BQOnPY/SVJkk7D4DRJkiRJkiRJkiRJkiTpbQxOkyRJkiTpHFa04oYwsBjYn4v6+edfOC00aVJxLmpLkiRJkiRJkiRJkqRA/55dm+OPPfJMauf2YzkoX0JwQ849wN8DWxJNjQbJSBPE8hUl+cB7CUKFdgJ/29zUnY2QMdqqqqsIAtM+C+QNc/fngbuBX1S3tw3pmLGytHQSQWDapwgC0w4RPKbRKiMIf+wC/g1oaojFYpHayIxIbeS/Af+RCXrj4VQ8dSyxO9EaWx/b0LuvNxfH+LO6bT7z7ryAZVeXs/RIL8eePEDrHa/w6M4ehhPSORmYSRCcthW4H9gYbYlmJdzvbGoqwyFgAUFQ2kqC4LZioBfoA9YCLwDtdR3J5FjMpMFVrKrPAz5AEJb2SWDK+E4kSdKpUrFDxF75d2Kv/DsA+VPKKSibTaiwhLyiEshkSMdjpLqOkjyyGzjzx+H8KeXM/syfk1c0Md72SqrfT99bW4m+/LNT1iWP7ObQI/+b0KRiJs1eRH7JdCBDqvsYfQe2kUmePt83f+ocZn7sTwiFhvtXi7M7/sJPSHX/2sfl/ALKb/79EdUK5YeZdv0dHH3yByf3eP5e+g6+SdmVHyc8qwLS/ST2ttH54k/p2//GyTUKJjHtui+MqL8kSdJpFFWsqi/b8a2PRMd7EEmSJEmSJEmSJEmSJGmiMDhNkiRJkqRz2zyCmxqlc1G8YPHF83NRV5IkSZIkSZIkSZIkQero4V2Jpx97Ktn62t4clJ9EcF5BFLgHeCXR1Nifgz6SRmD5ipIQUAV8COgBftzc1L07G7XbqqovBv4bcDvDC0xLAQ8Dd1e3t70y1J0GAtOuJghJmkZ2AtNCwAyC0KX9wA+BdQ2xWF+kNrIkUhv5P8CdBIFeE0qmP9Pb+1bv5q7NXeu727LznA7X0jJK71rMZTfNZlk4j4LnD7HhM2v50YtHODqMMmFg1sD3o8BDwGvRluiBXMw8mJrK8DTgcuBmguC0IoJz5XqBDcAzwKa6jmTXWM2kwVWsql9KEJb2eYLnSpKkc0aq6yipruF8TDqhcOFSZn70GxSUzcryVKMzfeXvkkklib326KDrM31xevdsHnK9gunzmfOb/4P84tJsjfgrfYd2Elv3i5OWlV15G+EZ5424ZunltxJ/Yy3x7a+etLynfQ097WvOuv+0G36b8MyFI+4vSZJ0GrMJ/s1GkiRJkiRJkiRJkiRJEganSZIkSZJ0rltIcJOgnChYsNDgNEmSJEmSJEmSJEmSsizd3XWk98Xnnu5tXN2eg/L5BIFpaeBBoCHR1BjPQR9JI7R8Rcl5wK0EoWBPAu3NTd2Z0dZtq6q+CPh/gN8iOBYMVRfwT8D3qtvbdgx1p5WlpWHgKuDTBIFphxl9YFoeMAcoBNqAXwBtDbFYOlIbuTZSG/kmUMPwAuFyLpPOpJNHk9t6tva0RtdFOzJ9mTEPqiwPE75rCVUfm8ey84qZ99ox2v5sC4/+dDfDCW/7ZWBdCUE42RqgGdgebYmmczD2KWoqw4VANXAjcBlBEGiYIGBwD0FY2rq6juTBsZhHp1exqn4uwfHmDoKAO0mS3jVC4UKmLv9Nyq75NKHQhPpo+ivlN/8+4ZkXcOzZfySTTIy4zuSq65lx613kFZZkcboTjj79Q0infvXn/CkzmLriN0ddd+Ztqzj08P8ksXP9sPabeu1vUXZlzaj7S5IkDWIOsHW8h5AkSZIkSZIkSZIkSZImCoPTJEmSJEk6t10KjPwq5rPImznb4DRJkiRJkiRJkiRJkrIk09fb09fyynPxxx55jf7+bAfQhDgRNvQM8ItEU+PxLPeQNArLV5SUA7cAFcCzwLrmpu7UGXcagraq6sUEgWlfYHiBafuA7wP3VLe3Dfl4MRCY9j6CwLTpZCcwLQzMJTiWNQGrgV2Hf1ARAj4RqY18A1g+yh5Z19/VfyCxM9EafS26IXk02T3W/UPAnRdQ8bmFLLt8KpXbutn14B5e+9vtvN7Vz3BeW6UEzyXARuA5YEu0Jdqb5ZEHVVMZzgMuJHiOrwOKgckEYWlR4HngZWBHXUdyTALcNLiKVfWTgdsIwtJuYXjHHEmSxkXRBZcx9brP07t7I717O8j0j/wjTn7ZbErf82GmLLuV/KIpWZwyN0ovv5XiRVfS+eJP6d7yHJn+viHvW3h+hKkrPkfxBctyNl/3lkZ6d204adn0lb9L3qTiUdfOCxcx+9N/RmfzvxF9+ZGzPu/5pTOZvvL3KKm+ftS9JUmSTmP2eA8gSZIkSZIkSZIkSZIkTSShTCYz3jNIkiRJkqQRKFpxQwj4LhAHcnKDmql/fvefhsLholzUliRJkiRJkiRJkiTp3SKTSvUn2zc3xx996MVMrDMX/8Y/AygDXgMeSjQ17stBD0kjtHxFyWTgBuAKYC3wYnNT96iPBW1V1RcSBKbdARQMY9dNwLeBn1a3tw05OWEgMO1KgsC0cuAI0DWMvoOZDMwE+oEngcaGWOxwpDYyGfgd4I+AxaPskVXp3nRPYl+itWtjV2t8e/zAeMxw/QzKv7yIZe+fyWWxfrqfOkDr97ey6c0e4sMoUwjMIgi+2gc8DayPtkSP5WLmwdRUhmcD7wVuJnhNTSE4F66X4D1tDdBR15EcesKHsq5iVX0ecCPwReCTBEF7kiSdkzKpfpKHd9F3cDt9h3bQ33mAVPQwqa6jpJMJMsleCEFe4RTyiqaQV1RCeMZCCudXUbigivDM8wmF8sb7YYxIKh4lvvUVEjvXkzy8i/7Og6T74kCGULiIgikzCM9cSOGCaoovuobwtLk5nSfdl2DfP36FVOzwr5YVnh9h7u3/b9Z79ccO09P+AvFtr5A8tp90Tyfk5ZFfMo1Jsy6k+KKrmVx5LXleOiFJknLrD3Z86yP3jPcQkiRJkiRJkiRJkiRJ0kRhcJokSZIkSeeoohU3lAN3A7tyUT+/YnF56Ze+/rVc1JYkSZIkSZIkSZIk6d0gk8lkUrve3BD/xcPPpvbtieagRSlB4NB24H7gjURToxcJSBPE8hUlBcDVwPVAG/Bsc1N3bLR126qqK4D/CtzJ8ALTngburm5ve3I4/VaWlhZwIjBtBtkJTJsKTAc6gTpgbUMs1h2pjcwBvgZ8ZaDXhJBJZVK9B3q39bzR80qsNbaNNGN+rD2/mKKvL2Hph+ayrLSAKWsOs+Ef3mTD84c5Mowy+QTvG0VAN9AAvAzsibZEx+Qx1VSGS4ClwE3AEqAEyABxYBvwLLCxriM56t8VjU7FqvpLCYIZPw+cN87jSJIkSZIknev+bMe3PvLfx3sISZIkSZIkSZIkSZIkaaIYzsWRkiRJkiRpYlkIubsBT3jxxfNyVVuSJEmSJEmSJEmSpHe61MED2+NP1T3V37bpQA7KFwFzgKPA94F1iabGdA76SBqB5StKQkCEIBjqIPCj5qbug6Ot21ZVfQHwfwO/DYSHuFsS+DeCwLTW4fQbCEx7D/AZYBZBYNrO4dR4mxBBaFcJsBv4CdDaEIslI7WR6kht5BvAF4DCUfTImkwmQ/Jo8kD8zfj62PpYS6or1TvWMxTmkffVRVz0iQUsWzKF81uO0/GXHaz+8S52DePEsRAwjSBsMw28CqwBOqIt0f5czP12NZXhAuBi4DrgKoL3sSKCAL7dwDPAurqOZC7eMzUMFavq5wC3EwSmvWecx5EkSZIkSXonmT3eA0iSJEmSJEmSJEmSJEkTicFpkiRJkiSduxaTw+C0/PkL5+eqtiRJkiRJkiRJkiRJ71TpaOfBxPNPP9XX/Py2HJQvAOYRBCH9BFiTaGoc8yAfSae3fEXJhcAtA3/89+am7jdHW7OtqnohQWDa7wCThrhbFPh74K+q29v2DKffytLSfOAK4LMEN/M9AuwYTo23yScIe5wEbATqgY6GWCwTqY3cGKmNfBP4MEHA17hLdadi8R3xrV2butb27u8ddeDdSHx8HvN+u4Jl75vOJbt62P/z/bT+zTYe7uonNYwyk4EZQB6wFbgf2BhtiXbnYua3q6kMh4AFBEFpK4GpwBSCsLQY8BiwFthR15E0/HMcVayqLwZuIwhLuwWvOZQkSZIkScqFOeM9gCRJkiRJkiRJkiRJkjSReBGTJEmSJEnnrgjQmavieTNnGZwmSZIkSZIkSZIkSdIQZRLxWO+raxsST9atJ53OZLl8iCAwLR94Angi0dQYy3IPSaO0fEXJJcAHgWeATc1N3aM6FrRVVS8A/gvwHxh6YNou4K+Af6hubxvWcWIgMO1ygsC0OcBRRheYNokTNwN+AVjdEIvtidRGCoDPRWoj3wDeO4r6WZPpzyTiu+O7urd0t/e80bMBhhVQlhVLyyi9azGXfWA2l/WlSa4+wIZvbuCebd30DKNMGJg18P0o8DDwWrQleiAXMw+mpjI8jeB1dDNwHlAK9AJx4FngeaC9riPZN1Yz6VQVq+pDwI3AF4FPETxPkiRJkiRJyp3Z4z2AJEmSJEmSJEmSJEmSNJEYnCZJkiRJ0jmoaMUNhcD5wJ6cNAiFyJs6fV5OakuSJEmSJEmSJEmS9A6S6e/vS25ufTH+i4eaMz09yRy0mAWUAM3AI4mmxoM56CEpOzqA15ubuvtHU6Stqno+8H8BXwIKh7jbOuDbwAPV7W3D6j8QmLaMIDBtLqMPTCsBZgIJoA54viEWOxapjUyJ1Eb+CPhD4IJR1M+KTCaTSh5J7uje0r0ntjHWnklmDgDZDr48o/Iw4buWUPWxeSybVUj5C4fZ9KXXeKDxMEeGUSYEzCD4ufcCawjeM7ZHW6LpHIx9iprKcCFQTRDEFQGmEIR9xoBWgjDBDXUdSUM/x1nFqvpLgDuAzwMLx3kcSZIkSZKkd5M54z2AJEmSJEmSJEmSJEmSNJEYnCZJkiRJ0rlpwcD3nNyop2DRRTNC4fBQb7okSZIkSZIkSZIkSdK7TiadTve/uXVd/NGHnksfOtCdgxZlQDnwOvCviabG7TnoISmLmpu6U6PZv62qeh6wCvgyUDSEXTLAE8Dd1e1tzw6330Bg2mXAZ4D5wDFGF5g2HZhKELz2L8DLDbFYPFIbmR+pjfzycU0bRf2sSPemt3W3d++Lrovu7e/s3w9Ex7J/CLjzAio+t5Bll5axaGMnW7+/lTX37WLnME8GKyX4mQNsAhqALdGWaG9WBz6NmspwHnAhsBy4bmCeyQQ/zz0EYWmv1XUkD4zFPDq9ilX1s4HbCQLT3jvO40iSJEmSJL1bzR7vASRJkiRJkiRJkiRJkqSJxOA0SZIkSZLOTecT3EMnJwoWXTQ/V7UlSZIkSZIkSZIkSTrXpfbv7Yg//vOn+7d1HM5B+WJgDnAA+C6wIdHUOMwsHUnnkraq6jkEgWm/T3AMOJte4CfAt6vb27YMt9/K0tI8gsC0TwPnMbrAtBDBDX+LB2r8C7CxIRbrj9RGLovURr5BENgUHmH9rMhkMgf73up76XjT8WRid6ITOATEx3KG62dQ/uVFLLtuBkvf6uVw3T42fHYt9dF++odRphCYBeQD+4D7gPXRluixXMw8mJrK8CzgSuDmgVnKgG6CwLTHgLXAm3UdyfRYzaRTVayqLwJuIwhL+yBeRyhJkiRJkjTeplesqg/v+NZHkuM9iCRJkiRJkiRJkiRJkjQReMGTJEmSJEnnpqVAT66K5887z+A0SZIkSZIkSZIkSZLeJn382L5Ew5NP9b3avDMH5cPAPILzAX4ENCeaGr15pvQO1lZVPRv4U+APGFpg2lHgHuD71e1tbw2330BgWgT4DEFg2nFGHphWQBDyGAbWAY8DWxtisUykNvLBSG3km8AtI6ydFZlMJpHpy6yOtkTf7Hy5cypp+glCKcfs2Hp+MUVfW8LSW+ewLC9E3uqDtN6yhn/a2j2sc7/ygZkEoWk9BD/rl4E90ZbomARr1lSGSwjOWbsJuAiYCvQDMeBpYA3QVteR7BuLeTS4ilX1IeAGgrC0TxOE2kmSJEmSJGnimA3sHe8hJEmSJEmSJEmSJEmSpInA4DRJkiRJks4xRStuCAHVBDcuyom8mbMNTpMkSZIkSZIkSZIkaUC6p+d430trnkk88/gmMlnPqMkjCEwLAXXA6kRTY3e2m0iaONqqqmcBfwL8R2DyEHbZDnwP+FF1e9uwjw8DgWlLCYKUzmd0gWmFBDf3zQCNwNMNsdj+SG0kDNwRqY18A7hshLWzIZPJZF7sO9C3+lD9obxULFVBMPMuID0WAxTmkfeVRSz51AIuP6+Y2c1H2fL1Vn7ecIjDwygTAqYBpQRzv0oQTtYRbYn252DsU9RUhguAi4HrgKsGZpkEdALrgWeBDXUdyehYzKPTq1hVX0UQlvZ54IJxHkeSJEmSJEmnZ3CaJEmSJEmSJEmSJEmSNMDgNEmSJEmSzj2zgCIgmZPqeXmhvKnT5uaktiRJkiRJkiRJkiRJ55BMsi/Rt2Hd8/H6n71Mb28qBy1mA8UEYTg/TzQ1HslBD0kTRFtV9QyCwLS7gJIh7PIScDfwSHV727CPQQOBaZcSBKZdQBB4tWO4dQZMAWYCPcAjwJqGWKwzUhuZGqmN/Gfg68CCEdbOhm2Z/sxPjzYe3dC1set9wIVAFyN/vMP28XnM++0Kll0+lYvau9j5ox28XLuTHcOM25wMzCAI1dwK3A9sjLZExyRQs6YyHCJ4Hq8CVgLlBIFpxwlu6PwM8FpdR/KtsZhHp1exqn4WcDtBYNqV4zyOJEmSJEmShmbOeA8gSZIkSZIkSZIkSZIkTRQGp0mSJEmSdO5ZCIRyVbxg0cUzQgUFk3JVX5IkSZIkSZIkSZKkiS6TTqX632h/Of7ow2vSx47Ec9BiOjAV2AQ8kGhq3JWDHpImiLaq6nLgm8DXCALIziQNPArcXd3e9sJI+q0sLQ0RBKZ9iiBAbDSBaeVAGXAI+Efg1YZYLBGpjVwQqY38OfB7BMFa46ETeCB5LPnQvtp9+cBHBr6OAjvHYoClZZTetZjLbpzF0mNJYo/up/V3XuXp40n6h1EmDMwa+H4U+BnwarQleiAXMw+mpjI8DbgcuBk4H5hGEJJ3DHiMIMRve11HMj1WM+lUFavqi4AagrC0W/HaQEmSJEmSpHPN7PEeQJIkSZIkSZIkSZIkSZoovDhKkiRJkqRzz8UwrBvrDEvBoovm56q2JEmSJEmSJEmSJEkTXf+enZvjj/37M6md24/loHwJQTjOHuCHQFuiqTGTgz6SJoC2qurpwDeAr3P2cLE4cC/wner2ttdH0m8gMO0SgsC0RUCUkQWm5RHcwLcQ2EYQmLa5IRZLRWoj743URr4JfJrxuS6pH3gKuPfAwweaE7sT1wKfAfKBg8DhXA9QHiZ81xKqPjaPZcX5FD17kI01Tfz49S66h1EmBMwgeF/oA9YAzcD2aEt0TMLJairDhUA1cCNwGUGoZ5ogkG71wExtdR3J3rGYR4OrWFUfAq4Hvkjwezd1fCeSJEmSJEnSKMwZ7wEkSZIkSZIkSZIkSZKkicLgNEmSJEmSzj1LCW5OkxP58xcYnCZJkiRJkiRJkiRJetdJHTm8K/F0/VPJDev25qD8JGAeQYjRD4GXE02NqRz0kTQBtFVVTwP+GPhDoOwsmx8C/gb42+r2tkMj6TcQmFZNEJi2mJEHphUAcwlCyF4BngDePPyDCoAPDwSm3TiSGbOgFbg3nUz/ZPff7J4C3Ar8BUGQ2oGB7zkTAu68gIrPLWTZ4hIWvHqMjj/dyBPPHhp2UFspQUAZwCagAdgSbYmOSThZTWU4D7gQWA5cB5QDRcAxYD3wDLChriMZHYt5dHoVq+orgTuAzwMV4zuNJEmSJEmSsmT2eA8gSZIkSZIkSZIkSZIkTRQGp0mSJEmSdA4pWnHDZIIbqe3OVY+8GbMNTpMkSZIkSZIkSZIkvWuku7uO9L743NO9javbc1A+n+Df+dPAg8CziabGRA76SJoA2qqqpwL/CfgjYOpZNn8d+A5QW93eNqLjwkBgWhXwSeAiIMbIAtOKCG7YmwKeBhoaYrEDkdpIIfB7BCFw1SOZcZTeAn4K3Lvzezs3AUuBLwOLgF6Cc6jSuRzg+hmUf3kRy64up2p7N/se2E3rP+/k55nhlSkEZhG8J+wD7gPWR1uix7I+8GnUVIZnAVcCNxG8L00DOoE9wLPAa8BbdR3JYT40ZVPFqvqZwOcIAtOuGudxJEmSJEmSlH0Gp0mSJEmSJEmSJEmSJEkDDE6TJEmSJOncch6QGfjKvvz8UN7UqXNzUluSJEmSJEmSJEmSpAkk09fb07fu5efij//7a/T3Zzt4JwTMBcLAM0B9oqnxeJZ7SJog2qqqy4A/JAgYm3aWzV8A7gbqqtvbRnQO0EBgWiXwKUYXmFYGTAe6gQeAFxtisVikNjIjUhv5r8BdwJyRzDgKCeDnQC3w1M7v7QwD7wP+DzCD4LHuzOUA5xdT9LUlLP3gHCLxFL2/2M+Gr61nzfEk/cMokw/MJAhN6wEeB14G9kRbomMSTlZTGS4hCJu7ieD1MgOIA0eBJ4BmYHtdRzKn4XM6s4pV9YVADUFY2q0Enx0kSZIkSZL0zjTW/79VkiRJkiRJkpoRxEIAACAASURBVCRJkiRJmrAMTpMkSZIk6dxyAcHN1XKiYEnlrFB+gTdekSRJkiRJkiRJkiS9Y2VSqf5k++bmeN2DL2S6on05aDGDIIzoVeDhRFPjvhz0kDQBtFVVlwJfB75BEEB2OingZ8C3q9vbXhppv4HAtIuATwJVQBcjC0ybCUwB3gL+HljXEIv1RmojiyO1kW8Bvw1MHumcI5ABXiQIS3tw450bO8uuKJsGfBj4DaAYOEIOA9MK88j7yiKWfHIBy8rDlD13mM2ffYkHOmJ0D6NMiCA4rxRIE7wPrAE6oi3R4YSujVhNZbgAuBi4DriK4D0pj+DntxpoBNrqOpK9YzGPBlexqj5E8BzdAXyGswcuSpIkSZIk6Z1h9ngPIEmSJEmSJEmSJEmSJE0UBqdJkiRJknRuiRDc8CgnCi68aH6uakuSJEmSJEmSJEmSNJ4ymUwmtfPN1nj9ww2pfXuiOWhRShBGtB34PvBGoqkxk4M+ksZZW1X1FOBrBIFpM86waTfwI+C71e1tb46030Bg2hKCwLRqRhaYlgfMAQqBduBRoK0hFktHaiPXRGojfwLcNrDdWNkG3Afct/HOjdsByq4om1/2vbKPA+8nCCI7OPCVEx+fx7zfrmBZVSnnrz/O9v/ZxnOrD3JomGUmcyKgbCtwP7Ap2hLN2Xlev66mMhwCFhAEpa0keJ6nEISlbQCeBjbUdSQ7x2IenV7FqvqLCMLSvgBcOM7jSJIkSZIkaezNGe8BJEmSJEmSJEmSJEmSpInC4DRJkiRJks4RRStuyAcuBg7nqkf+vAUGp0mSJEmSJEmSJEmS3nFSBw9sjz9V91R/26YDOShfBMwlCKj5a6Al0dSYzkEfSeOsraq6BLgL+CZBUOLpvEUQoPh31e1tx0babyAwbTHwCeBSgiC2HcMsEyY4RoWAtcCTwK7DP6gIAR+P1Ea+CawY6Ywj0Ak8ANy78c6NLwCUXVEWKvte2cXAbwCXA0lgP5DKxQBLyyi9azGXXTuTqv1xjvzbHlo/vZYnUxmGE3YZBmYNfD8K/Ax4NdoSzcX7zKBqKsPTCH5eNwOLgOkEP999wDPAq8BbdR1JQzzHUcWq+hnA5wgC064e53EkSZIkSZI0vmaN9wDS/8/evUfHWd6Hvv/qMpZ8mfH9yk2AQZrAS6KSUEIgjgJpEpKI5KRpmguo3atN0yY9u22SfdTu3b17es4+u2efJL1l7fSym+5xSNpwSUBE3EEIG5mLQZixGYmLwQZjG7CNZ2xrrJE0549nUgiRsSXr1cj4+1nLS16j0fP83pnRq7Xs0fuVJEmSJEmSJEmSJEmaKQynSZIkSZJ04lhOuNDOSFwb1C1eajhNkiRJkiRJkiRJkvS2MZbf/3Lx/rvvHN5w/7MxLF8PrCQEfr4PrCv29Q7HsI+kKsu1pOcAXwG+wVtf2HYL8C3gB+mB3KTPB5Vg2lmEYNr5TC6YNpsw6whwG3BfT6HwapSJZgO/C/whsHqyM07QKCHYtha4OduRLQKkWlP1wAXAVcDpwBCwHSYUMDsmixIkvrqalitXEJWBW3eRXXMfa/eWKE1gmRpgMTAXOAysAzYAW/P9+WkJZrY3JxqANLAGaCU8x8PAy8DtlXme7RosGfCsoqbO7gbg44RY2pWE9/1JkiRJkiRJiabO7oXP/8XH9lV7EEmSJEmSJEmSJEmSJKnaDKdJkiRJknTiOIVw8Z141NfX1qTmL49tfUmSJEmSJEmSJEmSpkm5OFQ4vHHDvcU7btnE2NhUB3hqCMG0OkKk5vZiX29hiveQNAPkWtKzgd8D/gOw7C3uei/wTeD29EBu0uecSjDtTOCThKDYIWAbEwuJzQcWAHngh8CDPYXCgSgTLYsy0Z8TomlLJjvjBG0ixNJ+kO3I7v7ZjanW1Bzgl4H2yqz7Ccc5pWqAjjNo+uxpXLCygUUP7GHwNzfSlStwYIJLJYGFlb9vBnqAJ/P9+cNTOe+RtDcnagmvi4uB9wPLCSGuV4C7gF7gya7B0rTMoyNr6ux+H3AN8Blef81IkiRJkiRJb7QcMJwmSZIkSZIkSZIkSZKkk57hNEmSJEmSThxnASNxLV5/TsvSmro6/61AkiRJkiRJkiRJknTCKo+Uhktbnlg/9NMbHiwfOlSKYYulwFxgA/CTYl/vyzHsIanKci3pRuDLwP8BrDjC3UaAHwHfSg/k+o93z7Zk8kzgKuBdwBATC6bVEGJoc4EdhGDa4z2FQinKRM1RJvoacDXQeLxzHoNdlf3XZjuym974iVRrahEh/PURoAF4lRiCaZctZtGXzuKdF8znzFyB7X/5NA/euZuJnq8bCOf8OuAl4FqgP9+fn7YLGrc3J5YC7wYuB04HUsAeQpDuHmBT12Bp/3TNo/E1dXavJnx/fZHwHj9JkiRJkiTprSwDBqo9hCRJkiRJkiRJkiRJklRtXgxdkiRJkqQTRxooxLV4/ZmrV8W1tiRJkiRJkiRJkiRJcSqPjY2NPPfMY0O3XH/f2CsvH4xhi/nAIsKFLH9U7OvdGsMekqqsEkz7EtAJrDzC3fLAPwJ/nR7IvXC8e7Ylk02EYForEw+m1QHLgVnAZqAbGOwpFMaiTLQmykRfBz5GCKvFqQjcDGSAO7Md2dE3fjLVmjoNuAK4tHLTbmB4Kgc4fTaNv7+a8z+wlPS+YQrX7+CJ39jIfaPlY34sITyeSwiBuYPAbcDDwIv5/vxE1pm09ubEXOB8QiztPGAxcAB4kRBv2wjs7BosTcs8Gl9TZ/ci4LPANcDFVR5HkiRJkiRJJ5bl1R5AkiRJkiRJkiRJkiRJmgkMp0mSJEmSdAJovGRNAjgVeCmuPeqWr1wR19qSJEmSJEmSJEmSJMVldOeOwaHbbrpr5Nmn9sSw/GzCBSx3A98Gnij29Rqrkd5mci3pBuC3gT8GVh3hbi8Cfw38Q3oglz/ePduSyTMIwbRfYuLBtFm8fnHd9cDdPYXCC1EmqgM+E2WirwHvOd4Zj6IMPECIpV2f7cjuf+MnU62pWqCZEG47DygR3vs0yhRpqKX2y2ex+pOruKChlsQdu9nykfX8655hShNcaiGQBMYIYbJ1wGC+Pz8yVbO+lfbmRD1wLiEs915gWWWWncAdwIPAs12DpSl77DRxTZ3ds4CPA1cDVxK+DyVJkiRJkqSJWlbtASRJkiRJkiRJkiRJkqSZwHCaJEmSJEknhuVADeGCOLGoXbjEcJokSZIkSZIkSZIk6YQxtm/vjmLPHXcNP/rgthiWTwArgUPA94ANxb7eiYZ4JM1wuZb0LOC3CMG0U49wt8eBbwE/Sg/kjvs80JZMng60AxcCRSYWTJsLLAEOA7cA9/cUCnujTDQvykT/HvgDoOl4ZzyKrcBa4PvZjuzWN38y1ZpKAO8iROFOBQ4C2zn2Yzyqq1ay8jeaeOdps1n68F6e+erj3L4lz4EJLjMHWEx4T9azwL8Am/P9+YmuMyntzYka4BTgIqANOA1oBF4G7gLuB57sGiwVp2MeHVlTZ/clhFjarwGLqjyOJEmSJEmSTnyG0yRJkiRJkiRJkiRJkiQMp0mSJEmSdKJYRbhIT2xqU/P9hRtJkiRJkiRJkiRJ0ow3dujga8MPrb+neM9tmylPWYfnZ2oJwTSAm4G7in29h6Z6E0nVVQmm/TvgTwjBqvHcDnwzPZC7Zyr2bEsmTyME095NCJ9NJCa2AJgPvEaIlj3UUygcijLRyigT/QXwO5X7xGU/cB2wNtuRXT/eHVKtqXnAxcAngFRl1uenaoDzUyS/ejYXXLiQM587yO5/eI7+23axe4LLJICllY97gR8DG/P9+YmuM2ntzYkFhLDcFcC5wMLKLE8A9wKPdw2WXpuueTS+ps7uswmxtC8CZ1d5HEmSJEmSJL29LK72AJIkSZIkSZIkSZIkSdJMYDhNkiRJkqQTw2qgFNfidaeclqpJJBrjWl+SJEmSJEmSJEmSpONVLg0Xhzc9dv9Q940PMzw8GsMWy4FGoBe4pdjXuyeGPSRVUa4lnQB+E/iPwOnj3GUY+CHwrfRAbvNU7NmWTJ5KiIldxMSCaTWEyNccYBshmPZET6EwEmWi86NM9HXgc8CsqZhzHKPAHZV9b852ZIvj3SnVmloCfAD4FcLvKb1amfe4LUqQ+OpqWj60jPShUQ7fuIPsVx6nb7R8zME5CI/jYmAu4fFfB2wAtub782NTMefRtDcnGoA0sAZ4D7AMOEh4LVwLPAq81DVYmvIaqI5dU2f3QuCzhGDaJVUeR5IkSZIkSW9fC6s9gCRJkiRJkiRJkiRJkjQTGE6TJEmSJOnE0AwU4lq8/szVy+NaW5IkSZIkSZIkSZKk41EeGx0deXrg4UNdN9xffm3vuOGe47QQWAA8AVxX7Ot9IYY9JFVRriVdD3QA/wloGucu+4C/B/4mPZDbORV7tiWTpwAfBy4mBNmONZhWB6wg/M7PJuBW4OmeQqEcZaIrKsG0D0/FjEewiRBL+0G2I7t7vDukWlM1wBnAh4D3Eo5rF1A63s1rgI4zaPq1U4nm1TP73lcY+OQGfrJneMJrJ3n9AsSbgfuALfn+/OHjnfFYtDcnaoEzCc//GuAUwuG9RIjzbQCe6RosxREC1TFq6uyeBVxJiKV9nPhChJIkSZIkSdLPGE6TJEmSJEmSJEmSJEmSMJwmSZIkSdKM13jJmlnAqcCLce1Rt/JUw2mSJEmSJEmSJEmSpBmlXC4zumP75qHun9wzuv2512LYYi6wDHiBEEzKFft6jyVqJOkEUQmmXU0Ipp01zl2eA/4K+Kf0QO7gVOzZlkyuIgSY3ksIpr0AjB3DlzYQzkll4H7g7p5C4aUoEyWAL0aZ6GvAO6dixnHsIsS81mY7spuOdKdUa6oWeAfh+FqAw4T3NB3L8b2lyxaz6Etn8c6z5rJ80362/4cs923OU5jgMg3AUkJ87iXgWqA/35/fd7zzHav25sRS4N3A5cDZhJ81rwD3EOJtT3YNluKIgGoCmjq730s4N3wWWFTlcSRJkiRJknRyMZwmSZIkSZIkSZIkSZIkYThNkiRJkqQTwYrKx9guzla7ZKnhNEmSJEmSJEmSJEnSjDG659Xtxbu77yw98diOGJafBawE8sB3gUeKfb2jMewjqUpyLek64IvAnxLiVW/2CPBN4Mb0QG5Kvv/bksmVwMeA9zGxYNo8YDEwBNwErOspFF6LMlEqykTfAP534NSpmPFNisDNQAa4M9uRPeLjkGpNNQC/BFxFeC/TAeD54x3g9Nk0/v5qzr94EWftLLIvs40nunfRM8Fl6oAlQCNwELgdeAh4Md+fn5YYZntzYi5wPiGWdgHh+XwN2EwIpm3qGixNW7xN42vq7D6LcF74InBOlceRJEmSJEnSyctwmiRJkiRJkiRJkiRJkoThNEmSJEmSTgSrgJo4N6idv9BwmiRJkiRJkiRJkiSp6sYOFPYcfuC+uw7ff/dgDMvXEYJpY8D1wL3Fvt5iDPtIqpJKMO3zhGDam8NIZeCnwDfTA7n7p2rPtmRyBSGYdikTC6YtAlLAq8D3gEd6CoVilIlOizLRnwK/Vfn8VFsPrAWuy3Zk97/VHVOtqSQhBPcxQuBtH8cZTGuopfbLZ7H6Yyt4x2iZsZteYsufbOb6UpmJRs4WAknCY70RWAcM5vvzI8cz37Fqb07UE15jlwGXEIJyh4FtwL9WZtrRNVialnibxtfU2b0A+DXgGsJrWZIkSZIkSaq2BdUeQJIkSZIkSZIkSZIkSZoJDKdJkiRJkjTzrQZKsa0+a1Zdzdx5i2NbX5IkSZIkSZIkSZKkoygfPnxwuP/h3qHbbnqUkZFjCQ5NRA0haDMLuBvoLvb1vjbFe0iqolxLuhb4HCGY1vymTxcJobBvpwdyUxZlbEsmlxOCYpcR3ttzLMG0WmAZ0Ag8C/wTsLmnUBiNMlFrlIm+Tog8TfXv+2wFvg+szXZktx7tzqnW1HKgDbicEJ18GdhzPANctZKVV5/BBQsTzF2/h2e/8Ai3vnKY4QkuMwdYTDivPwv8C7A5358/cDyzHav25kQNcApwEeHxOQNIAC8BPwL6gGe6Bkuj0zGPxtfU2Z0ArgSuBj4ONFR3IkmSJEmSJOnnLKz2AJIkSZIkSZIkSZIkSdJMYDhNkiRJkqSZrxkoxLV4YnXz0pra2tq41pckSZIkSZIkSZIk6UjKo6MjpYHNG4a6blhfPpCfaEDnWCwGksCjwI3Fvt6XYthDUpVUgmmfBf4z0PKmT78K/A/gO+mB3CtTtWdbMrmMEGV6PzDCsQXT6oHllY8bgduBra9+pwngo5VgWttUzVixH7iOEEtbf7Q7p1pTNcCZwEeA9wCjwC7CMU7KeSnmffVsLmhJsnKwwK4/z9H3xP4Jvw8qASytfNwL/BjYmO/P757sXBPV3pxYALwLuILwOksRXl+9wH3Ak12DpaHpmkfja+rs/mVCLO2zwJIqjyNJkiRJkiQdyaymzu45z//Fxw5VexBJkiRJkiRJkiRJkiSpmgynSZIkSZI0gzVesqYBOIVwgaVY1J3WtDyutSVJkiRJkiRJkiRJGk+5XC6Pbtu6aeinN947unPHRCM6xyJJiKZsBf4WeLrY11uOYR9JVZBrSdcAnwH+C/CON336aeAvgf+VHshNWcyqLZlcSgimrSFExXZUPr6VRmBZ5X49wL09hcKuKBPNAn4T+CPgvKmasbLPHcBa4OZsR7Z4tC9ItabqKjO0A6uBIscWgxvXogSJr66m5dLFnL2vxMHvbyP7u/30TXCZGkL4ci4wDKwDNgBb8/35Sc01Ue3NiQYgTXi+LyL8TMkDg8DdwONdg6V90zGLjqyps7uJEEv7InBudaeRJEmSJEmSjtlCwHCaJEmSJEmSJEmSJEmSTmqG0yRJkiRJmtlWAOXKn1jULV9pOE2SJEmSJEmSJEmSNG1GX9717NAdt9w1MrB5dwzLNxL+r30P8DdAf7Gvd1oiO5LiVwmmfZoQTDv/TZ9+APgm0JUeyE3Z931bMrkE+CjQxrEH05LAIuAgcAOwvqdQyEeZaFGUif4j8FXCuWqqbCLE0n6Q7cge07k11ZpqBC4EPkmIghWA5yezeQ3QcQZNn1xFuq6G2tt2MfixB7i5VJ7we56ShAsGA2wG7gOezPfnjxqAmwrtzYla4EzgYkIw7RRgBNhOeB4fAXZ0DZYMcVZRU2f3AkI48WrgUsJLUJIkSZIkSTqRLCT8W7MkSZIkSZIkSZIkSZJ00jKcJkmSJEnSzLaKmC/sUrtw8bI415ckSZIkSZIkSZIkCWAsv3938f677xrecP+zMSxfD6wEhoHvA+uKfb3DMewjqQoqwbRPEYJpF7zhU2PAT4BvpgdyD07lnm3J5GLgI8AHgTLHFkxbTIh/7Qb+EXi0p1A4HGWiM6NM9F+B3wTmTtGIu4AfAmuzHdlNx/pFqdbUfOAy4EpgNiE0uW0yA1y2mEW/dSYXLGsk9eg+tv/OY9yz+zATPfc2EMJtdcBO4FqgP9+f3zeZmSajvTmxlBCRuwI4mxDhfAm4EegDnu4aLB3tuVeMmjq7E4Tvx2uATxBeN5IkSZIkSdKJakG1B5AkSZIkSZIkSZIkSZKqzXCaJEmSJEkz27kw4YsJTUjt/AXL41xfkiRJkiRJkiRJknRyKxeHCocf2XBv8c5bNjE2Vp7i5WuBFYTgzm3AHcW+3sIU7yGpinIt6U8Cfwa88w03HwL+GfjL9EBuSmOMlWDarxAiWmOEgNZbRbNqgWWE2NZTwN8DT/YUCmNRJrooykTfIETf6qZgvCJwM7AWuCPbkT3mmFeqNbUSuBz4AFADvFz5MyGnz6bx91dz/nkpVm4/xN5vP81jm/aTn+AydYRYWiNwELgDeAh4Md+fn+qfE+Nqb07MBc4nPCYXEC5UvJcQSusBtnQNloamYxYdWVNn90XA1cCvE14zkiRJkiRJ0tvBwmoPIEmSJEmSJEmSJEmSJFWb4TRJkiRJkma2c4HYLuhWu2TpnJqGxnlxrS9JkiRJkiRJkiRJOnmVR0rDpS1PrB+65foN5aGhkRi2WArMJURubir29U44ACRp5sq1pNsJwbTWN9y8C/gO8N30QG7vVO7Xlkwu4vVgGsBO4K3OXQlgOSGc9hAh/rXt1e801QDtUSb6GnDpFI23nhBLuy7bkd1/rF+Uak3VAKuBjxIexxLhMZzQObmhltovn8XqDy5l9aFRhv/1BbZ8I8vGiaxRsRBIEUJ0G4F1wGC+Px/Hz4hf0N6cqAfOAS4DLiE8fweBQeBeoL9rsDSlrytNXFNn9xnAFwnBtOYqjyNJkiRJkiTFwXCaJEmSJEmSJEmSJEmSTnqG0yRJkiRJmqEaL1nTCKwEXohrj/qzm5fHtbYkSZIkSZIkSZIk6eRUHhsbG9n69KNDP72hd+yVlw/GsMV8wgUlB4AfFft6n4thD0lVkmtJf5wQTLvwjTcD3wKuTQ/kDk/lfm3J5EJCMO1DlZuOFhabTQg3jgJ3Aj09hcIrUSZqBH4H+EPg3CkYbSvwfWBttiO7dSJfmGpN1QMRcBXQBAwB24HyRNa5aiUrf/003tFYR+Lul3nm1x7i9sNjjE1kDWAOsBioIRzTvwCb8/35AxNcZ1LamxM1wCnARUAbcEblU9uAW4CHgRe7BksTemw0tZo6u+cDnyHE0i4jvF4kSZIkSZKktyvDaZIkSZIkSZIkSZIkSTrpGU6TJEmSJGnmWkm4WFFsF+WpW3mq4TRJkiRJkiRJkiRJ0pQZ3bljcOi2m+4aefapPTEsPxtYDuwGvg1ki329hm6kt4lcS/pKQjDtPW+4+T7gm8Ct6YHclH6/tyWTCwixtA9XbjpaMC1FuJjtAUL8a0NPoXAgykRLo0z0Z8DvEYJqx2M/cB0hlrZ+ol+cak3NJgTC2oFFQB54fiJrnJdi3lfOIlo5mwVb8uz8oydYv7PIRGN1CcJjkQD2Aj8GNub787snuM6ktTcnFgDvAq4AWggBt13AzUAf8HTXYOmtnm/FrKmzux74CCGW1g40VnciSZIkSZIkadoYTpMkSZIkSZIkSZIkSdJJz3CaJEmSJEkz10qgJs4N6pYuM5wmSZIkSZIkSZIkSTpuY/v27ij23H7n8KMPbY9h+QTh/9APAd8DNhT7eksx7COpCnIt6Q8D/yfwy5WbRoDrgW+lB3KPTvV+bcnkfEJM6yNALbCTIwfTaoAlwFzgJeC7wOM9hcJwlInOjTLRHwHXEMKOkzUK3AlkgJuzHdniRBdItaYWAmsIEbhG4FVg27F+/aIEia+upuWd81n1ymEO/MNzbH7sNfZPcIwaYDEhUDYMrAM2AFvz/fmxCa41Ke3NiQYgTXgsLiLE4/YBDxEifFu6BkuHpmMWHVlTZ/e7CbG0z3H8sUFJkiRJkiTpRLSg2gNIkiRJkiRJkiRJkiRJ1WY4TZIkSZKkmetc4HCcG9QuWGQ4TZIkSZIkSZIkSZI0aWOHDr42/OC6u4v33r6Fcnmql68lBNMAbgLuLvb1GryR3iZyLekPEYJp763cVAD+J/BX6YHclEcYxwmm7QKOFGGsA5YDs4AtwE+BwZ5CYSzKRJdFmejrwCcIsbDJeoIQS/thtiO7azILpFpTpwIfAi6t3LSbEC07qhrgmjM44yPLWT1SZuzGHQz8eY7sJMZIAgsrf99MCJQ9me/PTzgANxntzYla4EzgYkIwbRVQBJ4ixDb7uwZLe6djFh1ZU2f36cAXCcG0liqPI0mSJEmSJFXbwqPfRZIkSZIkSZIkSZIkSXp7M5wmSZIkSdLM1Uy4IFQ86upqapKppbGtL0mSJEmSJEmSJEl62yqXhovDmx67f6j7xocZHh6d4uVrgGVAI9ALdBX7eo3eSG8TuZb05YRg2vsqN+0A/gb4+/RAbv9U79eWTKaAy4GPEoJobxVMm0UIptUA64G7egqFF6JMVAd8OspEXwN++TjG2QX8EFib7chumswCqdZUDeF9RVcCESGU9hJwTOfiyxazqOMMzptbT0PfHrb9xkZ6Do8xNsExGoClhADdTuBaoD/fn983wXUmrb05sRS4kBDDO5vw3G4H/hl4BHiha7A05UVPHbumzu4U8KuEWNoaji80KEmSJEmSJL2dGE6TJEmSJEmSJEmSJEnSSc9wmiRJkiRJM1DjJWtmAysIF/OJRX3T2Ytq6ur8twFJkiRJkiRJkiRJ0jErj46Ojjwz8PChrhvuL7+2txjDFguBBcAm4PpiX+8LMewhqQpyLek2QjDtsspNm4BvAf+aHsgdKWQ2aW3JZJIQTLuSowfT5hBCYMNAN9DbUyjsiTLR3CgT/T7wB8BZkxylCNwMrAXuyHZkJxWbTLWmEsA7gauA04CDhPcWHTUOdvpsGr+ymvNOm82C5w6y90+f5OGdRQ5PcIQ6YAkhankQuB14CHgx35+flkBZe3NiLnA+4Xm9AEgCu4FbgQeAp7oGSyPTMYvG19TZXQ/8CnAN0A7Mru5EkiRJkiRJ0oxkOE2SJEmSJEmSJEmSJEknPS+OLkmSJEnSzLQSGOMYLmw0WXVnnLU8rrUlSZIkSZIkSZIkSW8v5XKZ0Re3bx669Sf3jG5/7rUYtpgLLANeAP4eyBX7eqclxCMpXrmW9PsJwbQPVG66E/hmeiB3Vxz7VYJpbcDHCL83s5sQRBvPgsqffcD3gQd7CoVDUSZaEWWi/wf4MpO/gO16QiztumxHdv8k1yDVmpoLXEyIUKWA14Dnj/Z1DbXUfvksVr97IacUShS/t40nN+5jMnMsrOw7CmwE1gGD+f78tATK2psT9cA5hODeJYTAXR54DOgBtnQNlg5Nxyw6sqbO7guBq4HPEX6eS5IkSZIkSTqyBdUeQJIkSZIkSZIkSZIkSao2w2mSJEmSJM1Mq4CaODeoW7HKcJokSZIkSZIkSZIk6ahG97yyrXhX952lbP9LMSzfAKwgRHC+acLAYAAAIABJREFUCzxS7OsdjWEfSdMs15K+lBBM+yBQIkTEvpkeyGXj2K8tmZxHCKZ9HEgAuxg/mFZDiG/NAbYTgmlP9BQKpSgTvSPKRF8HvgDMmsQYWyvrrc12ZLdO4uv/Tao1tQRYA3yY8Ps/rwLbjvZ1V61kZfsqVgM1t+7imb9+hp5JbD8HWEx4rLYC/wJszvfnD0xirQlrb07UAKcAFxGe09MJr6GnCY/v412DpT3TMYuOrKmz+zTC98rVwDuqPI4kSZIkSZJ0IllY7QEkSZIkSZIkSZIkSZKkajOcJkmSJEnSzNQMFOPcoG7REsNpkiRJkiRJkiRJkqQjGjtQePXwAz13H77/nsEYlq8DVgEjwI+A+4p9vbH+P7mk6ZFrSV9CCKZdAbwG/L/A36YHcjvi2K8tmZwLfAD4BCF2dqRgWh2wvHKfTcCtwFM9hUI5ykQfrATTPkKIhU3EfuB6IJPtyK6f1EFUpFpTNYRI2K8A7wXGgN2EaNgRnZdi3m+fyTtS9TQ+vp9dv9fPA4fHGJvg9glCUC4B7AV+DGzM9+d3T/Q4Jqu9OTEfaCW8dpoJz9WLhFjaw8ALXYOl8nTNo1/U1NmdBH6VEEtbA9RWdyJJkiRJkiTphGQ4TZIkSZIkSZIkSZIkSSc9w2mSJEmSJM1M5wIH4tygZv5Cw2mSJEmSJEmSJEmSpF9QPnz44HD/w/cN3XbTY4yMTDS8czQ1wApCmOcu4NZiX+/+Kd5DUhXkWtIXE4JpvwJsA/4Q+J/pgVws74GpBNPWEIJpDYTA2OFx7tpACKaVgfuBu3sKhR1RJqoHPh9loq8RYl0TMQrcCWSAm7Md2eMKP6ZaU7VAGvh45eNhQjDsiOfgBQnqv3o2LU1zWLjrMIX/Psiml4rjHv9bqQEWA3MIsbl1wAZga74/P9Xn/3G1NycaCMe8BrgISAF7CD8j1gNPdQ2WRqZjFo2vqbO7jvB9fTXwSWB2dSeSJEmSJEmSTnhzmjq7Zz3/Fx8brvYgkiRJkiRJkiRJkiRJUrUYTpMkSZIkaYZpvGTNHGApsD2uPWrmpWbVzJ69IK71JUmSJEmSJEmSJEknnvLoSKk0sGXDUNcND5QP5OO4UONiQhBnI3BDsa93Zwx7SJpmuZb0RYRg2keAR4HPAdenB3KjcezXlkzOAd4PXMVbB9PmAkuAIvATYH1PobAvykTJSizt3wOnTXD7JwixtB9mO7K7JnkI/ybVmppFiLZdBawEDhKic+Xx7l8DXHMGZ1yymFOLo4xcu53BR/axeRJbJ4GFlb9vAXqAJ/P9+eMKwB2r9uZELXAmcDEhmLaCcOybgHuBLV2DpYPTMYuOrKmzu5UQS/sc4TmSJEmSJEmSNHUWEv59W5IkSZIkSZIkSZIkSTopGU6TJEmSJGnmWckRLn40VerPaV5eU1MT5xaSJEmSJEmSJEmSpBNEuVwuj27b+vjQT2/sGd25oxDDFklCvOgZ4G+AZ4p9vbH+v7ik+OVa0u8mBNM+CnQDbemB3H1x7VcJpl1GiIw1cuRg2kJgPrAH+GfgkZ5CYSjKRKdGmehPgN+ufP5Y7QJ+CKzNdmQ3Hcch/JtUayoJvBf4BDAP2EcIpo3rssUs+tVTOSdRQ+29r7D9dx7jgUls2wAsBWqBncC1QH++P79vEmtNSntzYilwIXAFcBYwRvjZcD3Q3zVYenW6ZtH4mjq7TwW+QAimnVflcSRJkiRJkqS3swUYTpMkSZIkSZIkSZIkSdJJzHCaJEmSJEkzzylArFWz+lNOXx7n+pIkSZIkSZIkSZKkE8Poy7ueHbrjlrtGBjbHcWHGRmAFIV7018Djxb7esRj2kTSNci3pXyIE064gxLfekR7IDcS1X1syORu4FPgU4bzycuXPG9UAy4DZwHOEYNrmnkJhJMpE74oy0deBXwMSx7htEbgZWAvcke3Ijh73gQCp1tQyoI3w2NUBrxDOkb/g9Nk0fuksWhYkaHz6AHs7N/PI0CgTPYfWEcKVjcBB4HbgYeCFfH9+WgKW7c2JucD5wOXABZVZdgD/Uplle9dgyZhmFTV1ds8DPk2IpbUR4nqSJEmSJEmS4rWw2gNIkiRJkiRJkiRJkiRJ1WQ4TZIkSZKkmaeZcPGl2NQuW2E4TZIkSZIkSZIkSZJOYmP5/buLvXfdOfzguq0xLF8PrASGge8D64p9vcMx7CNpGuVa0u8C/gx4H/B3wG+lB3JxRBcBaEsmGwnBtE8Ccxg/mFYPLK98fAy4DXi2p1AoR5noI5Vg2uUT2HY9IZZ2XbYju/84DwGAVGuqBmgCPgz8MjBCOI7Sm+/bUEvtl87k7NXzWPRaieLfbWXgxaFJvY9oATAfGAU2AuuAwXx/fmSShzEh7c2JeuAc4DLgEsIFgPcBPYTHeLBrsDQts2h8TZ3ddYSA3zW8/j0mSZIkSZIkafoYTpMkSZIkSZIkSZIkSdJJzXCaJEmSJEkzz7lAIc4NahcuWhbn+pIkSZIkSZIkSZKkmalcHCocfmTDvcU7b9nE2Fh5ipevBVYAdYR40R3Fvt5Y//9bUvxyLekLCMG0CPgr4PPpgdyhuParBNPeB3wKmAvsBl59090agWXAGCHGdU9PobArykSzgN+IMtEfAecf45ZbCZHHtdmO7JTFJFOtqTrgPODjhIjYYeCFysw/56qVrHz/Uk4dLTN24w6e/dtneXoSW84BFhPOxc8C/wpszvfnD0z2GCaivTlRA5wCvAf4IHAqUAQ2EZ6jzV2DpYPTMYuOrKmz+13A1cDnCT+zJUmSJEmSJFWH4TRJkiRJkiRJkiRJkiSd1AynSZIkSZI0gzResuZnFzDaHuc+tcn5y+NcX5IkSZIkSZIkSZI0s5RHSsOlzZvWD/30hg3loaGRGLZYRoj29AE3Fft6X45hD0nTKNeSPp8QTFsBfBu4KT2Q+4Xo11RpSyYbeD2YNg94mV8MpiWBRcAh4AZgfU+hkI8y0YIoE/0x8PvAymPYbj9wPZDJdmTXT9EhAJBqTTUA7wauApYCB4Btb77feSnmfe40VjfUUv/IPnZ97QkemcR2icoeCWAf8GNgY74/v3vSBzBB7c2J+UArcDnQAtQQwm3fBR7rGiy9+TnUNGvq7F4FfIEQTIuqPI4kSZIkSZKkwHCaJEmSJEmSJEmSJEmSTmqG0yRJkiRJmlmWAbFdYAqg7tQz5tckEg1x7iFJkiRJkiRJkiRJmhnKY2NjI1uffnToluvvG3v1lUMxbDGfEDHKAT8q9vU+F8MekqZRriV9HvCnhN85+XZ6INcX536VYNolwP8GzAVeAfa86W6LCdG0l4F/BB7tKRQOR5moKcpE/xfw7wixtbcyCtwJZICbsx3Z4tQdBaRaU/OBS4ErCSHJvbwpmLYgQf2XzuScRbOY/VKRA/91gCeGRif8XqEawuMxBygB6wnRyq35/nys7zv6mfbmRAOQBtYAFwGzgV2EGN3DwLauwVJ5OmbR+Jo6u+cCnybE0j4I1FZ3IkmSJEmSJElvsqDaA0iSJEmSJEmSJEmSJEnVZDhNkiRJkqSZZTkxX6Sm/szVy+NcX5IkSZIkSZIkSZI0M4zsfHGgeNvNd488+9SbA0RTYQ6wDNgNfAvIFvt6jeRIJ7BcSzoNfAM4APyn9EDumTj3qwTTLiYE01L8YjCtlnCeaQCeBv4BeLKnUBiNMtF7okz0jcrX1h1lqycIsbQfZjuyu6b2KCDVmloBXA58oDLzK5U/QKicXX06ZzQnWTQ0SmntNp7ZPsRkom1JYGHl71uAHuDJfH9+SgNwR9LenKgFziQ8Z2uAJUAeuB94ABjsGiyVpmMWja+ps7uO8Fq8GvgUIUQoSZIkSZIkaWZaePS7SJIkSZIkSZIkSZIkSW9fhtMkSZIkSZpZmoCRODeoW7FqWZzrS5IkSZIkSZIkSZKqa2zf3h3FntvvHH70oe0xLJ8AVgEHgX8CNhT7emP9f25J8cq1pJuBLxNiX99ID+TiiC3+m7ZkchYhvvVpXg+mbXvDXRKEYFo98BBwB/D8q99pAvhElIm+Dlx2lG12Az8A1mY7spumcn6AVGuqBjgb+ChwIVCq7Plv58PLFrPoiuWcBnDbLrav3f5zx3isGoClhCDbTuBaoD/fn993fEdw7NqbE0sJx3gF4b1NJUKM7ntAtmuwdHC6ZtH4mjq7LwCuAT4PrKzyOJIkSZIkSZKOjeE0SZIkSZIkSZIkSZIkndQMp0mSJEmSNLOcTbi4XGxqFy1eGuf6kiRJkiRJkiRJkqTqGDt0cN/whvvvKd57+5YYlq/l9RjLj4F7in29h2LYR9I0ybWkzwE+Qwhy/XF6IFeMc79KMO0iQjBtAfAqPx9Mm02IhI0CdwM9PYXCy1EmagR+G/gjoPkttigCNwNrgTuyHdnRqT6GVGuqHjgfuAo4ExiqHEMZ4NTZNH7xdM5qqKU+V2Dvf3mSyUTb6oAlQCPhfUS3Aw8DL+T78+UpOIyjam9OzCUc5+VARPj9o+eAfwD6uwZLr0zHHDqyps7ulcAXgKuBC6o8jiRJkiRJkqSJW1DtASRJkiRJkiRJkiRJkqRqMpwmSZIkSdIM0XjJmlrgdMJFoWJTm5y/OM71JUmSJEmSJEmSJEnTqzw8PDT8xKP3D3X/+BGGh6c6FFQDLCMEjXqAW4p9vXuneA9J0yjXkl4NvJ8QTPtv6YFcrDGutmQyAbyHEGkbL5iWAhYCB4AfAX09hUIhykSLo0z0n4GvEM5DR7KeEEu7LtuR3R/DIZBqTc0mHMNVwCIgDzwP0FBL7W+cwVlLG5i9r0Txb59h8OAokzkXLwDmE8JxG4F1wGC+Pz8yFcdwNO3NiXrgHOBS4H3APOAV4CZCuO35rsHStITbNL6mzu65wKcIsbTLCZE9SZIkSZIkSSemedUeQJIkSZIkSZIkSZIkSaomw2mSJEmSJM0cC4FZQKwXO6qZl1wS5/qSJEmSJEmSJEmSpOlRHh0dHXl64KFDXdevK+/fV4xhi4WEkM8m4PpiX+8LMewhaZrkWtJnAC3A7vRA7ntx71cJpr0b+FVgMSHC9bNgWk3ltnnAS8DfA4/1FArDUSY6J8pE/x3oIEQbx7MV+D6wNtuR3RrXMaRaUwuBy4CPAo28Ifr2iZWsOD/F4pEyY9e9yPPbDjE0iS3mEB6HWuBZQjgum+/PH5iSAziK9uZEDXAKIQr3QWAFcAh4kEq4rWuwVJqOWTS+ps7uWkIk7WpCNM2LKUuSJEmSJElvD3OrPYAkSZIkSZIkSZIkSZJUTYbTJEmSJEmaOZYDY3FuULt85byaRKIhzj0kSZIkSZIkSZIkSfEql8uMvrh981D3j+8ZfeH512LYYi6wDNgO/B0wUOzrLcewj6RpkGtJLwFWAnvTA7k74t6vLZmsJwTTPkOIgr0KPF/5dC3hPTINQA64BRjoKRTGokz0vigTfR1or9zvzfYD1wOZbEd2fZzHkGpNnQJcQYim1QK7gcPnpZh35QrSNcADe9j93wbZMonlE8DSysd9wI+Bjfn+/O6pmf7o2psT84FWQpDrHKAMbAZ+AGzuGixNS7hNR9bU2R0RYmmfJ8TtJEmSJEmSJL29zKv2AJIkSZIkSZIkSZIkSVI1GU6TJEmSJGnmWM74F32aMvWnn7kkzvUlSZIkSZIkSZIkSfEa3fPKtuKdP72ztPnxl2JYvgFYAeSB7wKPFPt6R2PYR9I0yLWkE0AKGEoP5LJx71cJpl0I/CohDPbGYNosQpCxFugD7gReePU7TTXAp6JM9DXgveMsO1q5bwa4OduRLcY1f6o1VQOcC1wJXACUgJ0LEtR84XSaZtdSv+0Qhf/vKXKTWL6GEJGbU1l3PeFx2Jrvz49NzRG8tfbmRAOQBtYA7yGE27YD/wz0dw2WXp6OOXRkTZ3dKwihtGuAd1Z5HEmSJEmSJEnxmlvtASRJkiRJkiRJkiRJkqRqMpwmSZIkSdLMsRoYinODuhWrDKdJkiRJkiRJkiRJ0glo7EDh1cPre+46vO6ep2JYvg5YBYwAPwLuK/b1xhYnkjQ90gO5ErAn7n0qwbRW4DOEONoeXg+mzQGWEM4vtwG9PYXCq1EmmgN8BfgD4Oxxln0CWAv8INuR3RXn/KnWVIIQSrsKOB04VAPbP3sqpyxv5OxDo4xktvHcgREmE5JMAgsrf98C9ABP5vvz03KObW9O1AJnAhcTgmkLgL3AT4GHgG1dg6VpCbdpfE2d3XOATwFXA1cQfiZLkiRJkiRJevsznCZJkiRJkiRJkiRJkqSTmuE0SZIkSZJmjrOAg3FuULt4ieE0SZIkSZIkSZIkSTqBlA8XDw4/9vB9Q7ff/BgjI1Mdt6kBVgAJ4C7g1mJf7/4p3kPS21RbMlnHzwfT9vJ6MG1B5c9+4AfAgz2FwsEoEy2PMtH/DfwusOhNS+4Gfghksh3ZTXHPn2pNzSEExdors752yWL2/9IClgDzu3fy4nOHeHESSzcAS4FaYCdwLdCf78/vm6LRj6q9ObEUuJAQ4joVOEwIpa0DBroGS6XpmkW/qKmzuxZoI8TSPg3Mq+5EkiRJkiRJkqrAcJokSZIkSZIkSZIkSZJOaobTJEmSJEmaARovWTMLWA68EOc+tfMXGk6TJEmSJEmSJEmSpBNAeXSkVMpt3jDUdf0D5YMHhmPYYgkh1PII8ONiX+/OGPaQ9DZUCaa9ixBMWw7sA7YRYozLgDmE98BcC2zqKRRKUSZKR5noa8AXCWGxnykCNwNrgTuyHdnRuOdPtaYWA2uADwOJVY0UPr6S2roaFj+xn33feZanJ7FsHeG82ggcBG4HHgZeyPfny1M1+1tpb07MBc4HLgfOq9ycA24ENncNlgrTMYeOrKmz+zzgGuDzhKCdJEmSJEmSpJOX4TRJkiRJkiRJkiRJkiSd1AynSZIkSZI0MywDypU/salJpgynSZIkSZIkSZIkSdIMVi6Xy6Pbtj5+6JYbesZ2vRRH5CZJiPs8A/w18Eyxr3daoj6STmyVYNo7CcG0lcBeQjCtDlgFJIAscCsw2FMolKNM1BZloq8DHyWE1X5mPSGWdl22I7s/7tlTraka4DTgQ8D7ZtXAp0+lfl49vHqY2f/4HFsneSJcAMwHRoGNwDrgqXx/vjQ1k7+19uZEPXAOcClwCSHctoMQrXu0a7D08nTMoSNr6uxeTgilXQ20VnkcSZIkSZIkSTNHXVNnd8Pzf/Gxw9UeRJIkSZIkSZIkSZIkSaoGw2mSJEmSJM0My/n5i0NNuZrZs+trGmfPj3MPSZIkSZIkSZIkSdLkje7e+czQHbfcNTK4JY7QTSPh/6b3EIJpjxf7esdi2EfS20xbMlnL68G0VcA+4HlgFiFGBiEYdndPofBilInqgV+PMtHXgAvfsNRW4PvA2mxHdut0zJ5qTdUCLfD/s3dvQXrfhZnnv91yy7JstXyQTxjsJkAUCEoQhIQ4AeMcZ5IZ5TBkJgcOe7Nzs7s1u1Nbtb1Ve+G7nYvdqdmZTGa2ksyOc9gNJ4MbGowNiAbTYGMjsLBNGww2NtjGNkLdtvRKre7ei1epkGATIHr7taXPp6pLqpb0ex615b/Lev/v/+nXq1e8YVfn/si5DdY2OvGeb/TgUyda+yGO3V5dVE1W91dvrw4uH1h+6pQV/x727Z6aqK6oXlv9QsMxzMPVzdVt1QNzS6uu72M0Mzt/TvWb1VsbjvVtGW8jAAAAAOA56rzKcBoAAAAAAAAAAGckw2kAAADw3PCiaqQPLDrrxS/dNTEx0m02AAAAAAAAAH4I68uHHxss3HLz8U9/YhRDQmdVl1fHGw4W3TpYXDg+ghzgNHNyMO0nqjdVL+xvBtPOra5q+DDXuerj+1dWDu25fs+OPdfv+Z+qf3Xyx2s46PXO6s+qWw++7eDGZnSf3ju9tXpV9ZsvObeX7D2/s87Z0vLikz3w8Sc68kMcOVVdfPLbQ9UN1R3LB5YfO3Wtv7d9u6d2Nvw9/VL1I9VqdUf1x9UX55ZWXdvHaGZ2fqK6tnpL9c+qHeNtBAAAAAA8D5xbPTnuEgAAAAAAAAAAMA6G0wAAAOC54aXV06MM2PKCF+0a5fkAAAAAAAAA/GA2BkeXj92++NHBLe+/q/X1Uz0mNFldVm2pPljdNFhceOoUZwCnoZODaXsaDqa9qPp2w8G0CxoOoh2q/mt1+/6VlaN7rt9zxZ7r9/yv1b+sdlZrDa87f1a99+DbDg42q/v03unzqp+dPqvfesOurtx+Vk89fLRH3/X1Dv0Qx01UF1XbqxPVrdVi9ZXlA8vrp671s9u3e+rs6uXVNdWrG17Tv1j9UXXX3NLqymb04NnNzM6/ouFY2h80/PcFAAAAAOD7de64CwAAAAAAAAAAwLgYTgMAAIAx23b1NRMNHyq1PMqcyV2XXDTK8wEAAAAAAAD4/mysrh5bvfvztx59/7s+vXH06IkRRFzScOhnsXrPYHHh8RFkAKeZk4Npr2w4mHZlw8G0BxteU2Yajqf91+rg/pWVE3uu3/MTe67f8z9Xv1tNVXc1HEv7y4NvO/joZnaf3jt98WS98dqL+93tW9p6YqPH5x/tjh9ykXJHw5G4qrur/dU9yweWN2UAbt/uqcmGX++frd7Q8MG5j1Zvr+6cW1p9bDN68OxmZucvqX6/4WDaq8dcBwAAAAB4/jKcBgAAAAAAAADAGctwGgAAAIzfjoZvcHlylCGTF1y4a5TnAwAAAAAAAPC9bayvr5/4ypfuPPq+d35s/YnHj4wgYmd1YXVv9VeDxYUHRpABnGZODqa9ovqd6qrqcPVwdWnD68qB6oPVl/evrGzsuX7Pr5wcTPvl6rHqD6vrD77t4Oc3s/f03umJ6qo37Op3f/XSrq7WP/VkX1w+0Q8zcHZ2dXE1WT1S/UV1YPnA8qFT1/h727d76uLqNdUvVZdVT1cL1W3VV+eWVtc3qwvfbWZ2/pzqNxqOpf1K3pMFAAAAAPzDGU4DAAAAAAAAAOCM5U16AAAAMH6XViN/sNHkjp2G0wAAAAAAAADG5MQ3Hv7i4IPv/fCJr3zpyREcv726pHq0+j+qLwwWFzZGkAOcRq7dsWOi4WDam6oXNxxMe6ThvSznNhzt+vD+lZVH9ly/Z6p6657r9/zr6keruerXqw8dfNvBtc3sPb13essvXNzP/NYL+v2VE11130pPfu1on+sHv/9mS7Wr2tZwpOym6vbqoeUDy5tyDd23e+rc6pXVL1Y/Vq1Vd1Z/Xt07t7R6fDN68MxmZucnqmsajqW9qZoebyMAAAAA4DRjOA0AAAAAAAAAgDOW4TQAAAAYv0uryZEmTEw0cd55F400AwAAAAAAAIDvsn7oW18ffPSmm49/9ravjeD4qery6kj1p9WnBosLJ0aQA5xGTg6mvbzhENSPVMvVEw1HxKaqd1e37l9ZObzn+j0791y/53+p/vvqweoPq3ccfNvBw5vd+1/um97+onP67V+9tF/4xtGmP/p4jzQcGftBnV/tbDhSdkf1ieq+5QPLq6ew7rPat3vqrOpl1c9Xr2v4Nf9y9X9Xd80tra5sRg+e3czs/MsbjqX9QXXlmOsAAAAAAKev88ZdAAAAAAAAAAAAxsVwGgAAAIzfS6rjowzYcsWVOye2nDU1ygwAAAAAAAAA/sb6kacPHf/Uxz8y+OhNd4/g+MmGg2lV76k+MlhcODKCHOA0cnIw7ceqf1a9tFo5+TFdPV79SXXH/pWVwZ7r91y15/o911XXVu+t3njwbQfvH0fvhf9u+ifnHulnHz7S69/+UMc36lvVDzpGub26qOH18/7q7dXB5QPLT53ius9o3+6pieqK6rUNv6bnNxyru6G6c25p9dHN6MGzm5mdv7j6vYaDaT815joAAAAAwJnh3HEXAAAAAAAAAACAcTGcBgAAAOP3kmqkD2Ha8qKrdo3yfAAAAAAAAACGNo4fP3r883d+/OgHbvhMx4+vneLjJ6pLqm3Vx6r3DRYXvnWKM4DTzMnBtN0NB9NeVj1dHat2VF+u/ri6e//Kytqe6/e8Zs/1e/7baqP6f6t/ffBtBzc2vfR1Oy9+79c3fmz+0X5m/pFe8dTwavpQNfgBTpmqdlVbq0MNR8ruWD6w/Niprvts9u2e2lm9qvql6srqaPWJ6rbqK3NLq+ub1YXvNjM7v63aV721+tW8zwoAAAAA2FyG0wAAAAAAAAAAOGN5Qx8AAACM0barrzmruqL6+ihztlxyueE0AAAAAAAAgBHaWFtbO/GlL952ZO6dn9g4fOgHGfb5fl1QnV99vnrHYHHh4RFkAKeRk4NpP1r9dvVjDUe7TlTbq89UN1VffeIPZ6p+dc/1e36ierD6Hw++7eAormPf23U7zzm+vvHCP/5qV/6XB3r1l57qFSf7fuPkt9+Pieqihr/HE9Wt1aeq+5cPLG/KSNm+3VNnVy+vrql+8uSnD1Tvqr44t7R6bDN68MxmZucnqjdUb6neVO0cbyMAAAAA4AxmOA0AAAAAAAAAgDOW4TQAAAAYr78eNBvpg5kmL9plOA0AAAAAAABgBDY2Nlp7+MGDR+ff89G1hx749ggizq0uaThm9J+rLw4WFzZGkAOcJk4Opr2s4WDayxsOiK1VW6oPV/v3r6w8tuf6PWdXP9Xw/pUDB9928KZNL3vdzonqqkPHN7b+b3d31Z9/rddVL6kG1deq7/d6t6PhwGTV3dX+6p7lA8ubMgC3b/fUZDVT/Wz1+urs6oHqv1R3zS2tLm9GD57dzOz87oZjaW+urhpzHQAAAACAMpwGAAAAAAAAAMAZzHAaAAAAjNelmxEyufN8w2kAAAAAAAAAp9jaE998YHDL/C2rX/jcN0Zw/NnVZdXh6o+qOwaLC2sjyAFOEycH015a/Vb1imqyWq+OVPPVJ/evrKxU7bl+z/Zq+uDbDn5mLGWv23lJtf3g4Y2tb1josrWN9lUXVSsNB8e+H2dXFzf8fT7l+Q9fAAAgAElEQVRS/UV1YPnA8qERNH5G+3ZPXVy9pvrFhv2/Xb2/uqN6bG5p1dDlGM3Mzu+qfq/hYNprx1wHAAAAAODvMpwGAAAAAAAAAMAZy3AaAAAAjNflmxEyed604TQAAAAAAACAU2T9qZUnjt26/5Zjn/jIfSM4fkvD15LXqrdXHxssLgxGkAOcJk4Opr2k4WDaj1fnVEerb1TvrT67f2Xl+Hf+moNvO3ik4aDa5rlu53nVBdXEf/OZjWM3fKM91T+utlXfqh78Pk7ZUu06+Wuerm6qbq8eWj6wvCkjZft2T22v9jQcS3tJdbxarD5VfWVuaXV9M3rwzGZm58+u9jUcS/tH1dR4GwEAAAAAPKvzxl0AAAAAAAAAAADGxXAaAAAAjNfLGvFDqCZ27Dx7Yts2b6ABAAAAAAAA+AfaODZ4+vhnb99/9IPv/Wxra6d6oGeiurTaWt1SfWCwuHD4FGcAp5GTg2k/Uv1m9aqGD1g9XH22en917/6VlfGOeF2386zqkobXuKemb9xYq36pesPJz33z5Mff5/xqZ8NRyTuqT1T3LR9YXh1F7b9r3+6psxre5/Pz1Wsbdv9C9R+qe+eWVo9tRg+e2czs/ETDfzZvrX6n4Z8VAAAAAIDnunPHXQAAAAAAAAAAAMbFcBoAAACM14urp0YZcNaLX7JrlOcDAAAAAAAAnO421k6srt77hcWjc+9c3Hj6qeMjiNjVcPDoM9UNg8WFR0aQAZwmTg6mvbjhYNprG14/nqg+WH2o+tr+lZVTPe74g7lu565qS7U2fePGIw1Hx97UcOBttXqk4Qja97K9uqiarL5SvaO6a/nA8kjvtflr+3ZPTVRXNPwav7HhA2wfrv68umtuadW45ZjNzM7/aPWW6s3VzHjbAAAAAAD8wAynAQAAAAAAAABwxjKcBgAAAGOy7eprtlfnV18bZc6Wy664aJTnAwAAAAAAAJyuNjY2NtYeuP9zR97/7v3rj35jZQQROxqOAt1f/V/VlweLC+MdOwKe067dsWOm4WDaz/c3Q17vrj62f2XliTFWq+t2nldtqyaqJ6dv3JisfqL6H6qrqiMN75P5Xte5qYZjklurQ9UN1R3LB5YfG2Hzv2Xf7qmdDQfefrG6vFquPlzdUT06t7TqOj1GM7PzF1W/23Aw7WfGXAcAAAAA4B/CcBoAAAAAAAAAAGcsw2kAAAAwPpf2vR8EdUpM7rpk16gzAAAAAAAAAE43a4898uWjH5q75cTSPd8cwfHbGr5m/GT176vPDRYX1keQA5wmrt2x46qGg2mvr7ZXX67mqk/tX1l5emzFrtu5tb95sOvTXXf4qem909urN1b/tDq/Olw98D1OmWg4Irm9OlHdWn2qun/5wPKmXBv37Z46u3p5dU314yd7fLr68+r+uaVV1+gxmpmdP7vhn6e3VP+44cAeAAAAAMDzneE0AAAAAAAAAADOWIbTAAAAYHwubfjgp5GavOACw2kAAAAAAAAA36f1w99+dLBwyy3Hb7v1KyM4/qzq8up4wzGeWweLC8dHkAOcJq7dsePK6jeqNzQci/pCdWP1uf0rK6tjKXXdzonqvGqyWu26w4eqpvdOX9iN09dUv1qdXT1RPfg9TtpRXXDy+3dX+6t7lg8sD0ZV/Tvt2z01Wc1UP3vyY+vJHv+pumduafXYZvTg2c3Mzv98w7G0f95whA8AAAAA4HRiOA0AAAAAAAAAgDOW4TQAAAAYn5nqxKhDJnfsNJwGAAAAAAAA8PfYOHpk+dhnFj86uGX+rtbXN07x8ZPVZdWW6gPVhwaLC0+d4gzgNHLtjh0vqvZV15z81KcbXj+W9q+srI+l1HU7tzV8H8pG1x1e+etPT++dflH1y9XPnfzUYw0HIp/J2dXFDa+H36j+ojqwfGD50Khq/137dk9dXL2murbhGNcj1Tuqz88trR7erB48s5nZ+Zc2HEt7c/UjY64DAAAAADBK5427AAAAAAAAAAAAjIvhNAAAABifl1ajfRDeli0TE+eee+FIMwAAAAAAAACexzZWV4+t3v35W4+8752fbjA4MYKIS6rt1Ser9w4WFx4fQQZwmrh2x44XNhxMe311ovpg9eH9KysPjaXQdTu3NHzvyWQ16LrDg6rpvdOT1e7q16sfr1YbDqGtPcMpW6pd1bbq6eqm6vbqoeUDy6d6qPIZ7ds9tb3aU/1CdVXDe3YWqjurR+aWVjelB89sZnb+wup3Gw6mvW7MdQAAAAAANsu54y4AAAAAAAAAAADjYjgNAAAAxmDb1ddMVC+qvjnKnLOufPEFE5NbtowyAwAAAAAAAOD5aGN9ff3EV+674+j73rWw/sTjR0YQsbO6oLq3evtgceGBEWQAp4lrd+y4ovqn1c9XR6q3Vx/fv7LyrU0vc93OiYbvN5mo1rru8LG//qHpvdNT1auq36he2HAI7WvVMw2Pnd/wWrjWcKDs49V9yweWV0fa/6R9u6fOql7W8Gv6qpMdb6/eXd0/t7T6TCNvbJKZ2fmt1T9pOJb2a9XW8TYCAAAAANh0htMAAAAAAAAAADhjGU4DAACA8djZ8P/LR/oApi1XXLlrlOcDAAAAAAAAPB+d+MZD9w4+8N4Pn/jql0cxSLS9uqR6pPo/qy8MFheeaVAIoGt37HhBw/Gon60OVX9a3bZ/ZWUUg47f23U7JxuOpW103eG/NW42vXf6vOp1DcfdpqtvVw88wynbq4uqyeor1Tuqu5YPLD81uuJ/Y9/uqYnqiuq11eurc6ql6k+qe+eWVgeb0YNnNzM7f3X11uqfNxwYBQAAAAA4UxlOAwAAAAAAAADgjGU4DQAAAMZjVzXyB+NNXnKZ4TQAAAAAAACAk9YOPfnw4CM33bx64PaHRnD81uqy6kjDgZ5PDxYXTowgBzgNXLtjx+UNB9Ne03Bo8T9Ud+1fWRnfdeO6w+t/91PTe6d3VW+sfqXhe1Aebzjw9p2mGt4Ls/Xkj91Q3bF8YPmxUdb9Tvt2T+2sXlVd23C88pvVjdXn55ZWv71ZPXhmM7PzL6neUr25esmY6wAAAAAAPFdMzszOb3vg3/z6YNxFAAAAAAAAAABgsxlOAwAAgPHYVU2OOmTLhRddNOoMAAAAAAAAgOe69aefPnTs0x//8LGP3nTPCI6frC4/+f33VB8ZLC4cGUEOcBq4dseOy6pfazjy9eXq31Zf2r+ysjHWYt9heu/0RHVVw7G011Ub1aPV6nf8tInqomr7yc9/svpUdf/ygeXvGmAbhX27p7ZWr6iuqV5WDaqPV3dUj8wtrT5nvqZnopnZ+Quqf9FwMO3qMdcBAAAAAHiuOrfh328DAAAAAAAAAMAZxXAaAAAAjMcV1dqoQyamdxpOAwAAAAAAAM5YG8ePHz3++Ts/fvQDN3ym48dP9Wu0E9Ul1bbqY9X7BosL3zrFGcBp4todOy5tOET2yuqu6t/sX1n5xnhb/W3Te6cnGw6R/ZPqx6pj1cPVdw6h7aguOPn9u6v91T3LB5Y35aGu+3ZPTVYzDQfdfrrhtfhA9e+r++eWVkd+Pw7PbmZ2fmv16w3H0n692jreRgAAAAAAz3nbqyfHXQIAAAAAAAAAADab4TQAAAAYj5nqyKhDJrefe8Hf/7MAAAAAAAAATi8ba2trJ750721H5t71iY3Dh0Yx5nNhtbP6fPWOweLCwyPIAE4D1+7YsaV6U/Wj1Z3V/75/ZeXb4231t03vnT67enX1G9Wl1VPVA9/xU86uLq62VI9Uf1l9dvnA8qHN6rhv99TF1WuqN1TT1f3Vn1X3zC2tbspoG89uZnb+ZxuOpf2Lhv+NBAAAAADg+7N13AUAAAAAAAAAAGAcDKcBAADAeLywUQ+nbd26pW3n7BhpBgAAAAAAAMBzyMbGRmsPPXjw6PwNH1l7+MHDI4g4r+F40IPVf6q+OFhc2BhBDnCa2L+ysnbtjh33VDfuX1l5Tg18Te+dnq6urn694fXtUMPrWw1H0nZV26qnq5uq26uHlg8sb8p1b9/uqe3Vnura6orqyerm6nNzS6vPqfG5M9HM7PyPVG9uOJj20jHXAQAAAAB4vjKcBgAAAAAAAADAGclwGgAAAGyybVdfs606v7950NRInPXCq86fmJiYGGUGAAAAAAAAwHPF2hPffGBwy/zNq1/43CMjOP7s6rLq29UfVXcMFhfWRpADnIb2r6wcHHeH7zS9d/rShmNkv9hwIO2bDUfJanhPy85qrbqz+nh13/KB5dXN6LZv99RZ1cuqn6teWR2rPlX9efWNuaVVY5VjNDM7f0H1zxuOpf3cmOsAAAAAAJwOpsZdAAAAAAAAAAAAxsFwGgAAAGy+ixo+XGqktlz2ggtGnQEAAAAAAAAwbutPrTxx7BMfveXYrR+9bwTHb6leUJ2o/qr62GBx4dgIcgBGanrv9ET14uofVa9teO/Kow2vb9urF1WT1Veqd1R3LR9Yfmozuu3bPTVRXXGy1+saPiT2YPWfqi/PLa0aqhyjmdn5qerXGo6l/ZOGY6IAAAAAAJwaW8ddAAAAAAAAAAAAxsFwGgAAAGy+XdXEqEMmL7rYcBoAAAAAAABw2to4Nnjq+J23fezoTTd+trW1jVN8/ER1WcPxnpurDw4WFw6f4gyAkZveO72lemW1r3pJNageajgMeXHD69y3qxuqO5YPLD+2Wd327Z7aWb2qekPD+2m+2nC07e65pdXBZvXgmc3Mzv9M9dbqX1QXjbkOAAAAAMDpynAaAAAAAAAAAABnJMNpAAAAsPku2YyQyQsuNJwGAAAAAAAAnHY2TpxYXf3iFxaPzr1zcePpp46PIGJXtaO6vXr3YHHh0RFkAIzU9N7pbdVPVb/RcCBtufpadWH1wmq1+mT1qer+5QPL65vRa9/uqa3VK6rXVz9SHao+UX1ubmn10GZ04NnNzM6/uHrzyY8fHXMdAAAAAIAzwdS4CwAAAAAAAAAAwDgYTgMAAIDNN1MNRh0ysWOn4TQAAAAAAADgtLGxvr6x9uBXDhx537v2rz/2yFMjiJiuLqq+XP276v7B4sLGCHIARmZ67/TOhqNkv1Ztq75VPVldUJ1X3V3tr+5ZPrA88vtXqvbtnppseL/M66q91Ynqtuo91dfnllZda8doZnb+/Op3qrdWP1dNjLcRAAAAAMAZZeu4CwAAAAAAAAAAwDgYTgMAAIDNd2V1ZNQhk+ftMJwGAAAAAAAAnBbWHnvky0c/NHfLiaV7vjmC47dVl1WPNxxM+/xgcWF9BDkAIzO9d/ry6peqaxoOXx1u+LDVi6pHqr+sPrt8YPnQZnXat3vq4uo11dXV9oajbX9afWluaXVts3rw3WZm56eqf1y9pfqn1dnjbQQAAAAAcMaaGncBAAAAAAAAAAAYB8NpAAAAsIm2XX3NZMMH7j0y6qyJc7afP+oMAAAAAAAAgFFaP/ztRwcLt9x8/LZbvzqC48+qLq+OV39W3TpYXDg+ghyAkZjeOz1RvbThANarq7VqvdrScDTtpur26qHlA8sbm9Fp3+6p7dWe6vXVC6qvVXPV3XNLq0c3owPPbmZ2/qcbjqX9brVrzHUAAAAAABj+fT4AAAAAAAAAAJxxDKcBAADA5rqgmmz4kKqRmbzo4u0TU1NnjzIDAAAAAAAAYFQ2jh5ZPnb74kcGt7z/rjZO+dbPZHVZw2GhD1QfGiwuPHWqQwBGZXrv9FkNx8l+o3pxw4eqHjv5w5+tPl7dt3xgeXUz+uzbPXVW9bLq6urHqsPVJ6s/nVtaPbQZHXh2M7PzVzUcS3tztXvMdQAAAAAA+NsMpwEAAAAAAAAAcEYynAYAAACba1d1yp/q93dtueJFF4w6AwAAAAAAAOBU21hdPbb6hc/deuT97/p0g8GJEURcUm2vbq1uHCwuPD6CDICRmN47vb366Wpf9aKGA5CHq3uqj1R3LR9Y3pQhyH27pyaqF5zs85qTn76z+vfVw3NLqyO/P4ZnNzM7v7P6nYaDaa+vJsbbCAAAAACAZzE17gIAAAAAAAAAADAOhtMAAABgc+2qJkcdsuXiS88fdQYAAAAAAADAqbKxvr5+4v777jj6vnctrD/5+JERRJxfXdBwXOjtg8WFB0aQATAS03unL6zeUP1adVW1Un2t4VjancsHlh/drC77dk/trF5VXd3w2npv9RfVl+aWVtc2qwffbWZ2/qzqHzUcS9tXbRtvIwAAAAAAvg9bx10AAAAAAAAAAADGwXAaAAAAbK4XVaujDpm8cNcFo84AAAAAAAAAOBVOfP2hewcffO+HT3z1y98awfHbq0uqR6o/rb4wWFzYGEEOwCk3vXf6hdUvV7/QcPzx0eovq09V9y8fWF7fjB77dk9trV7RcCxtpvp6dUt199zS6tHN6MCzm5mdf23DsbTfrS4ecx0AAAAAAH4wU+MuAAAAAAAAAAAA42A4DQAAADbXVdXIHxg1ufN8w2kAAAAAAADAc9raoScfHnzkgzevHvjMQyM4fmt1WfV09SfVpweLCydGkANwSk3vnZ6sfrT6teqnqo3qs9X+6p7lA8uDzeixb/fUZMORtJ+u9jS8nt5W/dXc0uoohi75AczMzl9ZvbnhYNqPjbkOAAAAAAA/vK3jLgAAAAAAAAAAAONgOA0AAAA21wurlVGHTJw3bTgNAAAAAAAAeE5af/rpQ8c+tfDhY/s/dM8Ijp+sLm84NHRD9dHB4sKREeQAnFLTe6enqp+s9lVXVI9Vf1p9dvnA8qHN6rFv99TF1aur11ZT1eer/1w9PLe0urFZPfhuM7Pz09WbqrdWb6gmxtsIAAAAAIBTYGrcBQAAAAAAAAAAYBwMpwEAAMAm2Xb1Ndur86onR501ce55htMAAAAAAACA55SN48ePHv/8HQtH52/4TKur66f4+Inqkurs6mPV+waLC5s2NATww5reO31u9brq2obXsNuqP6keWj6wvClDZft2T22vXlld3fBael/17upLc0urJzajA89sZnb+rOpXq7c0HNU7Z7yNAAAAAAA4xbaOuwAAAAAAAAAAAIyD4TQAAADYPLuqU/3wv+921lmTE9u27Rx5DgAAAAAAAMD3YWNt7cSJ++697cjcOz+xsfztYyOIuLDaWX2ueudgceHhEWQAnHLTe6e3Vv+qerT6q2pp+cDy6mZk79s9dVb1suqnqx892eGT1d1zS6tHNqMDz25mdv41DcfSfq/hmB0AAAAAAKcnw2kAAAAAAAAAAJyRDKcBAADA5tm1GSFbrrhy58Tk5MRmZAEAAAAAAAA8m42NjdYeevDg0fe/+yNrX//a4RFEnFddXD1Y/VG1NFhc2BhBDsBILB9YPj69d/rfLh9YHmxG3r7dUxPVC6qfql5VDao7qvfPLa0+uRkdeHYzs/Mvqt7ccDDt5WOuAwAAAADA5pgadwEAAAAAAAAAABgHw2kAAACweS7bjJAtl19xwWbkAAAAAAAAADybtSe++cDglvmbV7/wuUdGcPzZDV9//Xb1H6s7B4sLayPIARi5zRhN27d7amfDobSfqs6tDlb/T/XQ3NKqwckxmpmd31G9qeFY2huribEWAgAAAABgs20ddwEAAAAAAAAAABgHw2kAAACweWaqo6MO2bLrEsNpAAAAAAAAwFisryw/fuzWj95y7Nb9XxrB8VuqF1Qnqr+qPjZYXDg2ghyA5719u6e2Vq+oXltdWX25+mB139zS6olxdjvTzczOb6l+pXpr9RvVOeNtBAAAAADAGE2NuwAAAAAAAAAAAIyD4TQAAADYPC+qjow6ZPL8Cw2nAQAAAAAAAJtq49jgqeN33vaxozfd+NnW1jZO8fET1WUNHxp4c/WBweLC8inOAHje27d7arKaqV7TcDTt8eqO6i/nllZHfs8K39vM7Pyrq7dUv1ddOuY6AAAAAAA8N2wddwEAAAAAAAAAABgHw2kAAACwCbZdfc1Z1SXVw6POmpjeaTgNAAAAAAAA2BQbJ06srt57cPHo+961uPH0U8dHELGrOq+6vbphsLjw6AgyAJ7X9u2eurjaW72q2qgOVH84t7T65FiL0czs/AurP2g4mPbjY64DAAAAAMBzj+E0AAAAAAAAAADOSIbTAAAAYHNcePLbjVEHTZ53nuE0AAAAAAAAYKQ21tc31h78yoEj73vX/vXHHnlqBBHT1UXVl6q/GiwufHkEGQDPW/t2T22vXln9VMP7Ur5Qvb362tzS6sjvT+HZzczOn1e9qeFY2hurybEWAgAAAADguWxq3AUAAAAAAAAAAGAcDKcBAADA5tjVJoymVU1sN5wGAAAAAAAAjM7aY4986ehNN95y4r57Hx/B8duqy6rHq39XfX6wuLA+ghyA5519u6fOql5W7a1eWn2lWqiW5pZWT4yz25luZnZ+S/XLDcfSfrPaPt5GAAAAAAA8T2wddwEAAAAAAAAAABgHw2kAAACwOXZVW0YdMnH+hdsmpqa2jToHAAAAAAAAOPOsH/72o4OP3Xzz8ds/+dURHD9VXV4dra6vPjlYXDg+ghyA55V9u6cmqhc0HEvbUx2qPlvdOLe0+vQ4u1Ezs/OvajiW9vsNhz8BAAAAAOAHMTXuAgAAAAAAAAAAMA6G0wAAAGBzXFUdG3XIWS+88oJRZwAAAAAAAABnlvWjRw4fv/2THx3cMn9XGxun+vjJhkMzW6r3VzcPFheeOtUhAM83+3ZP7ax+onpVw/d+fL7647ml1SfGWoxmZuevqP6g4WDaK8dcBwAAAACA57et4y4AAAAAAAAAAADjYDgNAAAANseV1ZFRh0xecpnhNAAAAAAAAOCU2FhdPbb6hc994sj733Vbg8GJEURcUm2vPlHdOFhcMAYEnNH27Z6aqH7y5Mfl1T3V+6oH55ZWT/lyJd+/mdn586rfbjiW9gsNhz8BAAAAAOAfynAaAAAAAAAAAABnJMNpAAAAMGLbrr5monph9eSos7ZcuMtwGgAAAAAAAPAPsrG+vn7i/qXPHH3fuz++/uTjR0YQcX51QXV39fbB4sKDI8gAeN6ZW1rd2Ld76rLqjuq+uaXV1XF3OpPNzM5vqX6xemv1m9W5420EAAAAAMBpaGrcBQAAAAAAAAAAYBwMpwEAAMDonVedXZ0YddDEzvMNpwEAAAAAAAA/tBNff+jeox94z4fXHrj/WyM4fnt1SfVI9SfV3YPFhY0R5AA8b80trd407g5nupnZ+Z+s3lL9fnX5mOsAAAAAAHB62zruAgAAAAAAAAAAMA6G0wAAAGD0Lqw25WF/kzumDacBAAAAAAAAP7C1Q08+PPjIB29ePfCZh0Zw/NbqsurphoNpnx4sLpwYQQ4A/FBmZudf0HAo7S3VT4y5DgAAAAAAZ46pcRcAAAAAAAAAAIBxMJwGAAAAo3dBNbEZQRPnnmc4DQAAAAAAAPi+rT/91LeOferjHzm2/0P3jOD4LdXl1UZ1Q/WRweLC0RHkAMAPbGZ2/tzqtxuOpf1iNTneRgAAAAAAnIG2jrsAAAAAAAAAAACMg+E0AAAAGL0L24zhtC1bJia2nbNz5DkAAAAAAADA897G8eNHj3/ujoWjH7jhM62urp/i4yeqS6uzq/3V+waLC4dOcQYA/MBmZucnG46kvaXhaNq5420EAAAAAMAZznAaAAAAAAAAAABnJMNpAAAAMHpXVMdGHbLl8hdOT0xOTo46BwAAAAAAAHj+2lhbO3HivntvOzL3zk9sLH97FK9jXljtrA5U7xwsLnx9BBkA8AOZmZ3f03As7fcb3ssDAAAAAADPBVvGXQAAAAAAAAAAAMbBcBoAAACM3guqo6MO2XLpZTtHnQEAAAAAAAA8P21sbLT20AN3HX3/DR9d+/rXDo8g4rzq4urB6o+qpcHiwsYIcgDg+zIzO395w6G0t1Q/OeY6AAAAAAAAAAAAAAAAAACcZDgNAAAARu+yajDqkMkLdxlOAwAAAAAAAL7L2uPf/Orglvffsnr35x8ZwfFnN3xN9NvVf6zuHCwurI0gBwD+XjOz89ur32o4lvZL1ZbxNgIAAAAAgO9pYtwFAAAAAAAAAABgHAynAQAAwAhtu/qaqer86sFRZ03uvGB61BkAAAAAAADA88f6yvLjxz7x0VuOfXL/l0Zw/FnV5dWJ6v+rFgaLC8dGkAMA39PM7Pxk9QsNx9J+uzpvvI0AAAAAAOD7ZjgNAAAAAAAAAIAzkuE0AAAAGK0LqvXNCJrYMb1zM3IAAAAAAACA57aNY4Onjt952/6jN914oLW1jVN8/ER1WTVV3Vx9YLC4sHyKMwDg7zUzO//KhmNpf1BdMeY6AAAAAADwwzCcBgAAAAAAAADAGclwGgAAAIzWBdWpfhDhM5o897zpzcgBAAAAAAAAnps2TpxYXb334CePzr1zcePI06sjiNhVnVfdXt0wWFx4dAQZAPCsZmbnL6t+v+Fg2qvGXAcAAAAAAP6hDKcBAAAAAAAAAHBGMpwGAAAAo3VBNbkZQRPbz925GTkAAAAAAADAc8vG+vrG2gP3HzjyvnftX//mo0+NIGK6urD6UvVXg8WF+0eQAQDPaGZ2fnv1mw3H0n652jLeRgAAAAAAcMoYTgMAAAAAAAAA4IxkOA0AAABG65JqfTOCJs45Z3ozcgAAAAAAAIDnjrVHv/GlozfdeMuJL33x8REcf07D1zyfqP5ddddgcWFTXv8E4Mw2Mzs/Wb2xemv129WOsRYCAAAAAIDRMJwGAAAAAAAAAMAZyXAaAAAAjNYV1WDUIRPnnHPWxNazt486BwAAAAAAAHhuWD986JHB/ptvPv6ZxQdGcPxUdXl1tPqz6tbB4sLqCHIA4G+ZmZ3/8eot1R9ULxxzHQAAAAAAGDXDaQAAAAAAAAAAnJEMpwEAAMBo/fXDBEdqy2VXTI86AwAAAAAAABi/9aNHDh+//ZMfHdwyf1cbG6f6+MmGr3FOVO+vPjRYXHj6VIcAwHeamZ2/tPq9hoNprx5zHQAAAAAA2IyjtuQAACAASURBVEyG0wAAAAAAAAAAOCMZTgMAAIAR2Xb1NRPVpdU3R501efGlO0edAQAAAAAAAIzPxurqsdWDBz5xZP7dtzUYnBhBxKXVturW6sbB4sITI8gAgKpmZufPqX6z4VjaL+f9LQAAAAAAnJkMpwEAAAAAAAAAcEbyxlIAAAAYnXOrqWpt1EGTF1w0PeoMAAAAAAAAYPNtrK+vn7h/6TNH5961sP6tJ46OIOL8kx93V+8YLC48OIIMAGhmdn6iemPDsbR/VrnfBQAAAACAM53hNAAAAAAAAAAAzkiG0wAAAGB0LqjWNyNocuf5OzcjBwAAAAAAANg8J77+0D1HP/Cej6w9cP+3RnD89uqS6hvVn1R3DxYXNkaQA8AZbmZ2/uUNx9L+oLpyzHUAAAAAAOC5xHAaAAAAAAAAAABnJMNpAAAAMDoXtElvWpnYMT29GTkAAAAAAADA6K0devLhwUc+ePPqgc88NILjt1aXVyvVH1e3DRYXTowgB4Az2Mzs/CXV7zUcTHvNmOsA8P+zd2c9dh72fcd/Z4azk8NNFEknSOw2RJ22cdIk6KRKbQG2gV70oje97uvIGyjQqxiIm2ZpYQRIUzgmacmkKEpcRB5SPNRKWdRirZRIiZK473OeOdvTi1ECNPUiDc/zzAzn8wEGBHjx/z53c/HMOT8AAAAAVirDaQAAAAAAAAAArEmG0wAAAKA6tQ2njcys31hHBwAAAAAAAKjO4N7d6wunTxxZOPb0zyo4P5rFwbQyyd4kR4tWs11BB4A16qt/cmAyyX/K4ljaf4jPrAAAAAAAwK9iOA0AAAAAAAAAgDXJh1ABAACgOr+epFNHqDE9M1tHBwAAAAAAABi+srMw3/npS832k4+9lG53MOTzjSTbk0wkOZZkf9Fq3hhyA4A16qt/cqCR5FtJ/kuS/5zE37AAAAAAAMAXZzgNAAAAAAAAAIA1yXAaAAAAVOcrSYo6Qo3JqY11dAAAAAAAAIDhKfv9Xu/tN5+b37/n2fL2zYUKEluSbEzySpLdRat5sYIGAGvU56NpjyT59STPfP6zqpRlmf7da5t6Nz79Wu/utX+VQX86afQao+vupDHSX+7nAwAAAACgHmVv4aHpr3/zByPrxns1p+/V3AMAAAAAAAAAgBXBcBoAAABUZ0eSdtWRxsz68cbY2ETVHQAAAAAAAGA4yrJM/6MPz7af+PEz/YsXblWQWJ9kW5IPk/yPJG8XrWZZQQeANezD//YfyySnPv9ZVaZ3zW1M8o0k303yG0kGSc6mhr/1AQAAAABgRfqN+bdP7Z5/9/n55X4QAAAAAAAAAABYCwynAQAAQAUmH3l0XZLNST6qujW649dmq24AAAAAAAAAw9G/cumD4tATh7pvnv2sgvMTSXYkuZnkz5O8XLSa/Qo6ALDqTO+am0jyL5N8K8nvfv7ft5KcX7aHAgAAAABgpSiTjC73QwAAAAAAAAAAwFphOA0AAACqsSmLH5Qpqw6NPLRtQ9UNAAAAAAAA4P4M7ty+snDymcMLp469W8H5dUl2Jukm+T9JThSt5kIFHQBYVaZ3zY0k+edJ/ijJH2dxZHQ+ycdJBsv4aAAAAAAArDwjy/0AAAAAAAAAAACwVhhOAwAAgGpsTg2jaUkysmnzbB0dAAAAAAAA4Msri+LuwsvPHSue3vdK+v1hv0NsJNmRZCzJ00kOFq3m7SE3AGBVmd419w+/H/8wybeTbEzSS3IliyOjAAAAAADw84wu9wMAAAAAAAAAAMBaYTgNAAAAqrE5yUgdoZHZTRvq6AAAAAAAAABfXNnrdbs/e+1Ue9/uVjl/r4qRlm1JZpI8n+THRat5qYIGAKwa07vmZpP8bpLvJPnNJP0k15JcWM7nAgAAAABg1TCcBgAAAAAAAAAANTGcBgAAANV4OElZR6ixfsNsHR0AAAAAAADgVysHg7L34ftn2vv3HB9c/uxuBYnZJFuTvJPkh0Wr+X4FDQBYFaZ3zU0k+e0k30rye5//960k55ftoQAAAAAAWI3KGE4DAAAAAAAAAIDaGE4DAACAavxakqKOUGNmZkMdHQAAAAAAAOCX63/2ybvtp35yuPfuW1cqOD+VZHuSy0m+l+Rs0WoOKugAwIo2vWtuJMk/S/LvkvxxkvEk7SQfJ/G7EQAAAACApTKcBgAAAAAAAAAANTGcBgAAANX4Sha/kKlyI1PTs3V0AAAAAAAAgJ9vcOvGp8WxQ4c6L7Y+rOD8WJKdWXz/+DdJThWtZreCDgCsWNO75hpZHBD9wyTfTrI5STfJlc//BQAAAACA+zWy3A8AAAAAAAAAAABrheE0AAAAGLLJRx5tJHk4ybU6eo3JqQ11dAAAAAAAAID/16A9f6vz/KmjxZEDr6Ush31+JIuDaY0k+5McKlrNe8OOAMBKNr1rbjbJN5J8J8lXkwyy+Dc555fxsQAAAAAAeDCNLvcDAAAAAAAAAADAWmE4DQAAAIZvOslEkl7lpdHRRsYn1lfeAQAAAAAAAP5R2e0W3dfOnJx/Yu/zWVjoV5DYnmQqyckkPylazasVNABgRZreNTee5LeTfCvJ72VxRPRWjKUBAAAAAFAtw2kAAAAAAAAAAFATw2kAAAAwfJuTDOoIjT68Y31jZKRRRwsAAAAAAADWunIwGPTee/vF9v49zcH1q+0KEpuy+L7x9SQ/KlpNAzEArAnTu+ZGknwtyR8l+fdJJpPMJ7mYmv4OBwAAAACANc9wGgAAAAAAAAAA1MRwGgAAAAzf5iS1jJmNPLxjto4OAAAAAAAArHW9ixfebB947Ej//LkbFZyfTvJwkk+S/K8kbxStZllBBwBWlOldc9uT/GGSbyfZkqSb5Mrn/wIAAAAAQJ0MpwEAAAAAAAAAQE0MpwEAAMDwbU4yUkdoZPNWw2kAAAAAAABQof71qx8VRw4e6r760scVnB9PsiPJ3SR/neSFotXsVdABgBVjetfchiTfSPKdJF9LMkhyLcn55XwuAAAAAADWPMNpAAAAAAAAAABQE8NpAAAAMHw7k3TrCI1s3LShjg4AAAAAAACsNYN7d68vtJpHFo4f+lkF50ez+F5xkGRvkmeKVrNdQQcAVoTpXXPjSb6e5FtJfi+LvwtvxVgaAAAAAAArQ+PzHwAAAAAAAAAAoAaG0wAAAGD4ticp6giNbJidraMDAAAAAAAAa0XZWZjvvPJSs33wsZfS7Q6GfL6RxfeJE0mOJjlQtJo3htwAgBVhetfcSJKvJZlL8s0kk0naST7J4ngoAAAAAAAAAAAAAAAAAABrkOE0AAAAGL6HkyzUEWrMrN9QRwcAAAAAAAAedGW/3+u9/eZz8/t2P1veuVXF+74tSTYmOZNkT9FqXqygAQDLbnrX3PYkv5/kO1n8/ddPciVJZzmfCwAAAAAAfokySWO5HwIAAAAAAAAAANYKw2kAAAAwRJOPPNpIsjXJ1Tp6jemZ2To6AAAAAAAA8KAqyzL9Cx+82j7w42f6Fz+6XUFifZJtST5I8udJ3ilazbKCDgAsm+ldcxuSfCPJt5N87fP/vprkwrI9FAAAAAAAfHFG0wAAAAAAAAAAoEaG0wAAAGC4JpNMJOnXEWtMTq2vowMAAAAAAAAPov6VSx8Uh5441H3z7GcVnJ9IsjPJ9STfT3KmaDUHFXQAYFlM75obT/L1JN9M8vtZ/FLZ2zGWBgAAAADA6lPGeBoAAAAAAAAAANTGcBoAAAAM12yS2r7ssDExYTgNAAAAAAAAvqTBnduXF04ePbxw6vh7FZxfl8XBtG6Sv0tyomg1FyroAEDtpnfNjST5apJ/m+TRLA6FFkkupsa/mQEAAAAAgCEzmgYAAAAAAAAAADUynAYAAADDtbG20tjYSNaNTdbWAwAAAAAAgFWuLIq7Cy8/d6x4et8r6ffLIZ9vJNmRZCzJ00kOFq3m7SE3AGBZTO+aezjJHyT5TpItSfpJriTpLOdzAQAAAADAkJQxngYAAAAAAAAAALUxnAYAAADDNZuaPhwzsnXbTKPhczgAAAAAAADwq5S9Xqf75tlWe/+eVjl/r1tBYluSmSTPJ/lx0WpeqqABALWa3jW3PsnvJPl2kt9KMkhyPcmF5XwuAAAAAACogA9rAgAAAAAAAABAjQynAQAAwHBtTk0fkBnd8tBMHR0AAAAAAABYrcrBoOx9+P6Z9r7dxwZXLt2rIDGbZGuSd5L8sGg136+gAQC1md41N5bk60m+meQPkowkuZ3FsbRyGR8NAAAAAACqZjwNAAAAAAAAAABqYjgNAAAAhuvhJJ06Qo2NmwynAQAAAAAAwC/Q/+ziO+2D+w733nvragXnp5JsT3I5yfeSnC1azUEFHQCo3PSuuUaSryaZS/KtJJNJiiSfJOkv35MBAAAAAAAAAAAAAAAAAPAgMpwGAAAAw7UjyUIdoZENGw2nAQAAAAAAwD8xuHnj0+L4oUOdF1sfVnB+LMnOJO0kf5PkVNFqdivoAEDlpnfNbUvy+0m+k2Rbkm6Sq0k6y/lcAAAAAACwTBrL/QAAAAAAAAAAALBWGE4DAACA4XooSVFHqLF+veE0AAAAAAAA+NygPX+r8/yzR4sjT76Wshz2+ZEsDqY1kuxLcrhoNe8NOwIAVZveNbc+yb/O4ljabyUpk1xLcn45nwsAAAAAAAAAAAAAAAAAgLXDcBoAAAAMyeQjjzaSbE3yWR29kZn16+voAAAAAAAAwEpWdrtF97UzJ+ef2Pt8Fhb6FSS2J5lKciLJT4pW81oFDQCozPSuubEk/yLJN5P8QRYHQe8kuZDF4TQAAAAAACBpLPcDAAAAAAAAAADAWmE4DQAAAIZnOslokkEdscbU9EwdHQAAAAAAAFiJykG/33vv7Rfb+/acGNy41q4gsSnJ5iSvJ/n7otW8UEEDACoxvWuukeQ3k8wleTSLI6BFkk+TVDE0CgAAAAAAAAAAAAAAAAAAX4jhNAAAABiejUnKumKNySnDaQAAAAAAAKxJvYsX3mwfeOxI//y5GxWcn0nycJKPk/zPJG8WrWZt7wEB4H5M75rbluTfJPlukm1JekmuJLm8nM8FAAAAAACrQGO5HwAAAAAAAAAAANYKw2kAAAAwPLN1xhoTk4bTAAAAAAAAWFP6169+VBw5eKj76ksfV3B+PMmOJHeT/GWSF4tWs1dBBwCGanrX3GSS303y7SS/k2QkyfUsDqYli58d8fkRAAAAAAD4xcaW+wEAAAAAAAAAAGAt8cFXAAAAGJ6NWfziqVo0JiYMpwEAAAAAALAmDO7dvb5w6vjhhebhtyo4P5pkZ5JBkr1JnilazXYFHQCoysYk300yleTcMj8LAAAAAACsRh8kubTcDwEAAAAAAAAAAGuF4TQAAAAYnk211sYNpwEAAAAAAPBgKzsL851XXmq2Dz72UrrdwZDPN5JsTzKR5GiSJ4pW8+aQGwBQufl3n7+U5L8u93MAAAAAAAAAAAAAAAAAAMAXYTgNAAAAhmdHkoU6Qo3ZTRON0dHROloAAAAAAABQt7Lf73XffuO59r49z5Z3blXxDm5rktkkZ5LsLlrNTypoAAAAAAAAAAAAAAAAAAAAAPBPGE4DAACA4XkoNQ2njW59aKaODgAAAAAAANSpLMuyf+GDs+0DP36mf/Gj2xUk1ifZluSDJP89yTtFq1lW0AEAAAAAAAAAAAAAAAAAAADg5zCcBgAAAMPzUJJOHaHGpi2G0wAAAAAAAHig9K9cOlcc2n+4++Zrn1VwfiLJziTXk3w/yZmi1RxU0AEAAAAAAAAAAAAAAAAAAADglzCcBgAAAEMw+cijjSRbklyuozcyu9FwGgAAAAAAAA+Ewe1blxdOHj280Gq+V8H5dUm+kqST5H8nOVm0mgsVdAAAAAAAAAAAAAAAAAAAAAD4AgynAQAAwHBMJhlL0q8jNrJhdn0dHQAAAAAAAKhKWbTvLLz03LHi6X0/zWBQDvl8I8mOLP6t7MEkTxWt5p0hNwAAAAAAAAAAAAAAAAAAAAD4kgynAQAAwHBsSDLsL3P8hRoz62fqagEAAAAAAMAwlb1ep/vm2VPt/btPl/Pz3QoS25LMJHkuyWNFq3mpggYAAAAAAAAAAAAAAAAAAAAAS2A4DQAAAIZjNnUOp03PGE4DAAAAAABgVSkHg7L3wXsvt/fvOT64culeBYnZJFuSvJPkh0Wrea6CBgAAAAAAAAAAAAAAAAAAAAD3wXAaAAAADMeGJI26Yo2pKcNpAAAAAAAArBr9zy6+0z6473DvvbeuVnB+Ksn2JJeTfC/J2aLVLCvoAAAAAAAAAAAAAAAAAAAAAHCfDKcBAADAcMwmGakr1pg0nAYAAAAAAMDKN7h545Pi2NOHOi+dPl/B+bEkO5O0k/xNklNFq9mtoAMAAAAAAAAAAAAAAAAAAADAkBhOAwAAgOHYlqS2L2FsTEwaTgMAAAAAAGDFGrTnb3Wef/ZoceTJ11KWwz4/ksXBtEaSfUkOF63mvWFHAAAAAAAAAAAAAAAAAAAAABg+w2kAAAAwHA8n6dQVa4xPGE4DAAAAAABgxSm73aJz9szJ9oG9z2dhoV9BYnuSySQnk/ykaDWvVdAAAAAAAAAAAAAAAAAAAAAAoCKG0wAAAGA4tiVZqKW0bt1IxsamamkBAAAAAADAF1AO+v3ee2+/2N6358TgxrV2BYnNSTYmeT3Jj4pW80IFDQAAAAAAAAAAAAAAAAAAAAAqZjgNAAAAhmNLknt1hEa2bptuNBp1pAAAAAAAAOBX6n184Y32k48d7Z8/d6OC8zNJHk7ycZK/TvJm0WqWFXQAAAAAAAAAAAAAAAAAAAAAqIHhNAAAALhPk488ui7JhiQ36+iNbNk6U0cHAAAAAAAAfpn+9asXiiNPHuq++vLFCs6PJ9mZ5HaSv0zyYtFq9iroAAAAAAAAAAAAAAAAAAAAAFAjw2kAAABw/9YnKT//qdzIpi3r6+gAAAAAAADAzzO4d/fawqnjRxaah9+q4PxoFgfTBkl2JzlWtJrtCjoAAAAAAAAAAAAAAAAAAAAALAPDaQAAAHD/ZlPTaFqSjGyYnamrBQAAAAAAAP+g7CzMd1558Xj7ycdeTq83GPL5RpLtSSaSHE3yRNFq3hxyAwAAAAAAAAAAAAAAAAAAAIBlZjgNAAAA7t/6OmONmQ2G0wAAAAAAAKhN2e/3um+9cbq9f8+p8s6thQoSW5PMJjmTZHfRan5SQQMAAAAAAAAAAAAAAAAAAACAFcBwGgAAANy/mSQjdcVGZmYMpwEAAAAAAFC5sizL/oUPzraf2PtM/5OPb1eQ2JDkoSTnknw/ybtFq1lW0AEAAAAAAAAAAAAAAAAAAABghTCcBgAAAPdvJkmjrlhjatpwGgAAAAAAAJXqX750rn1o36Hez16/VMH5ySTbk1zP4mDamaLVHFTQAQAAAAAAAAAAAAAAAAAAAGCFMZwGAAAA929Lkl5dscbklOE0AAAAAAAAKjG4fetyceLIoc7pE+9XcH5dkp1Jukn+LsnJotVcqKADAAAAAAAAAAAAAAAAAAAAwAplOA0AAADu35YknbpijYnJ6bpaAAAAAAAArA1l0b6z8NJzx4qn9/00g0E55PONLA6mjSZ5KslTRat5Z8gNAAAAAAAAAAAAAAAAAAAAAFYBw2kAAABw/zYn6dZWGxubrK0FAAAAAADAA63s9TrdN1491X5iz+lyfr6Kd17bkswkOZ3ksaLVvFxBAwAAAAAAAAAAAAAAAAAAAIBVwnAaAAAA3L/NSTp1xRqG0wAAAAAAALhP5WAw6H3w3pn2/j3HB1cu3asgMZtkS5J3kvywaDXPVdAAAAAAAAAAAAAAAAAAAAAAYJUxnAYAAAD3b2OSG7XV1hlOAwAAAAAAYOn6n158u33wJ0d67799tYLzU0m2J7mU5HtJzhatZllBBwAAAAAAAAAAAAAAAAAAAIBVyHAaAAAA3IfJRx4dTTKT5EodvcbU1LrG6OhoHS0AAAAAAAAeLIOb1z8pjh061Hnp9PkKzo8l2ZlkPskPkpwuWs1uBR0AAAAAAAAAAAAAAAAAAAAAVjHDaQAAAHB/ZpL064o1ZjdN1tUCAAAAAADgwTCYn7/Zef7k0eLowddTlsM+P5LFwbRGkn1JDhet5r1hRwAAAAAAAAAAAAAAAAAAAAB4MBhOAwAAgPszk2To3y75i4zMbpyqqwUAAAAAAMDqVnY7RefsmRPtAz9+IQsL/QoSDyeZSnIyyU+KVvNaBQ0AAAAAAAAAAAAAAAAAAAAAHiCG0wAAAOD+zNQZa6zfMFlnDwAAAAAAgNWnHPT7vXffeqG9f+/JwY1r7QoSm5NsTPJ6kh8VreaFChoAAAAAAAAAAAAAAAAAAAAAPIAMpwEAAMD9mUnSqCs2MrPecBoAAAAAAAC/UO/j82+0n3z8aP/8uRsVnJ9Jsi3Jx0n+OsmbRatZVtABAAAAAAAAAAAAAAAAAAAA4AFlOA0AAADuz0ySkbpijakZw2kAAAAAAAD8f/rXrl4ojhw41D175mIF58eT7ExyO8lfJXmhaDX7FXQAAAAAAAAAAAAAAAAAAAAAeMAZTgMAAID7M5ukrCvWmJoynAYAAAAAAMA/Gty7e23h1PEjC83Db1VwfjSLg2mDJLuTPFO0mkUFHQAAAAAAAAAAAAAAAAAAAADWCMNpAAAAcH+2JunUFWtMTk3V1QIAAAAAAGDlKjsL850zLxxvH3z85fR6gyGfbyTZkWQsydEkB4pW8+aQGwAAAAAAAAAAAAAAAAAAAACsQYbTAAAA4P5sSa3DaZOTdbUAAAAAAABYecp+v9d9643T7X27ny3v3q7iPdXWJLNJXkqyt2g1P6mgAQAAAAAAAAAAAAAAAAAAAMAaZTgNAAAA7s/mJN26Yo0Jw2kAAAAAAABrUVmWZf/8B6+2D+w91v/k49sVJDYkeSjJuSTfT/Ju0WqWFXQAAAAAAAAAAAAAAAAAAAAAWMMMpwEAAMD92ZikU1ttfNxwGgAAAAAAwBrTv3zpXPvQvkO9n71+qYLzk0l2JLmW5M+SvFK0moMKOgAAAAAAAAAAAAAAAAAAAABgOA0AAACWavKRRxtZHE77pK5mY2zCcBoAAAAAAMAaMbh963Jx4sihzukT71dwfl2SnUm6Sf42ycmi1exU0AEAAAAAAAAAAAAAAAAAAACAf2Q4DQAAAJZuIslIkkFdwcb4+FRdLQAAAAAAAJZHWbTvLLx0+pni6f2vZjAoh3y+kcXBtNEkTyV5qmg17wy5AQAAAAAAAAAAAAAAAAAAAAA/l+E0AAAAWLqZJMP+ospfbmxsstYeAAAAAAAAtSl73U73jbPPtp/Y81w5P9+tILEti++4Tid5rGg1L1fQAAAAAAAAAAAAAAAAAAAAAIBfyHAaAAAALF3tw2mNsXHDaQAAAAAAAA+YcjAY9D5470x7/+7jgyuX71WQ2JhkS5K3k/ywaDXPVdAAAAAAAAAAAAAAAAAAAAAAgF/JcBoAAAAs3UyttUYjWbduotYmAAAAAAAAlep/evHt9sHHD/fef+daBeenkmxPcinJnyY5W7SaZQUdAAAAAAAAAAAAAAAAAAAAAPhCDKcBAADA0s0kGakr1tiwcaLRaDTq6gEAAAAAAFCdwY3rF4tjTx/uvPzc+QrOjyXZmWQ+yQ+SnC5azW4FHQAAAAAAAAAAAAAAAAAAAAD4UgynAQAAwNKtT1LbkNnIxk1TdbUAAAAAAACoxmD+3s3O888eLY4efD1lOezzI1kcTEuSnyQ5XLSa88OOAAAAAAAAAAAAAAAAAAAAAMBSGU4DAACApduSpFdXbGTDhsm6WgAAAAAAAAxX2e0UnVfPnGgf2PtCOp1+BYntSSaTNJPsL1rNaxU0AAAAAAAAAAAAAAAAAAAAAOC+GE4DAACApduSpFNXrDFjOA0AAAAAAGC1KQf9fu/dt16Y37fnRHnzelFBYnOSTUnOJvlR0Wp+VEEDAAAAAAAAAAAAAAAAAAAAAIbCcBoAAAAs3eYk3bpijekZw2kAAAAAAACrRFmW6V+88Hr7wGNH+xc+uFlBYibJw0k+SvJXSX5WtJplBR0AAAAAAAAAAAAAAAAAAAAAGBrDaQAAALB0m5J06oo1pqcNpwEAAAAAAKwC/WtXLxRHDhzqnj1zsYLz40l2Jrmd5C+SvFi0mv0KOgAAAAAAAAAAAAAAAAAAAAAwdIbTAAAAYOk2JrlVV6wxOT1VVwsAAAAAAIAvb3D3zrWFU8cPL5w48nYF50ezOJg2SLI7yTNFq1lU0AEAAAAAAAAAAAAAAAAAAACAyhhOAwAAgCWYfOTR0SQzSa7W1WxMTk7W1QIAAAAAAOCLKxcW7nVeeeF4++DjZ9LrDYZ8vpFkR5LxJEeSHChazZtDbgAAAAAAAAAAAAAAAAAAAABALQynAQAAwNJMJynrDDYmDKcBAAAAAACsJGW/3+u+9frp9r49z5Z3b3cqSGxNsiHJy0n2Fq3mJxU0AAAAAAAAAAAAAAAAAAAAAKA2htMAAABgaWaSDOoMNiYmDKcBAAAAAACsAGVZlv3z515tP7H3mf6nF+9UkNiQ5KEk55J8P8m7RatZVtABAAAAAAAAAAAAAAAAAAAAgFoZTgMAAIClma472Bg3nAYAAAAAALDc+pc/e7/99P7Dvbdev1TB+ckkO5JcS/JnSV4pWs1BBR0AAAAAAAAAAAAAAAAAAAAAWBaG0wAAAGBp6h8xGx+fqr0JAAAAAABAkmRw+9al4sSRw53TJ96v4Py6JDuTdJL8bZKTRavZqaADAAAAAAAAAAAAAAAAAAAAAMvKcBoAAAAszWSSRp3Bxth4/WNtAAAAAAAAa1xZtO8svHj6meLQ/lczGJRDPj+SZEeS0SQHkzxdtJp3htwAAAAAAAAAAAAAAAAAAAAAgBXDcBoAAAAszVQWv8iyNo2xsYk6ewAAAAAAAGtZ2et2um+cfba9f/fpk5kx5wAAIABJREFUst3uVZDYlmQmSSvJ40WrebmCBgAAAAAAAAAAAAAAAAAAAACsKIbTAAAAYGmmai+OrjOcBgAAAAAAULFyMBj0zr37cvuJPc3Blcv3KkhsTLI5yVtJ/r5oNT+ooAEAAAAAAAAAAAAAAAAAAAAAK5LhNAAAAFia2SS9Woujo2O19gAAAAAAANaY/qcX324ffPxw7/13rlVwfirJ9iSXkvxpkteKVrOsoAMAAAAAAAAAAAAAAAAAAAAAK5bhNAAAAFiaDalzOG1sbKQxMjJSWw8AAAAAAGANGdy4frE49tShzsvPX6jg/FiSnUnmk/wgyemi1exW0AEAAAAAAAAAAAAAAAAAAACAFc9wGgAAACxNrcNpjen143W1AAAAAAAA1orB/L2bnedOHimeeeqNlOWwz49kcTAtSR5PcqRoNeeHHQEAAAAAAAAAAAAAAAAAAACA1cRwGgAAACxNrcNpI9PTY3W1AAAAAAAAHnRlt1N0Xj1zon1g7wvpdPpDPt9I8nCSySTNJPuKVvP6kBsAAAAAAAAAAAAAAAAAAAAAsCoZTgMAAIClmUnSrSvWmJwynAYAAAAAAHCfyn6/33vvrRfm9+05Ud68XlSQ2JxkU5JXk+wuWs2PKmgAAAAAAAAAAAAAAAAAAAAAwKplOA0AAACWZn2S+bpijamp8bpaAAAAAAAAD5qyLNP/+MLr7QM/Ptr/6MObFSRmkjyc5KMkf5XkZ0WrWVbQAQAAAAAAAAAAAAAAAAAAAIBVzXAaAAAALM10ktu11SYmx2prAQAAAAAAPED6166cLw4fONR97ZVPKjg/kWRHFt8b/UWSF4tWs19BBwAAAAAAAAAAAAAAAAAAAAAeCIbTAAAA4EuafOTRdUnGkgzqajYMpwEAAAAAAHwpg7t3ri6cOnZk4cTRtys4P5rkK0l6Sf4+yfGi1Swq6AAAAAAAAAAAAAAAAAAAAADAA8VwGgAAAHx5k0nKOoONicnxOnsAAAAAAACrVbmwcK/zygvH2wcfP5NebzDk840kO5KMJTmc5Mmi1bw15AYAAAAAAAAAAAAAAAAAAAAAPLAMpwEAAMCXN5Vk2F+y+Us1xsfH6uwBAAAAAACsNmW/1+2+9cbp9r49p8q7tzsVJLYmmU3yUpI9Rav5aQUNAAAAAAAAAAAAAAAAAAAAAHigGU4DAACAL2+y7mBjfMJwGgAAAAAAwM9RlmXZP3/up+0n9h7rf3rxTgWJDUkeSvJekj9L8l7RapYVdAAAAAAAAAAAAAAAAADg/7J3P09ylAeeh79VpZZaMhgbsCwRMZeN2Ig5znHDERuO+QP2tv+WI8YbsZ45jA+7jo0wIywwQiDU6EeBnCB+WTICYQQCIRkJhBACqSu7qrJyD3DYmZ31ZkNlZqv7eU59ej/vtSIz+wsAALDtGU4DAACAzet8OC0rK4bTAAAAAAAA/o3qsxsfTJ4/sjZ/98KnLRy/muRAkltJfpnkXFmMFy10AAAAAAAAAAAAAAAAAAAAAGDHMJwGAAAAm7eaZNBlcLCye3eXPQAAAAAAgK1s8dWdT8vx2vHpKy9dbuH4XUkOJpkm+U2Sl8piPG2hAwAAAAAAAAAAAAAAAAAAAAA7juE0AAAA2LzOh9OysrLSaQ8AAAAAAGALqsvJ1xuvvXyyPH7kfBaLesnHD5McSDJK8lyS58ti/PWSGwAAAAAAAAAAAAAAAAAAAACwoxlOAwAAgM3bm46H0waG0wAAAAAAgB2sns+mswvnz0yeeeLlejKZt5DYn2RfkiLJU2Ux/qyFBgAAAAAAAAAAAAAAAAAAAADseIbTAAAAYPMeSLLoMjjYtbK7yx4AAAAAAMBWUC8Wi/nlS29Mjhw6vfj85noLiYeSPJzkYpLHy2L8YQsNAAAAAAAAAAAAAAAAAAAAAOBbhtMAAABg8x5MMu+0uGtlpdMeAAAAAABAz+bXr71bPvvUC/PLl261cPy+JPuTfJrkF0neKotx3UIHAAAAAAAAAAAAAAAAAAAAAPg/GE4DAACAzet+OG1ll+E0AAAAAABgR1jc/uIv5cljx6dvnv24heNXkjyW5F6SXyd5uSzG3T73AQAAAAAAAAAAAAAAAAAAAIAdzHAaAAAAbN4D6Xg4bTAynAYAAAAAAGxvi/V7t6cvv3iiPHns7RaOHyY5+O3fh5OcKIvxegsdAAAAAAAAAAAAAAAAAAAAAOCvMJwGAAAAm9f5cFp27drdaQ8AAAAAAKAj9XQ6mf7pjRcnRw+/lum0WvLxgyT7k+xNcjrJ02Ux/mLJDQAAAAAAAAAAAAAAAAAAAACgIcNpAAAAsHkPpuPhtMFo10qXPQAAAAAAgLbVVVXNL717dv3pQy/Vd26XLSR+nORHSc4nOVQW46stNAAAAAAAAAAAAAAAAAAAAACATTCcBgAAAJv3gyR3Oi3uMpwGAAAAAABsD3Vdp7r28YXJ0cMnqqsffdlC4gdJ9if5OMk/JXm3LMZ1Cx0AAAAAAAAAAAAAAAAAAAAAYJMMpwEAAMAmrP7s54Mke5Pc6rI7GI12d9kDAAAAAABoQ3Xr5pXy+DPHZxfOfdLC8XuSHEjyVZJ/TPJaWYyrFjoAAAAAAAAAAAAAAAAAAAAAwHdkOA0AAAA2Z3eSYZK60+potNJpDwAAAAAAYIkWd7/+fOPMqbWNl06818LxoySPJZkneTzJ6bIYly10AAAAAAAAAAAAAAAAAAAAAIDvyXAaAAAAbM5qkkXnVcNpAAAAAADAfajeKO9N33z19OTY79/MfL7sZyyDJAeSrCRZS/JsWYzvLLkBAAAAAAAAAAAAAAAAAAAAACyR4TQAAADYnL1J6k6Lo9FgMByNOm0CAAAAAAB8D3U1n80uXnh58vShP9T37k5bSDya5IEkryU5XBbj6y00AAAAAAAAAAAAAAAAAAAAAIAlM5wGAAAAm7PadXCw74HdXTcBAAAAAAC+i7qu6+rK5XPrR544tbjxydctJB7MN6Np7yf5ZZL3y2Jct9ABAAAAAAAAAAAAAAAAAAAAAFpgOA0AAAA2p4fhtH0rXTcBAAAAAAA2q/r0+vuT54+szf/89mctHL+a5KdJbuWbwbRzZTFetNABAAAAAAAAAAAAAAAAAAAAAFpkOA0AAAA2ZzXJoMvgYHWv4TQAAAAAAGDLWtz58kY5Xlubnj1zuYXjdyU5mGSa5DdJzpTFeNpCBwAAAAAAAAAAAAAAAAAAAADogOE0AAAA2Jzd6Xo4be++3V32AAAAAAAAmqjLyVcbrxYny7Vn/pTFol7y8cMkB5KMkjyX5FhZjO8uuQEAAAAAAAAAAAAAAAAAAAAAdMxwGgAAAGxO5yNmgz2rK103AQAAAAAA/l/q2Wxj9vb5M5NnnnilnkzmLST2J9mXpEjyZFmMb7bQAAAAAAAAAAAAAAAAAAAAAAB6YDgNAAAANmclybDL4GDVcBoAAAAAANC/erFYzC9femNy5NDpxec311tIPJTk4SQXkzxeFuMPW2gAAAAAAAAAAAAAAAAAAAAAAD0ynAYAAACbszdJ1WVwsHuP4TQAAAAAAKBX80+uvVs+99QL88uXbrVw/L4k+5PcSPKLJG+VxbhuoQMAAAAAAAAAAAAAAAAAAAAA9MxwGgAAAGxO58Np2bVr1GkPAAAAAADgW4vbX/ylPHns+PTNsx+3cPxKkoNJ1pP8OsnLZTGet9ABAAAAAAAAAAAAAAAAAAAAALYIw2kAAACwOatJFl0GB8PhsMseAAAAAADAYv3e7enLL54oTx57u4Xjh/lmMC1JnkxyoizG6y10AAAAAAAAAAAAAAAAAAAAAIAtxnAaAAAAbM7eJFWnxdFo1GkPAAAAAADYserpdDI9/8aLk2cPv5bpdNnPRAZJ9idZTXI6yZGyGH+x5AYAAAAAAAAAAAAAAAAAAAAAsIUZTgMAAIDNWU2y6LQ4Gg077QEAAAAAADtOXVXV/NK7Z9efPvRSfed22ULix0l+lOR8kn8pi/G1FhoAAAAAAAAAAAAAAAAAAAAAwBZnOA0AAAA2ZzVJ1WVwMByNuuwBAAAAAAA7R13Xqa5deWty9MmT1dWPvmwh8YMk+5NcSfJPSd4ti3HdQgcAAAAAAAAAAAAAAAAAAAAAuA8YTgMAAIDN6Xw4LaPRsNMeAAAAAACwI1Sff/ZRuXZ0bXbh3CctHL8nyYEkd5L8KsnrZTHu9hkLAAAAAAAAAAAAAAAAAAAAALDlGE4DAACAzVlNsui0OBwaTgMAAAAAAJZmcffrzzfOnFrbeOnEey0cP0pyMEmV5PEkp8tiXLbQAQAAAAAAAAAAAAAAAAAAAADuQ4bTAAAAYHP25Jt/9Nmd4WjUaQ8AAAAAANiW6o3y3vTNV09NnnvqzVRVveTjB0l+mmR3krUkz5bF+M6SGwAAAAAAAAAAAAAAAAAAAADAfc5wGgAAAGzOniRfdxkcjEbDLnsAAAAAAMD2Ulfz2ezihWLy9KGivnd32kLi0SQPJHktyeGyGF9voQEAAAAAAAAAAAAAAAAAAAAAbAOG0wAAAGBz9iS502lxOBx12gMAAAAAALaFuq7r6qMPzq0/87tTixuffN1C4sEkjyT5IMkvk7xfFuO6hQ4AAAAAAAAAAAAAAAAAAAAAsE0YTgMAAICGVn/280GS3UmqTsOj0bDTHgAAAAAAcN+rPr3+/uT5p9fmf37nsxaOX03y0yS3kvy3JOfKYrxooQMAAAAAAAAAAAAAAAAAAAAAbDOG0wAAAKC5lSR119HBYGg4DQAAAAAAaGRx58sb5XhtbXr2zOUWjt+V5LEkZZLfJDlTFuNpCx0AAAAAAAAAAAAAAAAAAAAAYJsynAYAAADNrfRSHQ1HvXQBAAAAAID7Rj1Z/2rjteJkuXb0T1ks6iUfP0xyIMkoydEkz5fF+O6SGwAAAAAAAAAAAAAAAAAAAADADmA4DQAAAJpbSbLsfzT6/zccDjtvAgAAAAAA94V6NtuYvX3+zPqRQ6+kLOctJPYn2ZfkD0meKovxzRYaAAAAAAAAAAAAAAAAAAAAAMAOYTgNAAAAmtudXobTRqPOmwAAAAAAwJZWLxaL+eX3Xp8ceWK8+PzmeguJh5L8OMnFJI+XxfijFhoAAAAAAAAAAAAAAAAAAAAAwA5jOA0AAACaW+kjOhgMhn10AQAAAACArWn+ydWL5bNPvTD/8P0vWjh+X5L9Sa4n+UWSC2UxrlvoAAAAAAAAAAAAAAAAAAAAAAA7kOE0AAAAaK6X4bQMR4bTAAAAAACAVLdvXStPHDs+++OrV1s4fneSA0nWk/xzklfKYjxvoQMAAAAAAAAAAAAAAAAAAAAA7GCG0wAAAKC53b1Uh8NRL10AAAAAAGBLWNy7d3vjlRdf2Dh57J0Wjh8mOfjt308mOVEW4/UWOgAAAAAAAAAAAAAAAAAAAAAAhtMAAABgE1Z6qQ6Hw166AAAAAABAr+rpdDI9//p48uyTr2c6rZZ8/CDJ/iSrSU4nOVIW4y+W3AAAAAAAAAAAAAAAAAAAAAAA+FcMpwEAAEBzK/nmn4h2azgcdd4EAAAAAAB6U1dVNb908ez600+8VN+5XbaQeDjJQ0nOJ/mXshhfa6EBAAAAAAAAAAAAAAAAAAAAAPB/MZwGAAAAzfUynDYYDoZdNwEAAAAAgO7VdZ3q6pW3JkcPn6iuXbnTQuKBJD9JciXJPyZ5tyzGdQsdAAAAAAAAAAAAAAAAAAAAAIB/l+E0AAAAaG53L9XB0HAaAAAAAABsc9Xnn31Urh09Prtw7noLx+9JciDJl0l+leT1shhXLXQAAAAAAAAAAAAAAAAAAAAAAP4qw2kAAADQ3EqSQefV4XDUeRMAAAAAAOjE4u7Xn2+8dHJt48zJ91o4fpTksSTzJL9NMi6LcdlCBwAAAAAAAAAAAAAAAAAAAACgEcNpAAAA0Nxqkrrz6nA47LwJAAAAAAC0qt4o707fOHt6cuz3b6aqlv38YZDkQJKVJMeTPFcW4ztLbgAAAAAAAAAAAAAAAAAAAAAAbJrhNAAAAGhuX5Kq8+pwOOq8CQAAAAAAtKKez2ezdy8Uk6cPFfW9u9MWEo8meTDJq0l+VxbjGy00AAAAAAAAAAAAAAAAAAAAAAC+E8NpAAAA0NxqehhOGwwGw66bAAAAAADActWLRV1dufzH9SNPnFp8ev1uC4kfJnkkyftJ/iHJB2UxrlvoAAAAAAAAAAAAAAAAAAAAAAB8Z4bTAAAAoLm9SRadVwdDw2kAAAAAAHAfqz69/v7k+afX5n9+57MWjl9NciDJzXwzmHa+LMbdP88AAAAAAAAAAAAAAAAAAAAAAGjAcBoAAAA0tydJ1Xl1OBx13gQAAAAAAL63xZ0vb5TjtePTs2c+bOH4XUkOJpkm+Z9JzpTFeNpCBwAAAAAAAAAAAAAAAAAAAABgaQynAQAAQHN7089w2rDzJgAAAAAA8J3Vk/WvNl4tTpRrz/wpdb3s44dJDiQZJXk2yfNlMb677AgAAAAAAAAAAAAAAAAAAAAAQBsMpwEAAEBze5IsOq8OBqPOmwAAAAAAwKbVs9nG7MK5M+vPPPFKynLeQmJ/kn1JziT5fVmMb7bQAAAAAAAAAAAAAAAAAAAAAABojeE0AAAAaG4lPQynDQaDYddNAAAAAACguXqxWMw/eO/1yZEnxotbN9dbSPwoyY+TvJPk8bIYf9RCAwAAAAAAAAAAAAAAAAAAAACgdYbTAAAAoLlRkrrz6nBoOA0AAAAAALao+V+uXiyfe+qF+Yfvf9HC8fuS7E9yPcmvk1woi3H3zyoAAAAAAAAAAAAAAAAAAAAAAJbEcBoAAAA0189w2mA46rwJAAAAAAD8VdXtW9fKE88dn/3xtastHL87yYEk95L8c5JXymI8b6EDAAAAAAAAAAAAAAAAAAAAANApw2kAAADQ3K70Mpw2GHTeBAAAAAAA/l2Le/dub7w8fmHj1PPvtHD8MMnBb/8+nORkWYzXW+gAAAAAAAAAAAAAAAAAAAAAAPTCcBoAAAA0N0oy7/sSAAAAAABA9+rpdDI9//p4cvTwa5nNFks+fpBkf5LVJKeSHCmL8e0lNwAAAAAAAAAAAAAAAAAAAAAAemc4DQAAAJobJZl2n627TwIAAAAAAEmSuqrm8/cunl1/+tBL9VdfbrSQeDjJQ0nOJTlUFuNrLTQAAAAAAAAAAAAAAAAAAAAAALYEw2kAAADQ3Ch9rJjVltMAAAAAAKBrdV2nunrlrckzvztR/eXjOy0kHkjykyRXkvwqyZ/LYuyZAAAAAAAAAAAAAAAAAAAAAACwrRlOAwAAgOb6GU4DAAAAAAA6VX3+2Ufl2tHjswvnrrdw/J4kB5J8meS/J3mjLMZVCx0AAAAAAAAAAAAAAAAAAAAAgC3HcBoAAAA0tyu9DKfVxtoAAAAAAKADi6+/urlx5uTaxplTl1o4fpTksSTzJL9NcrosxhstdAAAAAAAAAAAAAAAAAAAAAAAtizDaQAAANDcKL0MpwEAAAAAAG2qN8q70zfOnp4c+/2bqaplPwsYJDmQZCXJ8STPlsX4qyU3AAAAAAAAAAAAAAAAAAAAAADuC4bTAAAAoLlhkkXn1dpYGwAAAAAAtKGez2ezi28VkyNPFPW9u9MWEo8meSDJq0kOl8X4RgsNAAAAAAAAAAAAAAAAAAAAAID7huE0AAAAaGD1Zz8fJhn0U7ebBgAAAAAAy1QvFnX10Qd/XH/md6cWn16/20Lih0keSXIpyW/LYvx+Cw0AAAAAAAAAAAAAAAAAAAAAgPuO4TQAAABoZthj23IaAAAAAAAsSfXp9UuTY79fm7938WYLx68mOZDkZpJ/SHK+LMaLFjoAAAAAAAAAAAAAAAAAAAAAAPclw2kAAADQzCh9DZiZTQMAAAAAgO9tcefLG+Xp48enr/7hwxaOX0lyMMkkyf9I8oeyGE9b6AAAAAAAAAAAAAAAAAAAAAAA3NcMpwEAAEAzw/7Stek0AAAAAAD4Hqovbl2dv/fOW6OfHnxk73/5r48s7eC6HtSz6Q9TZzh89CcXdv2H/3hpuHff3yb52wOnzi0tAwAAAAAAW8D/uvH3f/dV35cAAAAAAAAAAAAAAOD+ZzgNAAAAmhkmMWAGAAAAAAD3odHDj/zN6D/9579pOfOzls8HAAAAAIA+HUtiOA0AAAAAAAAAAAAAgO9t2PcFAAAA4D4x6rFtsA0AAAAAAAAAAAAAgD55rx0AAAAAAAAAAAAAgKUwnAYAAADN9PcbuvZ9OQAAAAAAAAAAAAAAvfJiOwAAAAAAAAAAAAAAS2E4DQAAAJoZpacPvWsfmAMAAAAAAAAAAAAA0C/vtQMAAAAAAAAAAAAAsBSG0wAAAKCZYZJB35cAAAAAAAAAAAAAAIAeGE4DAAAAAAAAAAAAAGApDKcBAABAM8P09aF37QNzAAAAAAAAAAAAAAB65b12AAAAAAAAAAAAAACWwnAaAAAANDPqL+37cgAAAAAAAAAAAAAAeuXFdgAAAAAAAAAAAAAAlsJwGgAAADTT529oH5gDAAAAAAAAAAAAANAn77UDAAAAAAAAAAAAALAUhtMAAACgmVFvZZ+XAwAAAAAAAAAAAADQL2+2AwAAAAAAAAAAAACwFIbTAAAAoJkef0PXPjAHAAAAAAAAAAAAAKBP3msHAAAAAAAAAAAAAGApDKcBAABAM35DAwAAAAAAAAAAAACwUxlOAwAAAAAAAAAAAABgKfzTdwAAAGhm1GPbB+YAAAAAAAAAAAAAAPTJe+0AAAAAAAAAAAAAACyF4TQAAABopr/f0LXvywEAAAAAAAAAAAAA6JUX2wEAAAAAAAAAAAAAWArDaQAAANDMqMe2D8wBAAAAAAAAAAAAAOiT99oBAAAAAAAAAAAAAFgKw2kAAADQzDDJoO9LAAAAAAAAAAAAAABADwynAQAAAAAAAAAAAACwFIbTAAAAoBm/oQEAAAAAAAAAAAAA2KkMpwEAAAAAAAAAAAAAsBT+6TsAAAA0M+qtXNc+MAcAAAAAAAAAAAAAoE/eawcAAAAAAAAAAAAAYCkMpwEAAEAzwySDvi8BAAAAAAAAAAAAAAA9mPV9AQAAAAAAAAAAAAAAtgfDaQAAANDMMEndU7uvLgAAAAAAAAAAAAAAJMm07wsAAAAAAAAAAAAAALA9GE4DAACAra62mwYAAAAAAAAAAAAAQH9u/P3fGU4DAAAAAAAAAAAAAGApDKcBAABAM3WSQY9tAAAAAAAAAAAAAADow7zvCwAAAAAAAAAAAAAAsH0YTgMAAIDmDJgBAAAAAAAAAAAAALDTTPu+AAAAAAAAAAAAAAAA24fhNAAAAGimTjLop7xY9NIFAAAAAAAAAAAAAADDaQAAAAAAAAAAAAAALJHhNAAAAGiu7iW6WFR9dAEAAAAAAAAAAAAAIIbTAAAAAAAAAAAAAABYIsNpAAAA0Ewvo2lJEsNpAAAAAAAAAAAAAAD0x3AaAAAAAAAAAAAAAABLYzgNAAAAtrqqmvd9BQAAAAAAAAAAAAAAdqxZ3xcAAAAAAAAAAAAAAGD7MJwGAAAAzdS9lRdV1VsbAAAAAAAAAAAAAICdbtr3BQAAAAAAAAAAAAAA2D4MpwEAAMAWV1eLed93AAAAAAAAAAAAAABgxzKcBgAAAAAAAAAAAADA0hhOAwAAgGbq3sqLquqtDQAAAAAAAAAAAADATmc4DQAAAAAAAAAAAACApTGcBgAAAFtdZTgNAAAAAAAAAAAAAIDezPq+AAAAAAAAAAAAAAAA24fhNAAAAGim7i1cVfO+2gAAAAAAAAAAAAAA7HjTvi8AAAAAAAAAAAAAAMD2YTgNAAAAmutnPK2qql66AAAAAAAAAAAAAABgOA0AAAAAAAAAAAAAgCUynAYAAADN1EkGvZQXhtMAAAAAAAAAAAAAAOiN4TQAAAAAAAAAAAAAAJbGcBoAAAA0V/cSrap5H10AAAAAAAAAAAAAAIjhNAAAAAAAAAAAAAAAlshwGgAAADRTJxn0Up7Pq166AAAAAAAAAAAAAACQzPq+AAAAAAAAAAAAAAAA24fhNAAAAGiu7qVazee9dAEAAAAAAAAAAAAAIJn2fQEAAAAAAAAAAAAAALYPw2kAAADQTJ1k0Eu4qqo+ugAAAAAAAAAAAAAAEMNpAAAAAAAAAAAAAAAskeE0AAAAaK7upTqfG04DAAAAAAAAAAAAAKAvhtMAAAAAAAAAAAAAAFgaw2kAAADQTJ1k0Eu4ms/76AIAAAAAAAAAAAAAQAynAQAAAAAAAAAAAACwRIbTAAAAoLm6l+p8XvXSBQAAAAAAAAAAAACAZNb3BQAAAAAAAAAAAAAA2D4MpwEAAEAzdZJBL2HDaQAAAAAAAAAAAAAA9Gfa9wUAAAAAAAAAAAAAANg+DKcBAABAc3Uv1fl83ksXAAAAAAAAAAAAAAAMpwEAAAAAAAAAAAAAsESG0wAAAKCZfkbTktTzWdVXGwAAAAAAAAAAAACAHc9wGgAAAAAAAAAAAAAAS2M4DQAAALa62Wze9xUAAAAAAAAAAAAAANixZn1fAAAAAAAAAAAAAACA7cNwGgAAADRT9xaez6q+2gAAAAAAAAAAAAAA7HjTvi8AAAAAAAAAAAAAAMD2YTgNAAAAtrqZ4TQAAAAAAAAAAAAAAHpjOA0AAAAAAAAAAAAAgKUxnAYAAABbXD2bzvu+AwAAAAAAAAAAAAAAO5bhNAAAAAAAAAAAAAAAlsZwGgAAADRT9xaeTqu+2gAAAAAAAAAAAAAA7HiG0wAAAAAAAAAAAAAAWBrDaQAAALDVzWaG0wAAAAAAAAAAAAAA6Mus7wsAAAAAAAAAAAAAALB9GE4DAACAZurewtONeV9tAAAAAAAAAAAAAAB2vGnfFwAAAAAAAAAAAAAAYPswnAYAAABbXD2dVn3fAQAAAAAAAAAAAACAHWuj7wsAAAAAAAAAAAAAALCwvXoVAAAgAElEQVR9GE4DAACAZureytNy3lsbAAAAAAAAAAAAAICd7l7fFwAAAAAAAAAAAAAAYPswnAYAAADN9DacVk+nVV9tAAAAAAAAAAAAAAB2vLt9XwAAAAAAAAAAAAAAgO3DcBoAAAA0M++tXFV1vVj0NtwGAAAAAAAAAAAAAMCOdq/vCwAA8L/Zu5vlxLGsDaPbUc7q2/Et+NJzknfx9aCyugpnpo0BAUIgnR58PS+Jv20frRVBMNzv9EQQPAAAAAAAAAAAAPUQTgMAAIBx+tTrZcgLtwEAAAAAAAAAAAAAMGdN9gAAAAAAAAAAAAAAAOohnAYAAADj5IbThiH3PgAAAAAAAAAAAAAAc7XNHgAAAAAAAAAAAAAAQD2E0wAAAGCcU+r1vj+m3gcAAAAAAAAAAAAAYK6a7AEAAAAAAAAAAAAAANRDOA0AAADG6TOPl9Opy7wPAAAAAAAAAAAAAMAsnRbPT4fsEQAAAAAAAAAAAAAA1EM4DQAAAMY5RcRD3nXhNAAAAAAAAAAAAAAA7m6bPQAAAAAAAAAAAAAAgLoIpwEAAMA4fSSG08rpeMi6DQAAAAAAAAAAAADAbDXZAwAAAAAAAAAAAAAAqItwGgAAAIzTp14/nbrU+wAAAAAAAAAAAAAAzNE2ewAAAAAAAAAAAAAAAHURTgMAAIBxThHxkHW8HI/CaQAAAAAAAAAAAAAA3FuTPQAAAAAAAAAAAAAAgLoIpwEAAMA4fer1YyecBgAAAAAAAAAAAADAvW2zBwAAAAAAAAAAAAAAUBfhNAAAABhn+N/3Q8bxcuwOGXcBAAAAAAAAAAAAAJi1JnsAAAAAAAAAAAAAAAB1EU4DAACAEdpvX0tEHCMtnHbsMu4CAAAAAAAAAAAAADBrwmkAAAAAAAAAAAAAAFyVcBoAAACMd4qkt3Q5HITTAAAAAAAAAAAAAAC4t232AAAAAAAAAAAAAAAA6iKcBgAAAOMdI+st3QmnAQAAAAAAAAAAAABwd032AAAAAAAAAAAAAAAA6iKcBgAAAOOdIuIh43A5HA4ZdwEAAAAAAAAAAAAAmLVt9gAAAAAAAAAAAAAAAOoinAYAAADjnSLpLV0O+y7jLgAAAAAAAAAAAAAAs9ZkDwAAAAAAAAAAAAAAoC7CaQAAADDeMbLCaW0rnAYAAAAAAAAAAAAAwL1tswcAAAAAAAAAAAAAAFAX4TQAAAAY7xgRDxmHy353yLgLAAAAAAAAAAAAAMCsNdkDAAAAAAAAAAAAAACoi3AaAAAAjHeMpLd02e+7jLsAAAAAAAAAAAAAAMyacBoAAAAAAAAAAAAAAFclnAYAAADj5YXTdo1wGgAAAAAAAAAAAAAA97bNHgAAAAAAAAAAAAAAQF2E0wAAAGC8Y0Q8ZBwetlvhNAAAAAAAAAAAAAAA7q3JHgAAAAAAAAAAAAAAQF2E0wAAAGC8LpLe0qVZHzLuAgAAAAAAAAAAAAAwa9vsAQAAAAAAAAAAAAAA1EU4DQAAAMY7RdZbuu9L6ftTym0AAAAAAAAAAAAAAOaqyR4AAAAAAAAAAAAAAEBdhNMAAABgvC4iHtKu96cu7TYAAAAAAAAAAAAAAHMknAYAAAAAAAAAAAAAwFUJpwEAAMB4x0h8S5eTcBoAAAAAAAAAAAAAAHe1zR4AAAAAAAAAAAAAAEBdhNMAAABgvNRwWpxOh7TbAAAAAAAAAAAAAADMUZM9AAAAAAAAAAAAAACAuginAQAAwHhdRDxkHS+nU5d1GwAAAAAAAAAAAACA2ekXz09t9ggAAAAAAAAAAAAAAOoinAYAAADjdZH5lj4dhdMAAAAAAAAAAAAAALiXbfYAAAAAAAAAAAAAAADqI5wGAAAA46WG08pROA0AAAAAAAAAAAAAgLsRTgMAAAAAAAAAAAAA4OqE0wAAAGC8Y0Q85F0/HtJuAwAAAAAAAAAAAAAwN032AAAAAAAAAAAAAAAA6iOcBgAAAOP1EVGyjpdj12XdBgAAAAAAAAAAAABgdoTTAAAAAAAAAAAAAAC4OuE0AAAAGE84DQAAAAAAAAAAAACAudhkDwAAAAAAAAAAAAAAoD7CaQAAADDeKfV61x1S7wMAAAAAAAAAAAAAMCfL7AEAAAAAAAAAAAAAANRHOA0AAADGO0ZEyTpeukOXdRsAAAAAAAAAAAAAgNkRTgMAAAAAAAAAAAAA4OqE0wAAAGC8LjLDaQfhNAAAAAAAAAAAAAAA7uYtewAAAAAAAAAAAAAAAPURTgMAAIDxUsNl5dAKpwEAAAAAAAAAAAAAcC/L7AEAAAAAAAAAAAAAANRHOA0AAADGyw2ntftD5n0AAAAAAAAAAAAAAGblLXsAAAAAAAAAAAAAAAD1EU4DAACA8VLDZWXbtJn3AQAAAAAAAAAAAACYlWX2AAAAAAAAAAAAAAAA6iOcBgAAAON1EfGQdXxYr/ZZtwEAAAAAAAAAAAAAmB3hNAAAAAAAAAAAAAAArk44DQAAAMbrMo+X1btwGgAAAAAAAAAAAAAA9/KWPQAAAAAAAAAAAAAAgPoIpwEAAMB4XSS+pYfVsi2llKz7AAAAAAAAAAAAAADMyjJ7AAAAAAAAAAAAAAAA9RFOAwAAgPFOETFExEPK9WEocTy2KbcBAAAAAAAAAAAAAJgb4TQAAAAAAAAAAAAAAK5OOA0AAABGar99LRHRRsRvWRvKsdtn3QYAAAAAAAAAAAAAYDZKCKcBAAAAAAAAAAAAAHADwmkAAAAwTWo4LTrhNAAAAAAAAAAAAAAAbm6zeH7qs0cAAAAAAAAAAAAAAFAf4TQAAACYZh8Rj1nHS3cQTgMAAAAAAAAAAAAA4NbesgcAAAAAAAAAAAAAAFAn4TQAAACYZh8Rv2UdLwfhNAAAAAAAAAAAAAAAbm6ZPQAAAAAAAAAAAAAAgDoJpwEAAMA0yeG0VjgNAAAAAAAAAAAAAIBbE04DAAAAAAAAAAAAAOAmhNMAAABgml1khtPa/S7rNgAAAAAAAAAAAAAAs/GWPQAAAAAAAAAAAAAAgDoJpwEAAMA0ueG0/W6fdRsAAAAAAAAAAAAAgNlYZg8AAAAAAAAAAAAAAKBOwmkAAAAwTW44bSecBgAAAAAAAAAAAADAzQmnAQAAAAAAAAAAAABwE8JpAAAAME1yOK0RTgMAAAAAAAAAAAAA4NbesgcAAAAAAAAAAAAAAFAn4TQAAACYZheJ7+lhsxZOAwAAAAAAAAAAAADg1pbZAwAAAAAAAAAAAAAAqJNwGgAAAExziIiSdXxYr4TTAAAAAAAAAAAAAAC4tbfsAQAAAAAAAAAAAAAA1Ek4DQAAAKbpIjGcVlbvwmkAAAAAAAAAAAAAANzaMnsAAAAAAAAAAAAAAAB1Ek4DAACAaVLDacNq2ZZS0u4DAAAAAAAAAAAAADALwmkAAAAAAAAAAAAAANyEcBoAAABM06VeH4YSx2ObugEAAAAAAAAAAAAAgNq9ZQ8AAAAAAAAAAAAAAKBOwmkAAAAwzSF7QDl2++wNAAAAAAAAAAAAAABUbZk9AAAAAAAAAAAAAACAOgmnAQAAwDRd9oDohNMAAAAAAAAAAAAAALiZPiLW2SMAAAAAAAAAAAAAAKiTcBoAAABMkx5OK91BOA0AAAAAAAAAAAAAgFt5Xzw/lewRAAAAAAAAAAAAAADUSTgNAAAApuki+T1dDsJpAAAAAAAAAAAAAADczDJ7AAAAAAAAAAAAAAAA9RJOAwAAgGkOEfGQOaAcWuE0AAAAAAAAAAAAAABu5S17AAAAAAAAAAAAAAAA9RJOAwAAgGmO2QNKu99lbwAAAAAAAAAAAAAAoFrL7AEAAAAAAAAAAAAAANRLOA0AAAAmaL99HSKii4jfsjaU/W6fdRsAAAAAAAAAAAAAgOoJpwEAAAAAAAAAAAAAcDPCaQAAADDdPjLDaTvhNAAAAAAAAAAAAAAAbuYtewAAAAAAAAAAAAAAAPUSTgMAAIDp2sgMp203wmkAAAAAAAAAAAAAANzKMnsAAAAAAAAAAAAAAAD1Ek4DAACA6faRGE4bGuE0AAAAAAAAAAAAAABu5lf2AAAAAAAAAAAAAAAA6iWcBgAAANPtI+Ix6/iwXgmnAQAAAAAAAAAAAABwK4vsAQAAAAAAAAAAAAAA1Es4DQAAAKbbRGY47X25y7oNAAAAAAAAAAAAAED1XrIHAAAAAAAAAAAAAABQL+E0AAAAmG4dieG0slq2pZSSdR8AAAAAAAAAAAAAgKoJpwEAAAAAAAAAAAAAcDPCaQAAADDdKiK+pF0vJeJ4bNPuAwAAAAAAAAAAAABQM+E0AAAAAAAAAAAAAABuRjgNAAAApltH8pu6HLtd5n0AAAAAAAAAAAAAAKp0jIi37BEAAAAAAAAAAAAAANRLOA0AAACm20dEyRxQ2nabeR8AAAAAAAAAAAAAgCr9WDw/pf5eHgAAAAAAAAAAAACAugmnAQAAwHS7SA+n7ZrM+wAAAAAAAAAAAAAAVOklewAAAAAAAAAAAAAAAHUTTgMAAIDp9pEdTtsJpwEAAAAAAAAAAAAAcHXCaQAAAAAAAAAAAAAA3JRwGgAAAEy3zx5Qto1wGgAAAAAAAAAAAAAA1yacBgAAAAAAAAAAAADATQmnAQAAwHT7iHjIHDA0603mfQAAAAAAAAAAAAAAqiScBgAAAAAAAAAAAADATQmnAQAAwHTp4bSyXjWZ9wEAAAAAAAAAAAAAqNIiewAAAAAAAAAAAAAAAHUTTgMAAIDpuogYIvFdPSzfhNMAAAAAAAAAAAAAALi2l+wBAAAAAAAAAAAAAADUTTgNAAAAJmq/fS0R0UTEY9aG/vWncBoAAAAAAAAAAAAAANcmnAYAAAAAAAAAAAAAwE0JpwEAAMB5moj4knV8+PVjW0opWfcBAAAAAAAAAAAAAKiScBoAAAAAAAAAAAAAADclnAYAAADnWUfEY9r1vi/Rdbu0+wAAAAAAAAAAAAAA1Eg4DQAAAAAAAAAAAACAmxJOAwAAgPNsIuJL5oByaJvM+wAAAAAAAAAAAAAAVOUUEa/ZIwAAAAAAAAAAAAAAqJtwGgAAAJxnHRGPmQNKuxdOAwAAAAAAAAAAAADgWn4snp9K9ggAAAAAAAAAAAAAAOomnAYAAADneY+IL5kDyn4nnAYAAAAAAAAAAAAAwLW8ZA8AAAAAAAAAAAAAAKB+wmkAAABwnnUkv6vLbiucBgAAAAAAAAAAAADAtQinAQAAAAAAAAAAAABwc8JpAAAAcJ59RJTMAUPTCKcBAAAAAAAAAAAAAHAti+wBAAAAAAAAAAAAAADUTzgNAAAAzpMeTivNWjgNAAAAAAAAAAAAAIBreckeAAAAAAAAAAAAAABA/YTTAAAA4Dzp4bRh9S6cBgAAAAAAAAAAAADAtQinAQAAAAAAAAAAAABwc8JpAAAAcJ599oDh7dcmewMAAAAAAAAAAAAAANUQTgMAAAAAAAAAAAAA4OaE0wAAAOA8+4h4yBzQ//zRZN4HAAAAAAAAAAAAAKAqwmkAAAAAAAAAAAAAANyccBoAAACcZxfJ7+qyfj+Uvj9lbgAAAAAAAAAAAAAAoBqL7AEAAAAAAAAAAAAAANRPOA0AAADOc4yIPrLjaYdDk3kfAAAAAAAAAAAAAIBqvGQPAAAAAAAAAAAAAACgfsJpAAAAcIb229cSEU1EPGbuKIe9cBoAAAAAAAAAAAAAAJc6RcRr9ggAAAAAAAAAAAAAAOonnAYAAADnayLiS+aA0gqnAQAAAAAAAAAAAABwsZ+L56eSPQIAAAAAAAAAAAAAgPoJpwEAAMD51hHxmDmg7HbCaQAAAAAAAAAAAAAAXOolewAAAAAAAAAAAAAAAPMgnAYAAADn20TEl8wBZdsIpwEAAAAAAAAAAAAAcKlF9gAAAAAAAAAAAAAAAOZBOA0AAADO9x4Rj5kDSrMRTgMAAAAAAAAAAAAA4FIv2QMAAAAAAAAAAAAAAJgH4TQAAAA43yoivmQOGDYr4TQAAAAAAAAAAAAAAC4lnAYAAAAAAAAAAAAAwF0IpwEAAMD5NpH8th7el8JpAAAAAAAAAAAAAABcSjgNAAAAAAAAAAAAAIC7EE4DAACA8+0jomQOGF5/CacBAAAAAAAAAAAAAHCpP7MHAAAAAAAAAAAAAAAwD8JpAAAAcL5dRAyZA/qfC+E0AAAAAAAAAAAAAAAu9T17AAAAAAAAAAAAAAAA8yCcBgAAAOfbZg+IrutL1+2zZwAAAAAAAAAAAAAA8KkJpwEAAAAAAAAAAAAAcBfCaQAAAHC+JiIeskeUQ9tkbwAAAAAAAAAAAAAA4NPqI+Lv7BEAAAAAAAAAAAAAAMyDcBoAAACcr4kP8LYurXAaAAAAAAAAAAAAAABn+2vx/NRnjwAAAAAAAAAAAAAAYB7S/9wdAAAAPrHuf5/fMkeU/XaTeR8AAAAAAAAAAAAAgE/te/YAAAAAAAAAAAAAAADmQzgNAAAAztR++1oiYhkRv2fuGDabVeZ9AAAAAAAAAAAAAAA+NeE0AAAAAAAAAAAAAADuRjgNAAAALvMWyeG0sn4XTgMAAAAAAAAAAAAA4FzCaQAAAAAAAAAAAAAA3I1wGgAAAFwmPZw2LF+F0wAAAAAAAAAAAAAAOJdwGgAAAAAAAAAAAAAAdyOcBgAAAJd5jeRwWv/zRTgNAAAAAAAAAAAAAIBzCacBAAAAAAAAAAAAAHA3wmkAAABwmdeIeMwc0P/1H+E0AAAAAAAAAAAAAADOJZwGAAAAAAAAAAAAAMDdCKcBAADAZZqIGDIHlGbdleOxzdwAAAAAAAAAAAAAAMCn9Uf2AAAAAAAAAAAAAAAA5kM4DQAAAC7TRETJHlH2u1X2BgAAAAAAAAAAAAAAPp1DRPzMHgEAAAAAAAAAAAAAwHwIpwEAAMBlmuwBERFltxVOAwAAAAAAAAAAAABgqj8Xz08lewQAAAAAAAAAAAAAAPMhnAYAAACXaSLiIXvE0GyE0wAAAAAAAAAAAAAAmOp79gAAAAAAAAAAAAAAAOZFOA0AAAAus43/f1+nxtPKZi2cBgAAAAAAAAAAAADAVMJpAAAAAAAAAAAAAADclXAaAAAAXKD99rWPiCYiHjN3DO9vwmkAAAAAAAAAAAAAAEwlnAYAAAAAAAAAAAAAwF0JpwEAAMDllhHxe+aA/vWXcBoAAAAAAAAAAAAAAFMJpwEAAAAAAAAAAAAAcFfCaQAAAHC5t4j4V+aA4cffwmkAAAAAAAAAAAAAAEwlnAYAAAAAAAAAAAAAwF0JpwEAAMDlXiPi98wB/eKvTRmGIXMDAAAAAAAAAAAAAACfjnAaAAAAAAAAAAAAAAB3JZwGAAAAl/sVyeG06PtSDu0mdQMAAAAAAAAAAAAAAJ+NcBoAAAAAAAAAAAAAAHclnAYAAACXe88eEBFR9rtV9gYAAAAAAAAAAAAAAD6N7eL5aZk9AgAAAAAAAAAAAACAeRFOAwAAgMs1EVGyR5RtI5wGAAAAAAAAAAAAAMBY37MHAAAAAAAAAAAAAAAwP8JpAAAAcLmPEU7bbITTAAAAAAAAAAAAAAAYSzgNAAAAAAAAAAAAAIC7E04DAACAyzUR8ZA9Yli/C6cBAAAAAAAAAAAAADCWcBoAAAAAAAAAAAAAAHcnnAYAAACX+xjhtOWrcBoAAAAAAAAAAAAAAGMJpwEAAAAAAAAAAAAAcHfCaQAAAHC5NiKGSH5n9z9/CKcBAAAAAAAAAAAAADCWcBoAAAAAAAAAAAAAAHcnnAYAAAAXar99LRHxHhG/Z+7o//6PcBoAAAAAAAAAAAAAAGMJpwEAAAAAAAAAAAAAcHfCaQAAAHAdy0gOp5X1+6Ecj4fMDQAAAAAAAAAAAAAAfBrCaQAAAAAAAAAAAAAA3J1wGgAAAFzHWySH0yIiSrtfZW8AAAAAAAAAAAAAAOBTEE4DAAAAAAAAAAAAAODuhNMAAADgOl7jI4TTdlvhNAAAAAAAAAAAAAAA/sn74vmpyR4BAAAAAAAAAAAAAMD8CKcBAADAdfyKiC/ZI4ZmI5wGAAAAAAAAAAAAAMA/+SN7AAAAAAAAAAAAAAAA8yScBgAAANexiYiSPaJs1uvsDQAAAAAAAAAAAAAAfHjfswcAAAAAAAAAAAAAADBPwmkAAABwHU18gHDasFqusjcAAAAAAAAAAAAAAPDh/ZE9AAAAAAAAAAAAAACAeRJOAwAAgOv4GOG011/CaQAAAAAAAAAAAAAA/JN/Zw8AAAAAAAAAAAAAAGCehNMAAADgOjbxAd7Z/Y+FcBoAAAAAAAAAAAAAAP/k/7IHAAAAAAAAAAAAAAAwT+l/6A4AAACV2EREiYiHzBH933+uSyklcwMAAAAAAAAAAAAAAB+ecBoAAAAAAAAAAAAAACmE0wAAAOAK2m9f+4h4j4h/pQ45nYY4tE3qBgAAAAAAAAAAAAAAPrp/Zw8AAAAAAAAAAAAAAGCehNMAAADgen5EdjgtIobd7j17AwAAAAAAAAAAAAAAH9bL4vmpyR4BAAAAAAAAAAAAAMA8CacBAADA9bz8l737DrO0ru/G/z5nettCExApiqLYFrGiATa22I2oPzU+Jho7P9QotuSxJBpjiQ0LajQaNbHFGEvUqFFRRLELytLbwhZ2md3p7ZxzP38QlOGc3Z2697D7el0XF9d8vvf9+b532D9mruGad5LuskMUo8M7ys4AAAAAAAAAAAAAAMCKdUXZAQAAAAAAAAAAAAAA2H8pTgMAAIClszlJV9khGkM7B8vOAAAAAAAAAAAAAADAiqU4DQAAAAAAAAAAAACA0ihOAwAAgKWzo+wASdK4cbviNAAAAAAAAAAAAAAAdkVxGgAAAAAAAAAAAAAApVGcBgAAAEtnKEmj7BD1GzYrTgMAAAAAAAAAAAAAYFcUpwEAAAAAAAAAAAAAUBrFaQAAALB0hsoOkCT1667dUXYGAAAAAAAAAAAAAABWLMVpAAAAAAAAAAAAAACUpr3sAAAAALAPGcoKKClv3LhtvJiZmax0dHSXnQUAuG0rJiYydf65mf7Nz1O77OLUt25KY3Q0mZlJpacn1bUHpP3IY9JxjxPS9aA/SvtRd1y2LI3Rkcxc8MvMXHFpaldfnvq1V6cxtDPF6EiKei3V/oFUBlanuvaAdNz1Huk4/l7pvNd9Ul29ZtkyLbeZS36XqR//IDMXXZjatVelGBlOMTV10+f+gIPSftQd07nuxHSddGraDj18WTLUt92Qye9/K9M/+WFqmzamsWMwlY6Om+4/9rh0P/jUdD1kfSqdXUt6b2PnYLY/64kpRkd+P+t+2GOy+q/fvKT3AAAAAAAAAADAfurKsgMAAAAAAAAAAAAAALD/qhRFUXYGAAAA2Cd0n3RKJckHk9yYpFZmllWvfOPzq2vWHlZmBgDgtqs+uD1jn/5oJr/5lRSTE3N+r+PeJ6b/L16Yznvfd9EZiqLIzIYLM3Xu9zL9y/NTu/ySpNGY35KOznSvf0R6n/T0dNzl+EVn2lumzj83o584O7VLLprbC9Vquk46Nf3PPSPtRx69JBmKmZmMfeafM/aZTyRTk7t9tu2w26f/xWem+8GnLsndSTL0jjdm8htf/v3Hld6+HPgvX0rbgQcv2R0AAAAAAAAAALCfGt2yft1A2SEAAAAAAAAAAAAAANh/KU4DAACAJdR90ilvStKdZKzMHP0vevmT24846u5lZgAAbpvG/+s/Mnr2u1KML/zLme5HPSGrXvKaVLq65/1uY2T4ptK2c76dxg1bFpzh1noe/afpP/3MVHt6l2znUismJzL8zjdl8n++sbAFHR3pf+4Z6XvK/1lcjqnJ7HzDmZn+6Y/m9V7/81+Wvqf9+aLuTpKZDRdm8P//8+QWP8Pqf+Ffpe+pz1r0bgAAAAAAAAAAIBdsWb/u3mWHAAAAAAAAAAAAAABg/1UtOwAAAADsY27ITcVppWoM7RwsOwMAcNtSNBoZfvebM/LONy2qNC1JJr/x5Qy+9DlpjAzP+936po0Z/8KnlrQ0LUkmvv6lDD73qZm54tIl3btUGqMjGXzZXy68NC1JZmYyeva7MvyuN6e4RenYfA29+bXzLk1LktGPvCfjX/33Bd+b/O/fw7PeOqs0re2oO6b3SU9f1F4AAAAAAAAAAOD3rig7AAAAAAAAAAAAAAAA+7f2sgMAAADAPmZLknuWHaIxeKPiNABgXkY+8I5MfPWLu32m/ZhjUz3k0FT7+tMY2pHaxmt2WXBWu3RDdrzqRTngPR9LpWvpe2WrhxyatgMPTmXN2lR7+9IYHkp908bUr9+4y3fqm6/Pjpc/Lwe852NpP+bYJc+0UMX0dHa+5vTULt2wy2eqhx6ejjveOZX//bPWLr8kjcHtLZ+d+NoXU+nrz8ALXjbvLBPf/EqmfvT92cNKJT2PeVJ6HvfktB95dIrJiUz/6ucZ+9RHUrvq8lmPjpz9znSecL+0H3HUvO9Obiq4q11y0azZqjNenUp7x4L2AQAAAAAAAAAATRSnAQAAAAAAAAAAAABQKsVpAAAAsLS2Jim91aGxbYviNABgzia+8/VMfOmzrQ87OtP31Gel53Gnpe2QQ5uOZ664JGP/9s+Z+t63ms5ql1yU4fe8Jatf/XeLzlhZtTpdD1mfznX3S+e975u2gw9p+Vx929ZMfO2LGf/SZ1OMjjSdFyPD2fE3L82BH/18qr19i861FEY+9K7MXHRhy7OOdffLwPPOSMfdZnfzFkWR6Z//JKP/dFZql1/c9N745/4lHfe4d7ofvH7OOYraTEY/+r6m+apXvTE9j3z87z+udHWn+9SHp+ukk7PjNWdk5tc/+8PDk5MZ/fgHs+Z1b5vzvTdrDA9l9KPvnzXrOuXh6bzP/ee9CwAAAAAAAAAA2CXFaQAAAAAAAAAAAAAAlKpadgAAAADYxwwlaZQdonbdtYrTAIA5qW/dnOF3vanlWfWQQ5yJGd4AACAASURBVHPgP302/X95esvStCTpuNNxWfO6t2X1G/8x6Wjuj538769m6ic/XHC+jnuekNWvf3sO/sK3s/rMN6TnYY/eZWlakrQdfLv0P/vFOfBj/56Oe57Q8pnGlk0Z/dj7W57tbdO//XUmvvz5lme9T31W1r7zw02laUlSqVTSdb8H5YAPfDLdf/wnLd8fefdb0hgfm3OWqR/8TxqD22fNuh/5+FmlabMydHZlzevfmkpf/+w9P/xu6ttvmPO9Nxv92PtTDO+8xeXdGXjRy+e9BwAAAAAAAAAA2C3FaQAAAAAAAAAAAAAAlEpxGgAAACytoSRF2SEaWzePFrXaTNk5AICVb+yzn0gmJ5vmlVWrc8C7P5r2I4+Z057ukx+a1a9/W8uzkfe/I0W9Nq9cnSc+MGvP+ngOeO8/p/vUh6fSopRtd9oOPiRr33F2Oo6/V8vzia99MfVt8y/3WmojH3xnUjR/+dj98Mdk4IV/lUqlstv3Kx0dWfXaN6dj3f2azhqD2zP+mY/POcvkD/6nadb3f56323eqaw5IzxOeOntYq2XqR9+f871JMnPphkz813/MmvU/87m7LOwDAAAAAAAAAAAWTHEaAAAAAAAAAAAAAAClUpwGAAAAS2soye7bLfaSYnxssOwMAMDKVh/cnolvfLnl2cAZr07bYbef177uB69P96Of2HzPpo2Z/O5/z2lHdfXarHn72Vn7jrPTeY9187r/1iqdXVn9t/+YSndP8+HMTCa/81+L2r9Y07/8aWoX/7ZpXj3goAy89LVz3lNpa8vqV/9t0tXddDb+n59LY3xsTntmLrpg1sftd7lb2g8/Yo/vda9/RPOuDRfO6c4kKYoiI2e9NWk0fj9rO+LI9D7lWXPeAQAAAAAAAAAAzEktybVlhwAAAAAAAAAAAAAAYP+mOA0AAACW1nBuKk4rvTytMTqsOA0A2K2pH343mZ5qmrcfc2x6HvqoBe3sf/aLk7b2pvn4F/91Tu+3HXp4uu77wAXd3XLfgQen50lPb3k29bPzluyehRj/z8+1nPf92V+m2ts3r11ttzssvY9/ctO8GBvN5Lf3XBDXGNqRxvYbZs067nqPOd3dfsydm0rbapdfMqd3k2Tym19pKm0bOP2VqXR0zHkHAAAAAAAAAAAwJ9dsWb+uVnYIAAAAAAAAAAAAAAD2b4rTAAAAYAlNnndOPcnOJJ1lZymGhhSnAQC7Nf2rn7ac9zz2tAXvbDvw4HSddHLTvHbphtSuuXLBexej++SHtZzXLrt4Lyf5g8boSKbOP7dpXuntS8+fPGFBO3uf+LSk0tzfO/mdr+85z9DOplnb4UfM6d5KtZq2Qw+/1b4dc3q3MTqS0Y+eNWvWddIp6XrAQ+b0PgAAAAAAAAAAMC9XlB0AAAAAAAAAAAAAAAAUpwEAAMDS25aku+wQjR03Kk4DAHZr+te/aDnvPPEBi9rbeZ/W70/+4DuL2rtQ7ccel1TbmubF2GgaoyMlJMpNpWkz003zrpNOSaWnZ0E72w67fTruds+m+cxFF6Q+eONu3231eaj09s/57mrf7GcbI3P7vI5+4uw0dtziy9bOrgyc/so53wsAAAAAAAAAAMzLlWUHAAAAAAAAAAAAAAAAxWkAAACw9LYm6So7RH3b1h1lZwAAVq7G6EiK4Z1N80pff9rucPSidnfc9e4t59M//8mi9i5UpVpNdc3almfFxPheTnOT6V+c33Leef8HL2pv5wNavF8Umf5l6/t2r1imZ28yc+VlmfjPz8+a9T3tL9J22O3nvQsAAAAAAAAAAJiTK8oOAAAAAAAAAAAAAAAAitMAAABg6W1O0l12iPr1GwfLzgAArFyNoebStCSpHnBQKpXKonZXDzqk5Xxmw4UppqcXtXuhilqt5bzS3rGXk9xk5re/ajnvvPeJi9rbee/7tr7vwl/u9r1q/0DTrBgbm/O9jVs9Wx1o3ndrI2e9NWnU//DOoYen7+l/Mec7AQAAAAAAAACAeVOcBgAAAAAAAAAAAABA6RSnAQAAwNJbEYVl9U0bh4p6vXVDCACw3yuGh1rOWxVozVd1YFXrg1ottasuW/T++WqMDKcYblEU19aeyqpdZF3OPONjqV+/sWleWbM2bQffblG72+9816Ta/OOfmcsu2e171dVrmmb1zdfN6c6i0Uh966bZ+1Y177ulie98PTMXzC5zG3jxmal0ld4/DAAAAAAAAAAA+zLFaQAAAAAAAAAAAAAAlE5xGgAAACy9oSSNskOkKFJMjLdoCAEASJKi9biyvLfWrrh0eS9oYfrXP285bzviDqm0te/lNEnt6iuSovnz3370nRa9u9rTm2qL8rXa1Zfv/r3Va1M96JBZs5lLLprTnfVrrkwmJ2fN2o89bpfPN8bHMvrh98yadd7/pHQ/ZP2c7gMAAAAAAAAAABbsyrIDAAAAAAAAAAAAAACA4jQAAABYekNlB7hZMTo8WHYGAGBlqgysajlvjIwsendjZHiXZ7VN1y16/3xNfvu/Ws4773WfvZzkJvXN17ectx9+hyXZ33LP5GTqg9t3+17H8fea9XHt0otS37Jpj/dNnvPtPe66pbF/+XAaN267xcMdGTj9VXu8BwAAAAAAAAAAWJStW9avGy07BAAAAAAAAAAAAAAAKE4DAACApTeUFfI9d2NoSHEaANBSddWalvPG4PYURbGo3bNKsW5lV6Vhy6V2zZWZOu/7Lc+6Tn7YXs1ys8YuysiqBx2yJPurBx7ccr6nErSuP/rj2YOiyNi/fmy37zRGRzL+n5+bPWxrT9dJp7Z8vnbtVRn/0mdmzXqf/My03+Go3d4DAAAAAAAAAAAs2hVlBwAAAAAAAAAAAAAAgGSF/BJ3AAAA2MdMJJlJ0lZ2kMbOQcVpAEBLlYFVqfT0Ns2LsdHUN16zqN0zF/9ul2fFzh2L2j1fI2e/M2k0muZtRx6TzhPuv1ez3Kyxo/WXaNW1ByzJ/uqBB83r3pt1n/ywpgwTX/9SJr/33y2fL2ZmMvTm16YYHpo173rwqWk7uHUJ3Mj73pbUan/IevDt0v/M5+02FwAAAAAAAAAAsCQUpwEAAAAAAAAAAAAAsCIoTgMAAIAlNnneOUWSbUm6y85S37ZVcRoA0FKlUknH3e/d8mz6Vz9d1O7pX/1sl2eN4Z2L2j0fE9/6aqZ/el7Ls/4/f0Eq1XJ+TNK4VdHYzSr9A0uyv9LX33J+64Kzpvc6OtL37Bff6qUiQ29+bYbf+w+ZueKSFNNTaQwPZfLc72Xw9Gdl+qc/mv18Z1f6n/2ilvsnv//tTP/i/FmzgRe9PJWent3/gQAAAAAAAAAAgKWgOA0AAAAAAAAAAAAAgBWhvewAAAAAsI+6IcmxScbKDFHfdJ3iNABglzrvfWKmf/7jpvnE176Y3ic8dUE764M3ZupH39vleWN0ZEF756t23TUZOettLc867nWfdK9/5F7J0UoxPtpyXu3tW5L91d7elvPGWOt7b6n3sadl6kffz/T55/5hWBSZ+PLnM/Hlz+/x/YHnvyTtR92xaV5MTmTkQ++aNetYd790n/qIPe4EAAAAAAAAAACWhOI0AAAAAAAAAAAAAABWhGrZAQAAAGAftTVJd9kh6tdds7NoNBpl5wAAVqauk05pOa9dcWkmv//tBe0c++SHk1pt1w/MzCxo73wUExMZeuMrU4y36LDt7s6qV75h2TPsTrGrz0F7x9Jc0NHZej4zPafX17z+7em8z/3nfW3fX7wwvU96Rsuz0U9/NI0btvxh0NaeVS959bzvAAAAAAAAAAAAFuzKsgMAAAAAAAAAAAAAAECStJcdAAAAAPZRW5IsUfPFItTrRTExvrPS139A2VEAgJWn/Zhj0/mAh2T6/HObzobP+od0HH/PtB1y6Jz3TZ1/bia++u+7fabYXanaEiiKIkP/8H9Tu/KylucDp78y7bc/clkz7NEuPgeVtrYlWb+rPXP93Fd6erLmLe/L2Kf/KWOf/1QyPbXb56uHHJqBF7483ac+vOV57fprM/6FT8+a9T7paWk/+k673NkYHcnkOd/O1HnnpH7tVWkM3pgURaprD0zbUcek66RT0n3yw1JdtXpOfyYAAAAAAAAAACBXlB0AAAAAAAAAAAAAAAASxWkAAACwXIaSNMoOkSTF6MhgFKcBALvQ9/RntyxOK3buyODL/jJr3/7BtB9x1B73TP34B9n5t69KimI5Ys7Z6Ifenalzv9vyrPsRj03vY560lxPNQ6WyzHvm/t+m0tmZ/uecnp7HnpbJ738rUz85N/VNG9PYuSOVjo5U1x6Q9jsdd1OB2R/9cSrdPbvcNfK+tycz07//uHrAQel71gt2+fz4V76Q0X/+YIrhnU1n9c3Xpb75ukz/5IcZ/ej70v/sF6f3CU+d858LAAAAAAAAAAD2U0Nb1q/bWnYIAAAAAAAAAAAAAABIFKcBAADAchnKfJopllFjZHhH2+0OKzsGALBCdd7rPun506dl4kufbTprbNmUG5/3tPT9f89Kz2NOS9vBhzQ9M3PlZRn/7Ccy+Z2vzz6oVG76pzG7S7bS2bmk+W9p7POfzPgXPtXyrGPd/bLq5a9btrvnpb31j2eKen1J1he1Wst5pb1j3rvaDjk0fU99Vvqe+qwFZZn80fcy/dMfzZr1P/+lqfb1Nz1bNBoZefffZ+K//mNOu4vhoYy89x9Su+LSDLzsr1OpVheUEQAAAAAAAAAA9gMbyg4AAAAAAAAAAAAAAAA3U5wGAAAAy2NHkkrZIZKksWNwsOwMAMDKNvCil6d28e8ys+HC5sOpyYx98iMZ+9Q/pf2YY1M95NBU+/rTGNqZ2sar09i6ueXOvmc8J2Of+UTTvNLdvcTpbzLxjS9n9MPvaXnWftzxWfPmdy9radu87KI4LTPTS7N/Zqb1vGPv/vmL6amMfvCdsyPcY116HvHYls+Pnv2uOZem3dLE176YSk9vBl708gXlBAAAAAAAAACA/YDiNAAAAAAAAAAAAAAAVgzFaQAAALA8hpM0klT/99+laWy/QXEaALBblfaOrHnLWdn5xjMz85tftH6oKFK78rLkysv2uK/7kY9L75P/LGP/+rGms+rqtYuN22TyB9/J8DvflBRF01nbUXfM2rd+INXeviW/d6GqfQMt58XE+JLs39Weal//kuyfq7F/+3jqm6+/RYC2DLzkNS2fnf7lTzP+H//WNO888QHpffqz03GX45NKJbVLN2TsMx/P9M9/POu58X//dLpOOiWd9z5xSf8MAAAAAAAAAACwj7i47AAAAAAAAAAAAAAAAHCzatkBAAAAYF80ed45jSRbk/SUnaW++XrFaQDAHlVXr8nad5ydnsedllQqC1tSqaTvz56bVa98Y+rbb2h9z4EHLSJls6mfnZehv//rpFFvOms7/A5Z+46zU129ZknvXKzKqlUt543RkSXZv6s9u7p3OdQ3X5+xz35i1qzncU9Ox7HHtXx+5MPvaSq+63ncaVnz9rPTdZ8HpNo/kGpffzpPuF/WvO0DN/09vaWiuGkHAAAAAAAAAADQyoayAwAAAAAAAAAAAAAAwM0UpwEAAMDy2ZQVUJxW23jVjqLRaJSdAwBY+SrtHVn1V/83B3z4M+l84MnzerfjnifkgPd/Mv1/eXoq1WrqWza1fK7tsCOWImqSZPo3v8jO178imZlpOqsefLus/ccPpe2gQ5bsvqXStvbAlvPGjqXpu20Mbm85r645YEn2z8XIB96RTE/9/uPK6jXpf86LWz47fdEFqV02+/cytR15TAZe8ppUWpT4VSqVDLzkNWm7w9Gz5rWLf5uZS363+PAAAAAAAAAAALDvUZwGAAAAAAAAAAAAAMCK0V52AAAAANiHbUxyYtkhMj1dL8bHdlT6B1o3dAAA3ErHscdl7Vvem/oNWzL9i59k+hfnp7bxmjSGdqQxtDNp1FPtX5W2I49O5z1OSNfJD03Hne86a0ftqita7m4/6o5LknFmw2+z829emkxNNp1V1x6Qte/4UNoOPXxJ7lpq1dsd1nLe2LZ1SfY3tm9rOW877PZLsn9Pps4/N1PnnTNr1v/cM1IdWNX6+R/8T9Os7xnPTqVt1z/GqrS1p+/pz87w298waz55znfScdzdF5AaAAAAAAAAAAD2WVNJrio7BAAAAAAAAAAAAAAA3ExxGgAAACyfrUkqZYdIksbI0Laq4jQAYJ7aDjk0PY96Ynoe9cR5v1u7/JKW8/Zjj1tsrMxccUl2vOb0FONjTWeVgVVZ8/az037k0Yu+Z7nsqsCstmnjkuxvuaerO9W1y//lYDEzk5EPvGPWrP2u90jPo/90l+/MXHTB7EFbe7pOOnWPd3U9ZH3yj3+XNOq73gUAAAAAAAAAAFy6Zf26+p4fAwAAAAAAAAAAAACAvaNadgAAAADYhw0maZQdIkkag4Pbys4AAOxfZn7766ZZZWBV2u9450XtrV17VXa88kUpRoab9/f2Ze3bPpiOO91lUXcst/Zjjk0qzf269WuuXPTuxsR4Gtu2Nt959J1SaXHnUhv//CdTv+7aPwwqlax6yWt2e/etS/bajrhDqv0De7yr2j+QttvfYbe7AAAAAAAAAACAXFx2AAAAAAAAAAAAAAAAuCXFaQAAALB8BpMsfzvFHDS2bVWcBgDsNTOXX5LG4Pameee6+6ZSXfiPJmqbrsuOV7wgxc4dzYfd3VnzlrPScde7L3j/3lLt7Uvb4Uc0zRs7BlPfdsOidtcuuzhpNHf3dtz5rovaOxf1G7Zk7F8/NmvW86gn7va/STE9nWJyYtas7bDmz82u3Lo4rRgfSzEzM+f3AQAAAAAAAABgP7Ch7AAAAAAAAAAAAAAAAHBLitMAAABg+Qz9779L//67fv21itMAgL1m6pxvt5x3n/LwBe+sb9uaHWe+II0bW3xZ09GZNW96dzrvdZ8F79/bOu5xQsv59AW/WNTe6d+0fr/jnq3vW0ojH3znrBK0ysCq9D/vjN2+0xgdbppVe/vmfGelp7dpVoyOzPl9AAAAAAAAAADYDyhOAwAAAAAAAAAAAABgRSn9F7cDAADAvmryvHPqSbYl6S47S+2qy7YXRVGUnQMA2PcVtZlMfPPLTfNKX3+6HnTKgnbWB2/Mjle8II0tm5oP29uz5o3vSNeJD1zQ7rJ03rd13unzz13U3l2933niAxa1d0+mfnl+pn7wnVmz/uecnurqtfNfVqnM49HmZ33ZCwAAAAAAAAAAsyhOAwAAAAAAAAAAAABgRVGcBgAAAMvr+qyA4rRiYqJWTIwPlZ0DANj3TXzzK2ncuL1p3vOoJ6TS0zPvfY3hoex81YtSv+6a5sNqW1b/zVvS9aCTFxK1VF33f3DS0dE0nzrvnBQTEwvaWd98fWY2XNg07zj+nmk74KAF7ZyLojaTkfe9bdas/djj0vPY0/b4brV/VdOsMTY257sb483PVgeadwIAAAAAAAAAwH6qkeTSskMAAAAAAAAAAAAAAMAtKU4DAACA5XV9kvk3hCyDYnhoW9kZAIB9W2N4KGOf+FDzQWdXek/7s/nvGx/LjlefntqVlzUfVipZ9ao3pvuUhy8gafmqA6vSdf+HNM2L8bFMfPPLC9o5/p+fTYqiad790EcvaN+c7/3iZ1K/5qo/DCqVDLzkNam0te3x3UpnZyrds79crm/eOOe765uum72vpzeVFoV0AAAAAAAAAACwn7pmy/p1E2WHAAAAAAAAAAAAAACAW1KcBgAAAMtrc5I9N0bsBY2dg4rTAIBlUxRFhv/x79IY3N501nvaM9J2u8Pmt29qMjv/+iWpXfK75sNKJQN/9X/T84jHLjTugk188yvZ+scnNP0z+FfPnfeunic+teV87F8/lsb42Lx21bduzvhX/r1pXunrT/cyfp7qN27L2Kc+MmvW/bBHp/Me6+a8o/1Od5m987qNaYyO7PG9xuhI6tfPLllrP/a4Od8LAAAAAAAAAAD7gQ1lBwAAAAAAAAAAAAAAgFtTnAYAAADLazBJo+wQSVLffoPiNABgWRRFkZH3/kOmzv1u01nb4XdI3zPnVypW1Gay8w1nZuaCX7Y8Hzj9zPQ+9kkLyrqSdJ34wLQfd3zTvDG4PSNnvXXOe4p6PUNve0MyNdl01vP4p6Ta17+onLsz+qF3p7hFyVulrz/9L3jZvHZ0HH+v2YN6LVM/+t4e35s693tJvbb7XQAAAAAAAAAAsH9TnAYAAAAAAAAAAAAAwIqjOA0AAACW12CSStkhkqS+6TrFaQBAS5Pf/WZGPvLe1G/YMu9369tvyM7XnpGJr3yh+bC9Pav++s2p9vTOeV/RaGTo7/8m0z/9Ucvz/ueekd4nPWPeOVeqgRef2XI++a2vZeTD70lRFLt9v5iZyfBbX5eZX/+s6ay69sD0PeM5S5KzlekLfpnJ//nGrFnfs16QtgMOmteerj/646bZ2L99PMWtStFuqajXMvaZjzfNu09+6LzuBgAAAAAAAACAfZziNAAAAAAAAAAAAAAAVpz2sgMAAADAPm5HbipOqyTZfevFMqtdcZniNACgpcboSMY/+4mMf+HT6Vx3Yrr+6KHpPPGBaTv8iFQqzR2wRVGkdsWlmfzmVzL+9f9IJidb7l318tel8/h7zSvLxJc+m6lzvt3yrLJqdWobr87Q214/r5270/f0Z6f9yGOWbN98dd7zhPQ8/ikti+fGP/cvqV26If3Pe0k67nr3WWdFUWT6l+dn9MPvTe3yi1vuHnjpa1Pt61+W3EW9npGz3jpr1nb0ndL7pKfNe1fnPdal/U53Se2KS38/q2+8OiNnvTUDL/ubpr+DRVFk5Ky3pr7x6lnz9rvcLR13u+e87wcAAAAAAAAAgH1Y6/+5CAAAAAAAAAAAAAAASqQ4DQAAAJbR5Hnn1LpPOuXGJF1JWjeK7CXF6PB0MTkxXOnuWVVmDgBgBavXMv2L8zP9i/OTJJW+/rQffadUVq1OtW8gxcx0GoPbU7vmqhTDO3e9p1JJ/4tekZ4/efy8IzRGhnd5VgwPZfK/vzrvnbvT88jHJyUWpyXJwItfkZlLN6R28W+bzqZ/9dMMvviZaTvs9mm/451T6elLY2QotcsvTuPG7bvc2fuUZ6b75IcuW+aJL38utSsvmzVbdcarU2lb2I+e+p//0ux89emz7/jqF1PfdP1N5XbHHZ9UKqlduiFj//bPmf75j2cvqFQy8PyXLehuAAAAAAAAAADYh20oOwAAAAAAAAAAAAAAANya4jQAAABYfpuSHJ2Si9OSpDE8vL1NcRoAMEfF2Ghmfvebeb1T6e7JwCtel56HPmqZUu17Kp1dWfvW92fHmS9I7fJLWj5T33x96puvn9O+7kc/Mf0vfPlSRpylsWMwox8/e9asa/0j0nnC/Ra8s+t+J6Xn8U/JxFe+MGs+/YufZPoXP9nj+72nPSOd97n/gu8HAAAAAAAAAIB90A1b1q8bLDsEAAAAAAAAAAAAAADcWrXsAAAAALAfuC5JT9khkqSxc3Bb2RkAgH1Xxz1PyAEf/ozStAWorlqdA9778XStf8TCl7S3p//5L83qM9+QSqWydOFuZeQj700xNvr7jyvdPRlYgqK2gTNene6HP2be7/U8+k+XtSgOAAAAAAAAAABuozaUHQAAAAAAAAAAAAAAAFppLzsAAAAA7Ac2JekoO0SSNLbfsC13uVvZMQCAFabjHuvS/dBHZepn56UYHpr/+/c+Mb1P/rN0P3j9MqTbf1R6erLmdW/L1MMfm9GPn53aZXP8vUXVaroedHL6n3tG2o+647JmnL7ogkx+66uzZn3PfG7aDr7dondX2tqy6jVvSsdxx2f0Xz6cYmR498+vWp3+v3hRep7w1GUtigMAAAAAAAAAgNuoi8sOAAAAAAAAAAAAAAAArVSKoig7AwAAAOzTuk865W5JXpHkurKzdN7nAUf2nvaMZ5edAwBYmYp6PbUrL8vMRRdk5tKLUr9+Y+pbNqUYG00xMZG0taXS25u2gw9N+5FHp+OeJ6Tzfiel/fAjyo6+T5rZcGGmfvyDzGy4MLVrr05jZCiZnkmluzvVAw5M+1F3TMe9Tkz3Q9an7bDbL3ueotHI4IueOavQre2Io3Lgx76QSsfS9gQ3hocy+f1vZeonP0z9mqvS2HFjihRpW3tg2o48Jl0POjndpz4i1VWrl/ReAAAAAAAAAADYh7xsy/p17y07BAAAAAAAAAAAAAAA3JriNAAAAFhm3Sedcrskf58VUJxWXXtgz6ozX/+qsnMAAAAAAAAAAAAAALCsHrll/bpvlR0CAAAAAAAAAAAAAABurVp2AAAAANgP7MgK+R68sePGiWJqaqzsHAAAAAAAAAAAAAAALKsNZQcAAAAAAAAAAAAAAIBWVsQvbQcAAIB92eR550wnGUrSVXaWJGmMDG0rOwMAAAAAAAAAAAAAAMtmNMl1ZYcAAAAAAAAAAAAAAIBWFKcBAADA3rE5SU/ZIZKksXOH4jQAAAAAAAAAAAAAgH3XJVvWryvKDgEAAAAAAAAAAAAAAK0oTgMAAIC947qslOK0G7dvLzsDAAAAAAAAAAAAAADLZkPZAQAAAAAAAAAAAAAAYFcUpwEAAMDecV2SzrJDJEl9y/Xbys4AAAAAAAAAAAAAAMCyUZwGAAAAAAAAAAAAAMCKpTgNAAAA9o7BJI2yQyRJ7eorFKcBAAAAAAAAAAAAAOy7FKcBAAAAAAAAAAAAALBiKU4DAACAvWMwSVF2iCRp3LBltJiZniw7BwAAAAAAAAAAAAAAy+LisgMAAAAAAAAAAAAAAMCuKE4DAACAvWMwSVvZIW7WGBnZVnYGAAAAAAAAAAAAAACWXC3J5WWHAAAAAAAAAAAAAACAXVGcBgAAAHvB5HnnTCYZSdJZdpYkKYZ2KE4DAAAAAAAAAAAAANj3XL5l/bqZskMAAAAAAAAAAAAAAMCuKE4DAACAvWdzku6yjiIrIgAAIABJREFUQyRJ/cZtitMAAAAAAAAAAAAAAPY9F5UdAAAAAAAAAAAAAAAAdkdxGgAAAOw91yXpKTtEktS3bFKcBgAAAAAAAAAAAACw7/lN2QEAAAAAAAAAAAAAAGB3FKcBAADA3nNdkq6yQyRJ/dqrt5edAQAAAAAAAAAAAACAJac4DQAAAAAAAAAAAACAFU1xGgAAAOw9NyRplB0iSerXXztU1Gamy84BAAAAAAAAAAAAAMCSUpwGAAAAAAAAAAAAAMCKpjgNAAAA9p5tSSplh7hZMTqyvewMAAAAAAAAAAAAAAAsmeEt69ddXXYIAAAAAAAAAAAAAADYHcVpAAAAsPcM/u+/V8T3442dO28oOwMAAAAAAAAAAAAAAEvmgrIDAAAAAAAAAAAAAADAnqyIX9QOAAAA+4PJ886pJdmcpKfsLElS3751a9kZAAAAAAAAAAAAAABYMr8pOwAAAAAAAAAAAAAAAOyJ4jQAAADYu65J0lt2iCSpX3ftlrIzAAAAAAAAAAAAAACwZBSnAQAAAAAAAAAAAACw4ilOAwAAgL3r6iQ9ZYdIktrll2wtOwMAAAAAAAAAAAAAAEvmgrIDAAAAAAAAAAAAAADAnihOAwAAgL1ra5Ki7BBJ0thx40QxMT5cdg4AAAAAAAAAAAAAABatkeTCskMAAAAAAAAAAAAAAMCeKE4DAACAvWtbVkhxWpI0hnZsKTsDAAAAAAAAAAAAAACLdvmW9evGyw4BAAAAAAAAAAAAAAB7ojgNAAAA9q7tuen78UrZQZKkfuN2xWkAAAAAAAAAAAAAALd9vyk7AAAAAAAAAAAAAAAAzIXiNAAAANiLJs87ZybJtiTdZWdJkvrm6xWnAQAAAAAAAAAAAADc9l1QdgAAAAAAAAAAAAAAAJgLxWkAAACw912TpK/sEElSu/IyxWkAAAAAAAAAAAAAALd9vyk7AAAAAAAAAAAAAAAAzIXiNAAAANj7rkzSU3aIJKlfe9WOojYzXXYOAAAAAAAAAAAAAAAWRXEaAAAAAAAAAAAAAAC3CYrTAAAAYO/bUnaA3yuKNIaHtpYdAwAAAAAAAAAAAACABduxZf26a8sOAQAAAAAAAAAAAAAAc6E4DQAAAPa+bUmKskPcrDF448opcgMAAAAAAAAAAAAAYL4uLDsAAAAAAAAAAAAAAADMleI0AAAA2Pu2ZwV9T17fullxGgAAAAAAAAAAAADAbddvyg4AAAAAAAAAAAAAAABztWJ+STsAAADsLybPO2cqyWCS7rKzJEl949WK0wAAAAAAAAAAAAAAbrsUpwEAAAAAAAAAAAAAcJuhOA0AAADKcW2SvrJDJMnMZRtuKBqNouwcAAAAAAAAAAAAAAAsiOI0AAAAAAAAAAAAAABuMxSnAQAAQDmuStJbdogkyeRkrRgb3V52DAAAAAAAAAAAAAAA5q2e5HdlhwAAAAAAAAAAAAAAgLlSnAYAAADl2FR2gFtq7NyxtewMAAAAAAAAAAAAAADM22Vb1q+bKDsEAAAAAAAAAAAAAADMleI0AAAAKMe2JEXZIW7W2LZ1S9kZAAAAAAAAAAAAAACYt9+UHQAAAAAAAAAAAAAAAOZDcRoAAACUY3tW0PfltU0bFacBAAAAAAAAAAAAANz2KE4DAAAAAAAAAAAAAOA2ZcX8gnYAAADYn0yed854kqEkXWVnSZLa5RcrTgMAAAAAAAAAAAAAuO25oOwAAAAAAAAAAAAAAAAwH4rTAAAAoDwbk/SWHSJJGttuGCumJkfLzgEAAAAAAAAAAMD/Y+/eg+tMD/qO/x725l17kxTCJdlAEgINpVBECy2QFKKWAimhXJpypyxDCx3KFIahIe0wJbSF0hlaWhouZaDckpYpDMutFErLRoQVIbvZ7HovNutdy5Zt+fi2tteXlS2d8/SPI22EI3st6UjPe6TPZ+adncw5es9Xyrn+4fMDAFiTR1sHAAAAAAAAAAAAAADAWhhOAwAAgHZmkuxuHbFscO5sr3UDAAAAAAAAAAAAAAA37dne5MTR1hEAAAAAAAAAAAAAALAWhtMAAACgnWPp0GfzwZnThtMAAAAAAAAAAAAAAMbHo60DAAAAAAAAAAAAAABgrTrz5ewAAACwA51KUltHLOufmDvRugEAAAAAAAAAAAAAgJu2t3UAAAAAAAAAAAAAAACsleE0AAAAaOdUOvTZfHHmmV7rBgAAAAAAAAAAAAAAbtqjrQMAAAAAAAAAAAAAAGCtOvPl7AAAALADXUpyMcltrUOSZHHmwJnaX1xo3QEAAAAAAAAAAAAAwE0xnAYAAAAAAAAAAAAAwNgxnAYAAACNzE9P1SRHkuxu3ZIkGQxqfe65k60zAAAAAAAAAAAAAAB4UYtJnmgdAQAAAAAAAAAAAAAAa2U4DQAAANqaSXJX64hl/bNneq0bAAAAAAAAAAAAAAB4UU/1JieutI4AAAAAAAAAAAAAAIC1MpwGAAAAbR1NcmvriGWDkz3DaQAAAAAAAAAAAAAA3fdI6wAAAAAAAAAAAAAAAFgPw2kAAADQ1qkkg9YRyxaPHj7RugEAAAAAAAAAAAAAgBf1UOsAAAAAAAAAAAAAAABYD8NpAAAA0NapdOjz+eJT+07UWmvrDgAAAAAAAAAAAAAAbujB1gEAAAAAAAAAAAAAALAenflidgAAANihnktyKcntrUOSpF66eLVevnS2dQcAAAAAAAAAAAAAANfVT/Jw6wgAAAAAAAAAAAAAAFgPw2kAAADQ0Pz0VE1yMMme1i3LBufO9lo3AAAAAAAAAAAAAABwXft6kxOXW0cAAAAAAAAAAAAAAMB6GE4DAACA9g4kuat1xLLBqROG0wAAAAAAAAAAAAAAuuvB1gEAAAAAAAAAAAAAALBehtMAAACgvaNJSuuIZYtHD8+1bgAAAAAAAAAAAAAA4LoMpwEAAAAAAAAAAAAAMLYMpwEAAEB7vdYBKy3uf8JwGgAAAAAAAAAAAABAdxlOAwAAAAAAAAAAAABgbBlOAwAAgPZOJRmkI5/TB2fPPD+4dOls6w4AAAAAAAAAAAAAAD7M1SR7W0cAAAAAAAAAAAAAAMB6deIL2QEAAGAnm5+e6ic5mmR365Zlg2dPH2vdAAAAAAAAAAAAAADAh9nbm5y42joCAAAAAAAAAAAAAADWy3AaAAAAdMOBJHtaRyzr9+YMpwEAAAAAAAAAAAAAdM+DrQMAAAAAAAAAAAAAAGAjDKcBAABANxxMclvriGWLh58xnAYAAAAAAAAAAAAA0D0PtQ4AAAAAAAAAAAAAAICNMJwGAAAA3XAiyaB1xLLF/Y8fr4NBZ3oAAAAAAAAAAAAAAEiSPNg6AAAAAAAAAAAAAAAANsJwGgAAAHRDLx36nF6ff36xXnjuZOsOAAAAAAAAAAAAAABecDnJk60jAAAAAAAAAAAAAABgIzrzhewAAACwk81PTz2f5EySO1u3LOufOXWsdQMAAAAAAAAAAAAAAC94uDc50W8dAQAAAAAAAAAAAAAAG2E4DQAAALrjmSR7Wkcs6x8/Nte6AQAAAAAAAAAAAACAFzzUOgAAAAAAAAAAAAAAADbKcBoAAAB0x4Ekd7aOWLZ48MCx1g0AAAAAAAAAAAAAALzgwdYBAAAAAAAAAAAAAACwUYbTAAAAoDvmktTWEcsWD+w7WRcXF1p3AAAAAAAAAAAAAACQxHAaAAAAAAAAAAAAAADbgOE0AAAA6I5e64A/p9+vg/PnjrfOAAAAAAAAAAAAAAAg55I83ToCAAAAAAAAAAAAAAA2ynAaAAAAdMe5JFeS3NY6ZNng9IljrRsAAAAAAAAAAAAAAMgHepMTtXUEAAAAAAAAAAAAAABslOE0AAAA6Ij56amaZCbJ7tYty/rHjhhOAwAAAAAAAAAAAABo78HWAQAAAAAAAAAAAAAAMAqG0wAAAKBbDiTZ0zpi2cKB/YbTAAAAAAAAAAAAAADaM5wGAAAAAAAAAAAAAMC2YDgNAAAAumU2Hfq83p+dOVevXrncugMAAAAAAAAAAAAAYIcznAYAAAAAAAAAAAAAwLbQmS9iBwAAAJIkvSS1dcRKg7PPzrVuAAAAAAAAAAAAAADYwU70JieOtI4AAAAAAAAAAAAAAIBRMJwGAAAA3XIqw+G00jpkWf9k71jrBgAAAAAAAAAAAACAHeyh1gEAAAAAAAAAAAAAADAqhtMAAACgQ+anpxaSzCXZ3bplWf/IYcNpAAAAAAAAAAAAAADtPNg6AAAAAAAAAAAAAAAARsVwGgAAAHTP00n2tI5YtrD/ccNpAAAAAAAAAAAAAADtGE4DAAAAAAAAAAAAAGDbMJwGAAAA3fNMkttbRywbnDl1eXD58rnWHQAAAAAAAAAAAAAAO9RDrQMAAAAAAAAAAAAAAGBUDKcBAABA9/SS1NYRKw2ePX2sdQMAAAAAAAAAAAAAwA4025ucONk6AgAAAAAAAAAAAAAARsVwGgAAAHRPLx37zN4/MWc4DQAAAAAAAAAAAABg6z3YOgAAAAAAAAAAAAAAAEapU1/CDgAAACTz01OXkpxNckfrlmX9wzNzrRsAAAAAAAAAAAAAAHYgw2kAAAAAAAAAAAAAAGwrhtMAAACgm55Jsqd1xLKFfY/N1cGgtu4AAAAAAAAAAAAAANhhHmodAAAAAAAAAAAAAAAAo2Q4DQAAALrpQJK7Wkcsq5cvLdSLF0617gAAAAAAAAAAAAAA2EFqDKcBAAAAAAAAAAAAALDNGE4DAACAbprL8B+5d8bgzKljrRsAAAAAAAAAAAAAAHaQA73JifOtIwAAAAAAAAAAAAAAYJQMpwEAAEA39dKxz+393pzhNAAAAAAAAAAAAACArTPdOgAAAAAAAAAAAAAAAEatU1/ADgAAALzg2SRXk9zaOmTZ4sEDhtMAAAAAAAAAAAAAALbOA60DAAAAAAAAAAAAAABg1AynAQAAQAfNT08NkhxMsqd1y7KFp548Wfv9xdYdAAAAAAAAAAAAAAA7hOE0AAAAAAAAAAAAAAC2HcNpAAAA0F1PJrm7dcQLFhcHg/PnjrfOAAAAAAAAAAAAAADYAZ5Nsr91BAAAAAAAAAAAAAAAjJrhNAAAAOiuQ60DrjU4feJY6wYAAAAAAAAAAAAAgB3gT3qTE7V1BAAAAAAAAAAAAAAAjJrhNAAAAOiuudYB1+ofnT3augEAAAAAAAAAAAAAYAd4oHUAAAAAAAAAAAAAAABsBsNpAAAA0F1nk1xOcnvrkGULT+6dbd0AAAAAAAAAAAAAALADGE4DAAAAAAAAAAAAAGBbMpwGAAAAHTU/PVWTPJXk7tYty/rHj10YXL58rnUHAAAAAAAAAAAAAMA2tpDkwdYRAAAAAAAAAAAAAACwGQynAQAAQLc9mWR364iVBqdPHmndAAAAAAAAAAAAAACwjX2wNznxfOsIAAAAAAAAAAAAAADYDIbTAAAAoNuOJKmtI1bqH5udbd0AAAAAAAAAAAAAALCNPdA6AAAAAAAAAAAAAAAANovhNAAAAOi2uSSldcRKCwf2GU4DAAAAAAAAAAAAANg8htMAAAAAAAAAAAAAANi2DKcBAABAh81PT11McibJna1bli0+te9kXbg637oDAAAAAAAAAAAAAGCbMpwGAAAAAAAAAAAAAMC2ZTgNAAAAum9/krtbR7yg1gzOnD7SOgMAAAAAAAAAAAAAYBua6U1O9FpHAAAAAAAAAAAAAADAZjGcBgAAAN23P8mu1hEr9Xtzs60bAAAAAAAAAAAAAAC2oQdaBwAAAAAAAAAAAAAAwGYynAYAAADddyxJbR2x0uLBpwynAQAAAAAAAAAAAACMnuE0AAAAAAAAAAAAAAC2NcNpAAAA0H3Hl/5bmlascPXxR47Vfr/fugMAAAAAAAAAAAAAYJsxnAYAAAAAAAAAAAAAwLZmOA0AAAA6bn566kqSY0l2t255wZUr/cH5c3OtMwAAAAAAAAAAAAAAtpHzSZ5oHQEAAAAAAAAAAAAAAJvJcBoAAACMhyeTvKR1xEqDk8ePtG4AAAAAAAAAAAAAANhG3tebnBi0jgAAAAAAAAAAAAAAgM1kOA0AAADGwzNJbm0dsdLi4YOzrRsAAAAAAAAAAAAAALaRB1oHAAAAAAAAAAAAAADAZjOcBgAAAOPhWJJB64iVFh5/dLbW2joDAAAAAAAAAAAAAGC7MJwGAAAAAAAAAAAAAMC2ZzgNAAAAxsOJDIfTbmkdsmzw7Onn66WLp1t3AAAAAAAAAAAAAABsA/0kf9o6AgAAAAAAAAAAAAAANpvhNAAAABgD89NT/SQzSfa0bllpcOrEbOsGAAAAAAAAAAAAAIBt4NHe5MSl1hEAAAAAAAAAAAAAALDZDKcBAADA+Hgiyd2tI1ZaPHLYcBoAAAAAAAAAAAAAwMY90DoAAAAAAAAAAAAAAAC2guE0AAAAGB+HkpTWESst7H/ccBoAAAAAAAAAAAAAwMYZTgMAAAAAAAAAAAAAYEcwnAYAAADjYy4dG07rHz54tl6Zv9i6AwAAAAAAAAAAAABgzBlOAwAAAAAAAAAAAABgRzCcBgAAAOPjTJLnk9zWOmSl/ulTR1o3AAAAAAAAAAAAAACMsSO9yYmjrSMAAAAAAAAAAAAAAGArGE4DAACAMTE/PVWTPJXk7tYtK/Xnjs62bgAAAAAAAAAAAAAAGGMPtA4AAAAAAAAAAAAAAICtYjgNAAAAxsuTSXa3jlhp8en9htMAAAAAAAAAAAAAANbPcBoAAAAAAAAAAAAAADuG4TQAAAAYL0daB1xrYd9jx+vi4tXWHQAAAAAAAAAAAAAAY8pwGgAAAAAAAAAAAAAAO4bhNAAAABgvx5KU1hF/Tr9fB2fPHGudAQAAAAAAAAAAAAAwhi4m2ds6AgAAAAAAAAAAAAAAtorhNAAAABgj89NTF5KcTbKrdctK/RPHZ1s3AAAAAAAAAAAAAACMoT/tTU70W0cAAAAAAAAAAAAAAMBWMZwGAAAA4+fPkrykdcRKizNPG04DAAAAAAAAAAAAAFi7B1oHAAAAAAAAAAAAAADAVjKcBgAAAONnX5I7W0estPDYB4/WwaC27gAAAAAAAAAAAAAAGDOG0wAAAAAAAAAAAAAA2FEMpwEAAMD4OZak3zpipXrp4tV64XyvdQcAAAAAAAAAAAAAwBhZiOE0AAAAAAAAAAAAAAB2GMNpAAAAMH7mMvxMX1qHrNQ/eeJI6wYAAAAAAAAAAAAAgDHyYG9y4lLrCAAAAAAAAAAAAAAA2EqG0wAAAGDMzE9PzSc5mmR365aV+rMzs60bAAAAAAAAAAAAAADGyP2tAwAAAAAAAAAAAAAAYKsZTgMAAIDxtDfJS1tHrHT1yb2G0wAAAAAAAAAAAAAAbp7hNAAAAAAAAAAAAAAAdhzDaQAAADCeDqRjn+sHvbkLg8uXzrXuAAAAAAAAAAAAAAAYA1eTTLeOAAAAAAAAAAAAAACArdapL1gHAAAAbtpsktI64lqDUycOt24AAAAAAAAAAAAAABgD7+tNTjzfOgIAAAAAAAAAAAAAALaa4TQAAAAYT+eWjl2tQ1ZaPDwz07oBAAAAAAAAAAAAAGAM3N86AAAAAAAAAAAAAAAAWjCcBgAAAGNofnqqJnk8yUtbt6y08Pgjh1o3AAAAAAAAAAAAAACMAcNpAAAAAAAAAAAAAADsSIbTAAAAYHw9keSO1hEr9Y/Nnh9cvnS2dQcAAAAAAAAAAAAAQIfNJ3lf6wgAAAAAAAAAAAAAAGjBcBoAAACMryNJauuIaw1OHD/UugEAAAAAAAAAAAAAoMOme5MTV1pHAAAAAAAAAAAAAABAC4bTAAAAYHz1klxNcmvrkJUWD8/MtG4AAAAAAAAAAAAAAOiw+1sHAAAAAAAAAAAAAABAK4bTAAAAYEzNT08NkuxP8tLWLStdfezhQ60bAAAAAAAAAAAAAAA67D2tAwAAAAAAAAAAAAAAoBXDaQAAADDeHkuyu3XESoPe3IXBpYtnWncAAAAAAAAAAAAAAHTQ5STvbx0BAAAAAAAAAAAAAACtGE4DAACA8XYoSW0dca3+ieOHWjcAAAAAAAAAAAAAAHTQA73JiautIwAAAAAAAAAAAAAAoBXDaQAAADDejmY4nNapz/j9wwcPtW4AAAAAAAAAAAAAAOig+1sHAAAAAAAAAAAAAABAS536UnUAAABgbeanp64mmUlyd+uWla7uffhQ6wYAAAAAAAAAAAAAgA4ynAYAAAAAAAAAAAAAwI5mOA0AAADG394kL2kdsdLgZO/i4OKF0607AAAAAAAAAAAAAAA65GKSh1pHAAAAAAAAAAAAAABAS4bTAAAAYPw90zpgNf3e3EzrBgAAAAAAAAAAAACADnlvb3JisXUEAAAAAAAAAAAAAAC0ZDgNAAAAxt+RdPAz/uKhZw61bgAAAAAAAAAAAAAA6JD7WwcAAAAAAAAAAAAAAEBrnftSdQAAAGBt5qenLiQ5keSu1i0rLex9+FCttXUGAAAAAAAAAAAAAEBXGE4DAAAAAAAAAAAAAGDHM5wGAAAA28NjSV7aOmKlwZlTl+uF50627gAAAAAAAAAAAAAA6IDzST7YOgIAAAAAAAAAAAAAAFoznAYAAADbw/4kt7WOuFb/xNxM6wYAAAAAAAAAAAAAgA54b29yot86AgAAAAAAAAAAAAAAWjOcBgAAANvDbOuA1SwePGA4DQAAAAAAAAAAAAAgub91AAAAAAAAAAAAAAAAdIHhNAAAANgeTie5lOT21iErXX3kA4fqYFBbdwAAAAAAAAAAAAAANGY4DQAAAAAAAAAAAAAAYjgNAAAAtoX56ama5IkkL23dslJ97tyVev7cXOsOAAAAAAAAAAAAAICGziZ5tHUEAAAAAAAAAAAAAAB0geE0AAAA2D4eS3Jn64hrLc4dPdi6AQAAAAAAAAAAAACgoane5MSgdQQAAAAAAAAAAAAAAHSB4TQAAADYPmaT1NYR11p8ev9M6wYAAAAAAAAAAAAAgIbubx0AAAAAAAAAAAAAAABdYTgNAAAAto/jSfpJbmkdstLVvR84Uvv9xdYdAAAAAAAAAAAAAACNGE4DAAAAAAAAAAAAAIAlhtMAAABgm5ifnlpMciDJS1q3/Dnz84uDZ88caZ0BAAAAAAAAAAAAANDA6SSPt44AAAAAAAAAAAAAAICuMJwGAAAA28veJHtaR1yrf2x2pnUDAAAAAAAAAAAAAEADU73Jido6AgAAAAAAAAAAAAAAusJwGgAAAGwvnRwoW3jqyYOtGwAAAAAAAAAAAAAAGri/dQAAAAAAAAAAAAAAAHTJra0DeHGllLuSvG2Vi+ZqrT+z1T3jopTy9iSfssYfGyS5mOS5JOeTHE3ycJIDtdbBaAsZJ6WUe5J8ZpLXJbknye4kdyR5PsmFJLNJnk7ygVrr2Vado1ZK+egkn53kLyZ52dKxJ8l8ho+V5d99JsnBWutco9TOKqV8XJKJJK9N8qoM/353JbmS5OzScSbJY0keq7UuNEptopTy8iQ/uo4fXciHnqvPJ9mf5OFa66kR5rFNlVI+IslfzvB9wmuSfEyGj8s7MrxfLT8255I8VGudbVNKa6WUW5J8apLXJ/mEJB+b4XuAXUku50PPQeeSHEjySK31fIPO12T4ev0J+dDr9Z1JLi0d55McSnIwyTO11me3upEtd2TpvyVJbRmy0sLjj8zVr/y6K+W22+5o3QIAAAAAAAAAAAAAsIUMpwEAAAAAAAAAAAAAwAql1rV9h/rSl/LPbEbMSrXWMsrzlVL+a5Jvu87F319r/aFR3t6K2/2dJF+6ykWfXmt9/CbP8fIkqw3BfKDW+lkb6btZpZR7k/z8Khf9Yq313k24vUNJXr3KRa+ttR66yXO8J8kXjCjpYob/MOXnkvyvWuviKE66VY+nFf5zrfW7N+PEGxg/2kyna63fu94fLqX8jSTfkOQtGY5e3YxBhgNYv57k3bXWZ9Z7+62UUl6f4fPlV2U4KLQWp5M8uHT8UZL31lqvrqPhUFZ/DtgMj9ZaJ0Z1sqWRnb+V5K1Jvihr+xvOJ3kkyR8meVetdd86bv89Wf25b7LW+p61nu9FbutNWf0f7U3VWt90k+d4TUb7PDib5NeS/Fyt9clRnbSU8o4kPzCq892Ez6y1PrKFt7fe3/FqhiOA80meTXIySS/JUxmO2T2a5IkujI+WUj4qyVdm+Nz2xiR3r+HHTyR5f5LfTPJrWzWMVUp5Y5J/tBW3tQZ/XGv92Y2coJTyE0m+4zoXv6PW+oMbOf9GlVJeleF95cuTfE6GQ2lrcTDJB5P8bpL7NmtQtZTyhiTfnuSLMxz/W4vD+dDr9R9m+LmiM+NajMauz/uCH8xwsPVC65aV7v7Ot33tLa+45/WtOwAAAAAAAAAAAAAAtkivNznxitYRAAAAAAAAAAAAAADQJbe2DtgKpZRdSb76Blf55iSbMpzGtrEnyZctHcdKKd9Za/2Nxk1dsyfDx1KXHE6y5uG0Usqbk/yrDMdS1uojknzG0vGOUsqvZzgCc1NDiS2VUj4pyU9kOPa1Xi9P8ualI0kulVLuT/Ld4zgitxallDuS/OMk35ObH9q71q4M73efk+RfllIeSvLfMhwBW/MA3Q71CRn+f/A9pZTfS/LttdbZxk3b2e1Lx91JPjrJakM450opf5zkvmziiNT1lFI+McnbMnyN2rXO03xsPvQ+4J2llN9M8hO11veOpvK6Pinde21NknUPp5VSbk/ytTe4yjeXUv51ixGvpcHUf57kK5LcsoFTfeLS8feT/HQp5f8leXeSXxnF+G4p5fOTvDPJp2/gNK9eOt669L9PlVL+T5JvrbVe2WAi3bE3w/dknRpOWzxyeMZwGgAAAAAAAAAAAACwg/x+6wAAAAAAAAAAAAAAAOiaj2gdsEW+MsnLbnD5J5dS3rBVMYy9e5LcV0r55aXxD7aJUsonOePcAAAgAElEQVQrSin3JfndrG807cNOmeFoygdLKT+yNOLYSaWU785wXGMjo2mr2Z3kLVn/kNhYWBrbeyLJf8lof9fPSvKTSf6slPL1pZQywnPvBF+S5PFSyte0DtnhXpbh88DPJTlRSvmlUspf2ewbLaXsKqX8myRPJvn2rH807Vq7knxNkj8qpfxWKeUvjei8O8WXJ/nIG1z+2iSfv0UtSZJSyitLKf89yfsyfN3eyGjatW7L8Lnol5PsL6XcW0pZ13j10n36nUnek42Npq3mo5N8Q5I7R3xe2jqQ4fvRTlnYt/dg6wYAAAAAAAAAAAAAgC1kOA0AAAAAAAAAAAAAAK6xU4bT7h3RdWClb0zyi4aMtodSyhuTPJLkKzbh9Lcm+b4MR3bu2YTzb0gp5aeS/FiMpaxZKeW2Usp/zHBs73WbeFOvSfLupYO1uTvJu0opb2kdQpLhiNQ3JXl0aYD04zbjRkopr0vyJ0m+P8kdm3EbS74syWOllL+7ibex3dw7ouuMRCnlSzMcDv26Lbi51yX5+QwH2taklLI7w38o/U/TwSEsOutwOnh/WXxq36l6Zf5i6w4AAAAAAAAAAAAAgC0wSPIHrSMAAAAAAAAAAAAAAKBrbh3huU4k+b0Rnm8klkaKvvAmrvrVpZR/Vmt9frObaO61tdZDq12wNIL2kiQfleSvZnjf+cYku69zrq9N8niSHxpx42Y9nt6/Cecce6WUL0/yqxkO+lzPwSS/nuQ9SfYlOZnk+QzvG/ck+bQkfzvJWzO8/6zms5O8v5TyplrrgZHEb1Ap5fuT/JMbXOVckvuSTGU4LDOX5EKSxSQfuXS8LsPf7bOS/M0kezYx+Rc34Zyz6/mhUspdSX4jyd95kaseyHBYbTrJU0mOJLmU4d9wT5KPTfLJGf4NJ5O8IdcfNn3lelrH1FSt9U3Xu7CUcluSlyV5VZLPSfIPMvz7rebWJP+zlPIZm/DYeyDJ0yM+Z5I8uwnnXK8X+x13LR0vT/KKJK9OcstNnPcbk7yllPJNtdbf2XDlklLKX8/wNfQv3OBq/ST3Lx0PJpnJ8Hn9UpLbMxzce3WS12f4vPZFGQ4YruaWJB8zgvRtb2ko74tv4qpvLaV8Z6310ib3fFeGw6E3Gpa6kuQPk/xxkoczHKI6nuF7gH6Gz+MfleQTM3wv8MYMn4tudP971Tpy35Xk829w+dEM38u8L8ljSU4leS7D57/l1+tPzfC15rOTfG5G+1mQDpqfnjq/6/O+4ESG71c39fG0Vv2TvZlbP/41n966AwAAAAAAAAAAAABgkz3cm5w43ToCAAAAAAAAAAAAAAC6ZpRflr+/1nrvCM83Kv8w1x+gWeklSb4qybs3N4cuq7XWJOeXjoNJfq2U8vYkP5nk667zY28vpfxMrfXUCFO6+ni6rqUxuhsNj9xQKeUXknzzKhd9S631F9Z73pu43TfnxqNp+5K8PclvL90/rvXc0rEvya8ujbB8S5IfzOpDOq9Mcn8p5Q211sMb7d+IUspfS/KO61x8Mcm/TfKfaq1XrnOd3tLxZJLfXjrnriRvznBA7iuS3DXC5HTlcVFKuSPJ/86NR2x+M8mP1Frfd4PrnFs6/izJ7yT5gVLKKzN8LHxXhqNqrKLWupDhMNCpJB9M8lOllM/N8HX8tav8yJ0Z3qe/ZsQpP7uZz1Edsabfcel54FMzfHx8SYYjpNcbUntZkt8qpbyt1vqjGw1dGk37vxkOn63mfJIfT/LOWuvJ61zn+aXjZIajau9aOvcbknxHhvehmxmG27Clv/svrPfnSymHMhyAu9Z1R2Q32Tfl5v52ezJ8HdmMscwkydL7u393g6vMJPkPSX6p1nrhBtdbfh5/JskfJPmxpWHHL0zybUn+Xm7us8iNWr81w9fU1RxN8n1J/sd13qdcTXJ56Xp7k/zK0jk/cumcb81wzG5DjXTaIxneHzs1nLZ4eMZwGgAAAAAAAAAAAACwE/x+6wAAAAAAAAAAAAAAAOiinfAF+asNMR3NcEDgWvdubgrjqNZ6rtb69UneeZ2r7EnyvVuYxIiUUj4lwwGR642m/XiSiVrrb11njOTD1Fqv1Fp/OsmnJfm961ztniT3lVLuXGvziP1wVh+w6SV5Q631399gNG1Vtdb5Wut9tdZvSPLxSf5FkmMbT+2c/8/efYdbdtb1Av/+AqRAEnrvCBhAMSpKkxuCFAsiNeGKkLFcuCAoVlDBrqgoylUQr6JAVKpSQkeFIAQIJAFCSciQRkImISGNJMO03/1jn3jDyV5nTtnlnDOfz/PsZ5j3Xft9vzNn7bXW5OGc76szXJp2XpJHd/fj91KaNlZ3f7W7X5Lkbkl+I+PvV4zR3R9L8v0ZFR6N85Squu8MI+2TFq4DJ3f3X3b3D2V0LfiTjAoZx6kkL10only1qrpzRoWFQ6Vpb09yWHf/1hKlaYO6+6ML17bDMio6ZOXGPZd/NePPjS3TClFVP5HRPXCc3RmVit6nu1+xl9K0sbp7Z3e/p7ufkOReSf4lybKeI8ZkPSDJ7w9Mn5Tke7r7X5b7nHKdjF/v7n/o7h9Jcs8kf5lkxX9WNoQvZkZljyux8zOf+vK8MwAAAAAAAAAAAAAAzIDiNAAAAAAAAAAAAAAAGGNTF6dV1YOTfPuYqddlVJ6x2CMWSjdgnOcn+cLA3I/NMghrV1X7J3lzkkMHDnl+d/9Cd+9Yzfrd/bUkj01y7MAh353kZatZexKq6p5JHj1mqpMc1d2fXeseC6Usf5zk7kk+sdb11ouqenaSpw1MfyrJA7r7A2vdZ6F86iVJ7pvkhLWut6/o7osz/PWpjD6XzFB3X9DdL8yocOw9Sxz6sqp6xGr2qKr9krwxye0GDvm9JE/o7m2rWf+6untrd/9YkqOSXLbW9fYVVfV9Se43Zuqfkrx1zPgRVXW3KeT49iR/n9H1YLHLkzyyu393pcWhQ7r7zIXCvQcm+fwqlnh8ktuPGb80yWMXnjfWpLvP6u5fTHKnKE/bjM6ed4Bxdn/1vCv2XHnFms9fAAAAAAAAAAAAAIB17IokH5t3CAAAAAAAAAAAAAAAWI82dXFaki0D469beC22X5JnTC0NG1p3707yJwPT96mqO84yD2v2wiTfMTD3+9398rVusHDO/FSGi4KeVVX/Y637rNLjBsbf2t3/NcmNuntnd2+KIpaFEp8/HZj+XJJHd/eFk9yzu89JckSSNZ+T+4ru/liSDw5MP3KWWfj/uvv8JD+a5M8GDtkvyT9X1U1XsfwvJXnwwNwfdvdvd3evYt1B3f3mjEowV1OGtS/aMjA+9FxeSY6ZZICFgr3XJjlozPTVSR7T3R+a5J7X6u5PJvmeJH+RUUnpcv34wPhLJ1EEeF3dfcXCswubyPYTjr8iyQVJDp53lsV2f/UrW+edAQAAAAAAAAAAAABgiv5z25GH75p3CAAAAAAAAAAAAAAAWI82bXFaVR2Y5OgxU5/s7tOTfCDJuLKBiRY0sOm8O8NlF4fPMgirV1W3y6g4bZxPJPmdSe21UEByTJJLx0VJ8rJJ7bVCDxwYf8tMU2w8f5TxxSNXJnlid4/7Oq9Zd+/q7ucn+e1prL9JvXtg/LtnmoJv0SO/muRvBg65XZIXr2TNqrrlEu95z0rXW4nuPjvJQ5OcMq09NoOqOiDJU8dMndLdn0/yn0nOHzP/jKqqCUZ5Wobvf8/q7k9McK/r6e4d3f1LWdm/N9yvmYRTkqymlHKqdp7+hTPmnQEAAAAAAAAAAAAAYIreN+8AAAAAAAAAAAAAAACwXm3a4rQkT8z4Hw7/uuS/y4z+Zcz8varqIdMMxsbV3RcnOXdg+tazzMKavCDJQWPGdyV5ZnfvmeRm3f21DBe1fW9V/dgk91umewyMf2mmKTaQqrpfxhdyJsmLunvq5R/dffy099hEPjUwfouq2szPPxvFLyT59MDc86rqtitY69eSHDpm/BtJ/ld3DxWeTkR3X97dn5nmHpvAjye5xZjxa5/L9yT55zHz90jysEkEqKobJPndgel3dvc/TWKf5eju9y/nuIXMdx0ztTvJlycais3utCQ3mHeIxXaccuK5vWvXznnnAAAAAAAAAAAAAACYEsVpAAAAAAAAAAAAAAAwYDMXh2wZM7YzyRuu8/vXreC9cK2LB8ZvNdMUrEpV3TjJTw9Mv6K7Pzulrf8uw0VOz5vSnksZVyyZJFfONMXG8tyMv29+OckrZ5yFvRu6Vu+X8QVOzFB370zyrIHp/ZM8cznrVNWBSf7XwPSfd/f5q4jH5G0ZM7Y7yeuv8/tpP5f/aJK7jxnfk+RXJrTHpN0k48uurp50ySub3tkLv9Y8Q1zPjh2791x80VnzjgEAAAAAAAAAAAAAMAVnbDvycP9/aQAAAAAAAAAAAAAAGLApi9Oq6k5JfnDM1Hu7+7+LVLr7M0nGlSQdXVUHTSsfG96OgfEbzTQFq/XkJIcOzE2t/Kq7O8mrBqYfWVV3ndbeA3YNjCsAHGOhcO8nBqb/oruH/j6Zn6FrdeJ6vS5094lJ3j0wvWWZyzwpyc3HjG9P8teriMWEVdXtkzx6zNT7u/vCa3/T3Z9PcsqY455SVTeZQJShgr13dPfpE1h/GobuLYdU1QEzTcKGtv2E47+R5LwkB887y2K7zjlz67wzAAAAAAAAAAAAAABMwXvnHQAAAAAAAAAAAAAAANazTVmcluQZGf9ne92YsWPHjB2a5AkTTcRmcsuB8ctmmoLVeuLA+Ee6+0tT3vtNSa4aM15JHj/lvRe7ZGD8YTNNsXH8YMYX7u1M8i8zzsLyDF2rE9fr9eRvB8bvUVX3Xcb7h67p77xuWS5z9fQkNxgzPu65fNzYwRkV5K3aQvHaowamx+25LnT31UmuGZj+gVlmYVM4JclN5x1isR2fOUlxGgAAAAAAAAAAAACwGb1v3gEAAAAAAAAAAAAAAGA926zFaceMGbssyXFjxv85ye4x41smGYjNoaoOSHKXgelzZ5mFlauqGyV5xMD0a6e9f3dfmeStA9OPmfb+iwydr89eOM/5Vj8yMP6f3X3pTJOwXPceGL+4u4eKiJi9dye5cmDu0Uu9ceGaPlSG9a9rCcVEjXsuvzLJ28eMvz7JrjHjW9aY4RFJxt3btid5zxrXnravDIw/f6Yp2AxOz6isd13Zfc6Zl+656htfn3cOAAAAAAAAAAAAAIAJ2pHkQ/MOAQAAAAAAAAAAAAAA69mmK06rqodkfFnKm7v7m4sHu/uCJP8x5vgfrKo7TTofG95Dkhw4MHfSLIOwKt+V5JCBuf+aUYahfR5aVbMsszh+YPyuSY5VnnY9Dx0Y/+BMU7ASQyWJrtXrSHfvyvD16AF7eft3Zvia7rO5DlTV9ye575ipt4wrMOzuC5O8f8zxD6+qu64hytA1/GPdvX0N687C0OfjsVX14pkmYaM7J6PitPVXnvbV87bOOwMAAAAAAAAAAAAAwAR9ZNuRh1817xAAAAAAAAAAAAAAALCebbritCRbBsZft8R7xs3tl+QZa07DZvO8gfGTunvbTJOwGocPjF+Z5EszynDywPihSe4+owxJ8t4kuwfmnpLk5Kp6YlXdYIaZ1qWqOjDJfQamPz7LLCxPVd02o/N4nHfOMgvLcuLA+Pfs5X1D82cvFHAxf1sGxlf6XF5JjllDjqFzZejcW0+Wumb9XlV9oKqGiuHgv20/4firkpyb5OB5Z1ls1xmnKU4DAAAAAAAAAAAAADaT9807AAAAAAAAAAAAAAAArHebqjitqg5KctSYqbOSfHSJt741yTfGjK+loIFNpqp+NMnjB6b/fpZZWLX7Doyf3N09owynJtk5MDeUb+K6+9wk/7LEIfdN8q9Jzq2qV1bV46rq1rNJt+7cO8kNB+a+MMsgLNvLkxw0ZvzqJK+fcRb27tSB8bvt5X1D10yfy3Wgqg5I8tQxU+cmOX6Jt749yeVjxo+pqlplnMMGxjfCuXJcks8vMf/IJB+pqi9U1R9V1SOqat0VY7FunJzkZvMOsdiOUz5xdu/evWveOQAAAAAAAAAAAAAAJkRxGgAAAAAAAAAAAAAA7MVQEcxqHFZVr5nAOr/S3Rev8r1PSHLTMePHLlWK1N1XV9W/5vpFafeuqod09wmrzMMmUVU/klHJ1LjCjtOTvHrCWx5RVZMu8nptd2+Z8JobzZ0Gxk+bVYDu/mZVnZVRGddiQ/mm5beSPDbJzZc45g5Jnr3wSlV9Ocknr/M6qbuvnnLO/zaFz8U53X23vRxz54Hxb3T31yachzWoqv2T/EWSowcO+ePuvmTC2/5jVf3jhNc8srs/NOE117NzBsYPqqpbLvE1G/psnjmBTKzdj2f8/eWf9vJcvr2q3pLkZxZN3SPJw5J8eCUhqmq/JLcfmD57JWvNQ3d3Vf1ikvdm6dLr+yy8fj3J7qr6fEb36U8t/PqZ7lZMxRnzDjBOX331zj2XXHzuDW5z23vMOwsAAAAAAAAAAAAAwBptS/LZeYcAAAAAAAAAAAAAAID1bpLFabfN9YvHVuN3kqy2OG3LwPg/LeO9x2Z8/i1JFKftgxaKNr4/yc8neWrGl6ZdneQnunvnLLOxancYGL9spimG97vjLEN099lV9ZQk70lyo2W+7dsWXk9d+P2OqvpkkuOTHNfdH5980rkbOm8unGkKBlXVwUmelORXk9xv4LAPJ/mTmYViJS5YYu42SYaK03w217ctA+PHLuO9x+b6xWnXrrmi4rSM/o0y9G+eDXGudPcHqupXk/z5Mt9ygyT3X3hd+/d4ZVV9NKP79Vu6e+vkk7IBnL3wayWZdBntmuw696ytitMAAAAAAAAAAAAAgE3g/duOPHxd/f+1AQAAAAAAAAAAAABgPZpkcdpcVdWdkvzgmKmPd/cZy1jig0nOS3KnReNHVdUvdPc1a83IuvFnVfWNgblKckiSWyX5riSHLrHO5UmO6u6TJ5yP6TlkYPzymaYY3m8o39R0939U1SOSvCnJ7VexxP5JHrrw+o2qOi3JPyR5ZXdfNbmkczX0dbl0pin2PYdV1WuWmL9hkpsluXNGZWk3WOLYjyZ5QnfvmFw8JmjonpwkBy0x57O5TlXV7ZM8eszUp7r7tGUs8eGMCp7utmj8KVX1vBXeXw5eYm7W9/9V6+6XVdUlSf4mS38uhhyS5IcWXi+pqo8k+bsk/9TdeyaXlPVs+wnHX3PgQ444K8kts87O/52fO2XrAQ940LjrBgAAAAAAAAAAAADARvK+eQcAAAAAAAAAAAAAAICNYNMUpyV5RpL9xoy/bjlv7u49VfXPSV6waOqmSR6f5PVri8c68qQJrPEfSZ7T3V+awFrMzlDRyHopTltNEcqadfdHqurwJL+T5GeT3GgNyx2W5E+T/GJVvSjJP3Z3rz3lXB04MP7NmabY99w2yTFrXGN7kpcl+V2laevaUuW0S10XfTbXr6dnfJnhcp/Le+G5/DcXTR2c5IlJjl1BlqXOoe0rWOd6qup3kvz2GpY4pLuXKg78Ft392qr6ZJKXJHncGvZNkh9YeP1yVf1yd//7Gtdj4zgpyZOzzorTdp1x2tf2XHP15fsddOObzjsLAAAAAAAAAAAAAMAqdZIPzDsEAAAAAAAAAAAAAABsBJupOG1cucqOJG9cwRqvy/WL05JkSxSnMfKWJK/o7g9NeZ8Lk7x3wmt+ZMLrbUTjSlyS0bVilob2G8o3dd19UZLnVNVLkzwnyU8kucMalrx9klcn+eGqOqa7r55AzCR57YTWudbFyzhm6OuyZ5JBmKgrkvxZRsV95015r48m2TrhNbdNeL31blzx7bWWKl702Vy/towZ25XkDStY43W5fnHatWuvpDhtqXvrhjtXuvsLSX68qr4/yf/OqBD40DUsef8kH6iq30/y25ug7JS9O2PeAYbsvuD8rfvd417fO+8cAAAAAAAAAAAAAACrdPK2Iw//2rxDAAAAAAAAAAAAAADARjDJ4rTju/vhE1xv2arqoUnuPWbqXd399eWu091fqKqTkiz+Ye2PrKo7zaB8hfXvyCT/nuRDU97ntO7eMuU99kXbB8ZvOtMUw/tdM9MUY3T3WUl+tapekOThSR6V5IgkD0hyo1Us+eQkd62qh0+iPG1On4uh82b/maZgJQ5N8iNJ3p5k2vfuv+/u10x5j83ugCXmhj5/S835bM5RVT0wyX3GTL2nu5f9zb/d/aWq+kSSBy6aOrKq7trd5yxzqaXOoaXOvXWtu09McmJV/VySH07yiIzu1/dLUqtY8sVJ7pLxpXdsLudmVBp4gyS755zlW+zaevrWGylOAwAAAAAAAAAAAAA2rvfOOwAAAAAAAAAAAAAAAGwU+807wIRsGRg/dhVrjXvPfkmevoq12HxumeRVVfWPVbVZPj/7kqHiLsVpi3T3nu7+z+7+9e5+SJKbJXlokucl+YckpybpZS73fUn+73SSzsTQ1+UmM03BSj0oyceq6rHzDsJeHbrE3FKFiz6b69OWgfFJPZdXkmesYI2lzqEbryzO+tPd13T3v3X3c7v7OzN6Vn1UkhckeWOSs1ew3DFV9fwpxGQd2X7C8TuSnJbZP//u1Y6TTzyr9+zZM+8cAAAAAAAAAAAAAACr9L55BwAAAAAAAAAAAAAAgI1iwxc/VdVBSY4aM/X1JO9axZL/kmTXmPFjVrEW69Pdu7sWvzL6PBya5J5JnpTktRkuZdmS5G9mkpZJ+trA+KyLI242MH7hTFOsQHdf3d0ndPdfd/fPdPf9k9wqydFJ3pZkx16WeFpVPW7qQafjooHx2840xb7n+HHX6oXr9Y0yKgf6viTPTfLRgTVunOQtVfXw2URmlW6/xNxS10WfzXWmqg7I6L6w2OVJjlvFkm9IsnPM+Eqey4fu/Ulym5XFuZ5PZ/S8uLfXZWvcZ9m6+9Lu/vfu/tPufmp33z3JXZM8K8mHl7HEn1bVXaebknXglCQHzzvEYn3l5d/cc+klX5l3DgAAAAAAAAAAAACAVbgiycfmHQIAAAAAAAAAAAAAADaKDV+cluSJGZVdLfbG7t5bkc/1dPfXkrxvzNS3V9WDV7oeG0ePXNndX+7uf+vuLUm+Pcl/DLzlmVX1rNklZALOGxi/40xTJHcYGD9/pinWqLu/3t1v6u4nJLlXktfs5S0vnn6qqRg6b25VVQfONAlJku7etXD+faq7X9HdP5DksRmVpi52QJI3VdWdZpuSFRgqabq6uy9d4n1Dn01f6/l5fJKbjxl/U3dvX+li3X1JknePmfq2qnrYMte4OsnQeTR0P16W7n5bd2/Z2ytzvr9397nd/X+7+4gkD0jywSUOv1GSF84mGXO0NUnPO8Q4u79yztZ5ZwAAAAAAAAAAAAAAWIX/3Hbk4bvmHQIAAAAAAAAAAAAAADaKzVCctmVg/Ng1rPm6Fe61Lxj6wfr7T2m/A1aYYyq6+ytJfjjJcQOHvKyq7jnDSKzNlwfGv3dWAarqbkluMTA9lG/dWyhl+akk/zPJ0Dd4PaCqDp9hrEkZKvCojMoV15tZXq/XxbU6Sbr7XUl+IOMLkm6d5NWzTcQKfOfA+N6uiUOfzfusIQtrs2VgfN7P5WcOjO9z50p3n5TkkUn+aInDjqmqaT3jsz6cn2RHRkV568rOz39GcRoAAAAAAAAAAAAAsBG9b94BAAAAAAAAAAAAAABgI7nhvAOsRVXdOckjxkztTvKsqnrWKpc+cGD86Kr6he7evsp1N7IdA+MHT2m/oXW/OaX9BnX3zqp6WpITkxy2aPrGSV6VUQEF69+nB8bvVlW37O5LZpBhqKRtd5JTZ7D/VHX3G6rqtkn+cuCQR2T467AudfdFVXVBktuPmT48yWdmHGlvZnm9XjfX6iTp7i9W1dEZfaNhLZp+dFX9ZHf/0xyisbQHDoyfspf3DV1L7lNVB3T3XM7DfVVV3SHJo8ZM7Unys1X1M6tceqjA6ylV9bzuvnoZa3w64++/919lpg2tu/ck+c2qukuSnxxzyEFJHpTkwzMNxsxsP+H43Qc+5IhTk9wvydfmnee6dn7x1G39ze3fqAMOnNa/MwEAAAAAAAAAAAAApkFxGgAAAAAAAAAAAAAArMCGLk5L8owk+40Zv0GSY6aw302TPCHJ66ew9np3zcD4xH+gfVVVkpusMMdUdfeVVfVTST6a659zP1hVj+/ut80hGitzUpLO9QuVkuT7krx3BhkeMDD+uU1UyvjXSZ6b5J5j5h484yyT8skkjxszfkSS1844y97M7Hqd5JAVZpi67v5AVb0qybPHTP9JVb21u6+adS7Gq6r9k/yPgelP7eXtQ9f0AzIqY1P6NFtPz+gZfLH9Mnpmn7RDkjwpybHLOPaTScYVtx0x0UQbzwuSHJXx5XQPjs/QZvfpDD+Xzk93dm/76pdveNd7fNe8owAAAAAAAAAAAAAALNMZ2448/Kx5hwAAAAAAAAAAAAAAgI1kXOnYRjKNcrS92TKHPdeDiwbGbzWFvW6Z8cVW27v78instyzd/fEkfz8w/YdVtdE/T5ted1+c5JSB6afMKMaTB8bfP6P9p667dyf5t4Hp280yywS9b2D8h9fhZ3+W1+uhNS+cwl4r8cIkXxszfockz5txFpb22AyXpQ597pIk3X1JhsvVHruWUKzKen4uH7rH3qGq9tlypu7+apKPDExv1Ps1y3dmRuWT686uM8/YOu8MAAAAAAAAAAAAAAArsOT3wAAAAAAAAAAAAAAAANe33spelq2qHprkXnPY+pFVdcc57Dtv5w2M37uqbjDhve47MP7VCe+zGr+T5Oox4/dN8j9nG4VVeufA+FFVNVTeMxFV9bAk9xyYftc0956DkwfGbznTFJPzrowvF7ldkkfMOMveDF2vh66tazG05vlT2GvZuvuKJH84MP2rVXXILPOwpGcOjJ/e3V9axvuPGxg/eh2WGm5aVfXAJPeZw9ZHVtVd9nZQd5+V5AsD02jjOooAACAASURBVPv689tmu1+zfBcmuSrJAfMOstiOkz7x5e5el6VuAAAAAAAAAAAAAABjKE4DAAAAAAAAAAAAAIAV2siFElvmtO9+SZ4+p73n6StJrhwzfkCGi6BW634D45+f8D4r1t0XJPmrgekXK2nZEI4dGD84yVFT3vunB8bPSvLhKe89a18fGJ900eJMdPc5ST40MP38GUZZjqFyoKFr61qs2+t1kr/J6N612C2SPG/GWRijqh6c5DED0/+4zGWOzfhSw7skeeJqcrEqW+a0byV5xjKPfd3A+M9W1Y0nlGcj2lT3a5Zv+wnHd5JTktx83lkW23PpJdf0ZZeuh9JsAAAAAAAAAAAAAIC92ZHkg/MOAQAAAAAAAAAAAAAAG82GLHmqqoMyvuDo4iQ36u6axCujIqWrxuxzzDT/fOtRd1/7g/XHediEtxta7+QJ77Naf5bx58W3J3nqjLOwQt29NcPfiPTbVXWTaexbVd+R5CcHpv9u4TO2mdxiYPzymaaYrL8dGP+RqnrQTJMs7aSB8cOr6uBJbVJVhya5/8D03K/X3b0jyUsGpn+pqg6ZZR6+VVXtn+RVA9Pbk/z9ctbp7rOTvG9g+rerSvnTlFXVgRn//PP1JPtP8Ln8xhlf4rvc5/J/zOibkRe7ZZKfX+Yam9FmvF+zfKcm2X/eIcbZdd45W+edAQAAAAAAAAAAAABgGY7fduTh477fFAAAAAAAAAAAAAAAWMKGLE5L8qQkh44Zf3N375rUJt19VZLjxkwdts5KcmblPwbGx5XYrcpCKd6PrXD/merui5O8YmD6xVW1UT9X+5I/GBi/a5LfnfRmVVUZFQTdcMz0pUleOek914F7DYyfPcsQE/bmJF8YM15JXlFVN5p2gOUU+3X3WUnOHDN1YJLHTTDO4xfWXOzMhTKr9eDVSb4yZvyWSZ474yx8q7/KcPHey7r7khWs9XsD49+R5PkrSrVK0yrd3CAen+RmY8b/tbt3TmqT7r4mydvHTN2zqn5gGe+/KMMFmC+qqruvJd8Gthnv1yzfuOeFdWHnFz+nOA0AAAAAAAAAAAAA2AjeMe8AAAAAAAAAAAAAAACwEW3UgqctA+Ovn8JeQ2sOZdjM3jow/oiqutuE9jg6ycFjxi9M8rEJ7TEJL01y1ZjxwzLBIjmmo7v/M8m/D0z/QlU9cMJb/lyShw7M/XF3Xz7h/daDJwyMnzLTFBPU3XuS/MbA9Pck+fNp7r9Q2PmaZR7+toHxn5lMmiTJTw+MD90rZq67dyR5ycD0L1fVuPsNU1RV+1XVy5I8c+CQ8zP8NRuruz+W4XP+j6ZddltVv5/kydPcY53bMjC+Hp/L/yDJFWPGb5LkzQsFvvuMhcK/Rw1Mb9j7NStyaZKLk9x43kEW23nqyef3jh3XzDsHAAAAAAAAAAAAAMBeHDfvAAAAAAAAAAAAAAAAsBFtuOK0qrpzkiPHTJ2X5CNT2PK9SS4bM350VR04hf3Wre4+NcmnxkzdIMn/Wev6VXXTDJelvLa7d611j0np7ouTvGJg+sVVteE+W/ugZyfZPmb8hkneXlXfNolNquqHkvzFwPRnk7xsEvusVFU9u6ruO6W1n5hRkdg475/GnrPS3W9P8paB6edV1W9OY9+qenaSDya59TLf8o8D449Y+PqsNc/RSY4YmP6Hta4/Ya9O8pUx47dM8twZZ9mnVdWdkrw7yS8OHLIryVO7+xurWP65Gf+8tn+Sd1XV/Vex5pKq6uZV9dYkL0pSk15/I6iqOyR55JipC5IcP4UtP5DkkjHjR1XVXoufuvuiJL80MP29Gd3/11V5WlW9qKpuN6XlfzPjC7OuSvLRKe3JOrL9hOM7yYlJbj7vLNezZ0/vvuiCL887BgAAAAAAAAAAAADAEk7dduTh58w7BAAAAAAAAAAAAAAAbEQbsdzpmIzP/cbu7klv1t07kvzbmKmbJXn8pPfbAP5oYPzHqur5q120qvbPqGxnXDHENUn+crVrT9FLMyqWWOy+SZ4y4yysUHdvTfLLA9O3TfKRqvretexRVU9N8vaMytgWuzrJ0+dYCPijSU6tqtdX1X0mtehCOdGrBqY/190nTWqvOXp2kqFvaPuDqvrbSRVrVtXdq+qdSV6ZZNlrdvfnkrxjYPoVVXXYGjLdL8NlmW/r7i+sdu1pWLiPD5Vy/nJV3WSWefZFVXX7qnpJktOSPGaJQ5/X3asqwe3u85M8a2D6Fkn+q6p+fDVrj7NQQPjZ7JvPgtf1jIwKdBd7U3fvmfRm3b0zyb+OmTokybJKIbv71QNrJMmjkpxQVfdcXcKpeG6SM6vqz6vqtpNatKqekORXB6bf3N1XT2ov1r3PZ53+d4FdZ27dOu8MAAAAAAAAAAAAAABLGPr+LQAAAAAAAAAAAAAAYC/W5Q9I34tnDIy/fop7Dq29ZYp7rldvS/Khgbm/qKo/WmlhUFXdLqNvEBkqvPjj7r5gJWvOQndfnOQVA9MvrqqaZR5WrrtfmeTvB6Zvl1F5ym+s4py+dVX9XUbXjv3HbZ3kZ7r7sysKPHn7JXlqks9V1Qeq6ier6sarWahGnpbk+CS3Hjjs91aZc11Z+Oz/WJIrBw55ZpLPVtXjVnsdqKo7V9VfJvlCRiV3q/GCJNvHjN8uoxKpH1xFrkdm9DW+zZjp7UleuNI1Z+TVSb4yZvxWSX5uxlk2vao6oKq+u6qeX1Xvy+jv/oVJhkrq9iT5+e4eKl1clu5+U5LfGZg+NMnbqupfqurbVrtHVT2yqj6UUfHWnVa7ziZyzMD4en8uf3qSEwfmDs+oWPT3quoWKwm2WFXdq6pem2TVZZULDkryS0nOrqo3VNUPVdW4wrrlZDqgqn4zyZszvth1V4bLJtmczsro2XTd/beBHSd/YusUutEBAAAAAAAAAAAAACbluHkHAAAAAAAAAAAAAACAjWrcD8tft6rqB5Lca8zU1u4+aYpbfzDJhUluu2j8UVV1x+4+f4p7L+VuVfWaKaz7i9196biJ7u6q+ukkn0oyrkzi15M8vapemuTd3b113DpVtV+S70nylCTPTTJU1vSJrO/yhpdmVLqzuAzmfhn92d60ynUPm9LXNkme091XT2ntjejZSW6a0ddrsf2T/GGS51TV3yZ5c3efNm6RhXP6AUmellF5y6FL7Pm87n7DWkJP2H5JHrnwemVVvSPJ+5J8pLvPWuqNVXXHJI9P8lNJvneJQ4/r7jevNegUPxf/p7tPXu7B3X1qVT0myXsyOn8Wu1eStyf5YlUdm+RdST7X3XuG1qyquyU5MslRSR6VZFWlONfJeFpVvTDJX46ZvlWSf6+qDyT56yQf6u4rBnIdmuThGV3rHr3Elr/W3aevJfO0dPeOqnpJkleOmf6VqnpFd1+1yuV/tqoevvp0g07u7v8zhXVXY29/xv2THJhRaeIdktw1yz9/v57kJ7r7fWtKuKC7f3ehAPLXBg75n0mOqqp3JXlDkg9297ah9arqhhld2x6T0fX93pPIuRlU1YMyvhDsrO7+xBS3/nCSr2Z0rl3XkVV1l+4+d28LdPc1VfXDSd6d5IFjDjkwyYuT/HJVvTXJWzO6J1641LoLZWb3zOha+fgkR2SN1/IxuY5eeF1QVf+W5N+TfGypbAslnocleXKSn05ytyX2+P3u/tLEErPubT/h+O0HPuSI05LcJaNr8rqx52sXXtWXXXp+3fwWd5x3FgAAAAAAAAAAAACARS5McuK8QwAAAAAAAAAAAAAAwEa1oYrTMiojGuf109y0u3dX1ZszKvi6rv2SPD3JH09z/yXcMskxU1j3RUnGFqclSXefVVVPyKgwaFzh2Z2SvDzJy6vqvCRnJ7kkyTeS3Cyj3Ict/O+lbE3y4929c6V/gFnp7our6hUZX9Dy4qp6c3f3Kpa+babztU2S5ydRnLagu3dV1U8kuSzJ/xo47I5Jfi/J71XVRUm+mOSiJNszKs27Q5L7ZumytCTZkVFx3asnkX1KDsmoHOhpSVJVlyf5cpLzM/oM71k45uZJ7pNRAdfefDaja+UkTOtz8bYkyy5OS5Lu/thCmdRbM1xCc58kf7TwurKqtiY5L6O/y91JDk5ym4zKmJbzd7mi60l3v7yq7pVR6dk4j1p47a6qL2R0Xl+ysM8tF7LdL3sv/vnr7v6rlWSbg1dnVO5550Xjt07ynIyKMFfjoQuvSbtZkvVSnDaNP2MneV1GhXsXTXTh7hcsXKv/OOOfdW+Q5HELr1TV+UnOTPK1jO6PN8zoOnfXjEqwDlzOtmtPvuFsGRifajFod++pqjdl9DxzXfsleUaSP1jmOl+vqkdmdB4+YeCwG+db74kXZPRce2FG50pndB0/OKNnt3tnVCS4HG9Ics0yjx3n9hld239uIduFSc5KcsFCtv0yei65VUbX8YOXseabssy/PzadEzN6ll1XxWlJsuucM0/fX3EaAAAAAAAAAAAAALD+vHPbkYfvi99PAgAAAAAAAAAAAAAAE7FhitOq6qAkTxmYnmpx2nX2WFycloxKfOZVnDY33f3hqnpURoVBt1ni0DstvFbqk0l+rLsvXE2+GXtpRqUVN1k0/h1JnpTkLTNPxIp0964kz6yqTyX58yxdLnKbLH3ODzkryU929wmreO883TTJ9yy8VuMDSY7u7ssnF2n96O5PV9X3JHlVkqP2cvghSb574bUa/5rkhSt9U3c/t6ouS/IbSWrgsBsk+c5VZOokf9jdL17Fe2equ3dU1UuSvHLM9K9W1Su6W6nk9O3I6Jnqz7r7c9PapLv/vKpOTPKaJPfYy+F3XHitxmUZPQe+cZXv35Cq6sAkRw9Mz+q5fHFxWjJ6Ll928Vd3fyPJE6vqORl9HQ/Zy1tuv/Bai5OTvKC7/32N6yx224XXar0yyc93954J5WFjOWPeAYbs+OxJp+9/+AMeMe8cAAAAAAAAAAAAAACLHDfvAAAAAAAAAAAAAAAAsJHtN+8AK/CkJIeOGf9sd39xBvt/LMk5Y8YPq6oHzWD/dWehAOr+mWwx2PYkf5jkoRukNC3dfXGSVwxM/1ZVDRUVsc509/9Ncr+MCqp6QsteneRPk3zHOitN+7sk707yzSmtf1GSY7r70d196ZT2WBe6+9LuPjrJY5KcMunlk/xnkgd395O7e+uqFul+UZIfSrKq9w/YmuQxG6E07TpeneQrY8ZvneQ5M86yL7k0yTuS/FSS23b3lmmWpl2ru/8ro2v6by1kmKQrk/xlknt295909/YJr7/ePT7JzcaMf6G7T5325t19YpIzx0zds6p+YBXrvTLJvTK6N07rvvihJE9I8oAVlqb9YUb/DpnUc8lin09yRHf/XHfvntIerH/bklyR5MB5B1ls1+lfuGjP1Vdt6mdJAAAAAAAAAAAAAGDD2Z7kA/MOAQAAAAAAAAAAAAAAG9kN5x1gBbYMjL9+Fpt3d1fVG5P82pjpY5J8fBY51puFcrOnVNUDk/xCkicmOWAVS12c5LVJXt7d40ptVuM1GZVULHbZhNa/rpcmuWZg7vZJvjqFPZmC7j43yZOr6n5JnpfkqCQ3X8VSZyc5Nslfd/dFk0s4Gd399iRvr6pDkvxIkkcneVhGxTGrXjbJCRn9uV/f3VesOegG0t3vT/L+qnpEkp9N8tgkh6xyubOTvC7Ja7t7XDnQqvJV1X2TPCPJs5N87yqXOjnJK5O8rrt3TiDaZUl+d8z42RNY+1t0946q+ukk44qVrp70fvuInRkVTW3PqJzswiQXZFSs98Ukn0lyandPq/RpSQuFZr9fVS/L6FnyaUkelGQ1paad5IMZPV/8a3fvy+fMloHxmTyXL3hDkt8YM35Mko+sdLGFZ9pnVtWLMrqGH5Xku9aQrzM6/9+a5I3dffqqFun+qyR/VVW3S/K4JI9M8tAkd1hDtp1J3pPR/frtE7qWs4FtP+H4PvAhR5yY5OFZh/9u2X3eOafvd+/77pNl5QAAAAAAAAAAAADAuvQf2448fF/+vhIAAAAAAAAAAAAAAFizmlOPxYpU1Q2T/HqSG4yZ/rvuPn9GOb4tydPHTF3a3S+fRYb1rqpuklGhw0OS3D/J3ZLcNslNMirq25Hkyox+IP+Xk5yS5PgkJ3T37jlEhiVV1f4Znc8PS/LdSb4to7KSg5Psn1Fh3jeSnJtRUdAnk3w4ycnzKgpai6q6TZIHJ7lvkntnVKR2+4wKwA7N6Dp8ZZIrFl7nZFQM85kkH59g8eGGV1UHZnTuPDij8p27J7ljRn+XB2VUNnXpwuvijP4OT0zyye4+Ywb57pbkMUkekOQ+Se6c5BYL2ZJREdYlSc7LqADrk0ne391nTTsbTFNV3SGja/qDkhyW0bPKrTN6VrlRRte2az+b5yX5VP7/Z/PSOUReV6pqv4wKy8YVML96VveBqrp7RiVpi13e3X8xoT3umlFJ2fcl+fYkd8noufbGSQ5Msjuj54DLMnq2PSfJ5zO6nn+ku78+iRwD2e6R5PszOoevvV/fKqN79SEZFbdde6++PKNnlM8k+XSSj00zGxvTgQ854juT/GJGz7Tryv7f95C73fjxR4/7vAMAAAAAAAAAAAAAzMP/3nbk4X877xAAAAAAAAAAAAAAALCRbYjiNAAAAGA6DnzIETdO8lcZFUaur/9IcMMb7nfT33zJr9T++x+094MBAAAAAAAAAAAAAKaqk9x525GHnz/vIAAAAAAAAAAAAAAAsJHtN+8AAAAAwPxsP+H4q5NsTXLTeWe5nl279uzedv4Z844BAAAAAAAAAAAAAJDkZKVpAAAAAAAAAAAAAACwdorTAAAAgBOTHDrvEOPsPOO00+edAQAAAAAAAAAAAAAgyXHzDgAAAAAAAAAAAAAAAJuB4jQAAADgS/MOMGTHiSds7T27d887BwAAAAAAAAAAAACwz1OcBgAAAAAAAAAAAAAAE6A4DQAAADg/yVVJ9p93kMX6G1fs2HPx186edw4AAAAAAAAAAAAAYJ923rYjDz953iEAAAAAAAAAAAAAAGAzUJwGAAAA+7jtJxy/J8lJSW4x7yzj7DrzjNPnnQEAAAAAAAAAAAAA2Ke9c94BAAAAAAAAAAAAAABgs1CcBgAAACTJp5PsP+8Q4+w46eOK0wAAAAAAAAAAAACAeTpu3gEAAAAAAAAAAAAAAGCzUJwGAAAAJMmXF36tuaYYY/dXz7tiz+WXXjDvHAAAAAAAAAAAAADAPumqJP8x7xAAAAAAAAAAAAAAALBZKE4DAAAAsv2E469McnaSQ+YcZaxd55x1+rwzAAAAAAAAAAAAAAD7pA9sO/Lwb847BAAAAAAAAAAAAAAAbBaK0wAAAIBrfSLJTecdYpydp56sOA0AAAAAAAAAAAAAmIfj5h0AAAAAAAAAAAAAAAA2E8VpAAAAwLXWbTnZzi+cum3PNVdfPu8cAAAAAAAAAAAAAMA+ZU+Sd847BAAAAAAAAAAAAAAAbCaK0wAAAIBrfSXJN5PcaN5Bxtl9/rnrttgNAAAAAAAAAAAAANiUTtx25OEXzTsEAAAAAAAAAAAAAABsJorTAAAAgCTJ9hOO353klCS3mHeWcXZ+8XOK0wAAAAAAAAAAAACAWTpu3gEAAAAAAAAAAAAAAGCzUZwGAAAAXNcpSQ6Yd4hxdpz08bN7585vzjsHAAAAAAAAAAAAALDPeMe8AwAAAAAAAAAAAAAAwGajOA0AAAC4rq3zDjBo5849uy/86vrNBwAAAAAAAAAAAABsJmdvO/Lwz807BAAAAAAAAAAAAAAAbDaK0wAAAID/tv2E4y9Lcn6SQ+adZZxdZ5x22rwzAAAAAAAAAAAAAAD7hOPmHQAAAAAAAAAAAAAAADYjxWkAAADAYicmudm8Q4zzzU9+bGvv2bNn3jkAAAAAAAAAAAAAgE3vHfMOAAAAAAAAAAAAAAAAm5HiNAAAAGCxL847wJC+/NLtey65+Jx55wAAAAAAAAAAAAAANrUrkhw/7xAAAAAAAAAAAAAAALAZKU4DAAAAFjs7ya4kN5xzjrF2nbX19HlnAAAAAAAAAAAAAAA2tfdtO/LwnfMOAQAAAAAAAAAAAAAAm5HiNAAAAOBbbD/h+F1JPpvk5vPOMs6Okz+hOA0AAAAAAAAAAAAAmKZ3zDsAAAAAAAAAAAAAAABsVorTAAAAgHE+leSgeYcYZ/dXzr5szxWXXzjvHAAAAAAAAAAAAADAprQrybvnHQIAAAAAAAAAAAAAADYrxWkAAADAOFvnHWApu75y9unzzgAAAAAAAAAAAAAAbEof3Hbk4V+fdwgAAAAAAAAAAAAAANisFKcBAAAA43w9yUVJbjLvIOPs/OzJitMAAAAAAAAAAAAAgGl4y7wDAAAAAAAAAAAAAADAZqY4DQAAALie7Scc30k+keTm884yzs7Pf+arvf2aK+edAwAAAAAAAAAAAADYVHYnedu8QwAAAAAAAAAAAAAAwGamOA0AAAAY8rkkNe8QY3Vn11fP+9K8YwAAAAAAAAAAAAAAm8p/bTvy8IvmHQIAAAAAAAAAAAAAADYzxWkAAADAkLOS7Ehyo3kHGWfXaZ87bd4ZAAAAAAAAAAAAAIBN5S3zDgAAAAAAAAAAAAAAAJud4jQAAABgrO0nHL/r/7F3Zz1ynveZh2/CsqN4JGp1Pkd9hfqMMwfRzMDLOJaUQHISZBCMbMlkcSlKXNRcukk2F9GiuBRJkZK4VnUt7xyYiCGYXc2lu/9vsa8LePCe1MHv+EHhuZMcTvJOdcuTjI70LzXj8ai6AwAAAAAAAAAAAAB4KTRJfl8dAQAAAAAAAAAAAAAALzvDaQAAAMA8Xyb5WXXEE62tTafXr6xWZwAAAAAAAAAAAAAAL4X+oNu5Xh0BAAAAAAAAAAAAAAAvO8NpAAAAwDznk8zS0juE8elTK9UNAAAAAAAAAAAAAMBL4aPqAAAAAAAAAAAAAAAA2Ala+eg5AAAA0A7Dfu9hkjNJ3qpueZLR4QMXm/F4VN0BAAAAAAAAAAAAACy0JsnH1REAAAAAAAAAAAAAALATGE4DAAAANtJP8lp1xBONRtPp9Sur1RkAAAAAAAAAAAAAwEI7Muh2vqmOAAAAAAAAAAAAAACAncBwGgAAALCRVg+Tjc8sn65uAAAAAAAAAAAAAAAW2kfVAQAAAAAAAAAAAAAAsFMYTgMAAADmGvZ7d5JcTrK7uuVJRocPXGwm47XqDgAAAAAAAAAAAABgYX1cHQAAAAAAAAAAAAAAADuF4TQAAADgafSTvFEd8UTD4WR6/epqdQYAAAAAAAAAAAAAsJCWBt3OV9URAAAAAAAAAAAAAACwUxhOAwAAAJ7GSpJd1RHrGZ9ZPl3dAAAAAAAAAAAAAAAspI+qAwAAAAAAAAAAAAAAYCcxnAYAAAA8jatJfkjy99UhTzL6Yv+FZjJeq+4AAAAAAAAAAAAAABaO4TQAAAAAAAAAAAAAANhGhtMAAACADQ37vSZJP8nb1S1PNBxOpoNr56ozAAAAAAAAAAAAAICFsjzodvwPGQAAAAAAAAAAAAAAtpHhNAAAAOBpnUyL7xLGZ5ZPVzcAAAAAAAAAAAAAAAvlo+oAAAAAAAAAAAAAAADYaVr72DkAAADQOl8lGSf5aXXIk6x9sf98M5mMqzsAAAAAAAAAAAAAgIXxcXUAAAAAAAAAAAAAAADsNIbTAAAAgKcy7PfGSY4lebu65UmaR48m08HVc9UdAAAAAAAAAAAAAMBCODvodparIwAAAAAAAAAAAAAAYKcxnAYAAAA8i6NJ/q46Yj3jsysr1Q0AAAAAAAAAAAAAwEL4uDoAAAAAAAAAAAAAAAB2IsNpAAAAwLM4l6RJS+8U1j7fd76ZTMbVHQAAAAAAAAAAAABA631UHQAAAAAAAAAAAAAAADtRKx85BwAAANpp2O89SLKa5M3qlidpHj2aTG9cO1/dAQAAAAAAAAAAAAC02sVBt3O8OgIAAAAAAAAAAAAAAHYiw2kAAADAszqU5LXqiPWMz66sVDcAAAAAAAAAAAAAAK32cXUAAAAAAAAAAAAAAADsVIbTAAAAgGd1pjpgnrXP951vppNxdQcAAAAAAAAAAAAA0FofVQcAAAAAAAAAAAAAAMBOZTgNAAAAeFa3k1xP8np1yJM0Dx+Op4PrF6o7AAAAAAAAAAAAAIBWujzodo5URwAAAAAAAAAAAAAAwE5lOA0AAAB4JsN+r0lyMMmb1S3rmayurFQ3AAAAAAAAAAAAAACt9HF1AAAAAAAAAAAAAAAA7GSG0wAAAIDnsZJkV3XEekaH9p1rptNJdQcAAAAAAAAAAAAA0DofVQcAAAAAAAAAAAAAAMBOZjgNAAAAeB7fJLmf5NXqkCdpHj4YT29cO1/dAQAAAAAAAAAAAAC0yrUkh6ojAAAAAAAAAAAAAABgJzOcBgAAADyzYb83S9JP8nZ1y3omq6dPVzcAAAAAAAAAAAAAAK3y+0G301RHAAAAAAAAAAAAAADATmY4DQAAAHheJ5K8Uh2xntGhfeea6XRS3QEAAAAAAAAAAAAAtMZH1QEAAAAAAAAAAAAAALDTGU4DAAAAntfFJOO0dDyteXB/bXrz+oXqDgAAAAAAAAAAAACgFW4m2V8dAQAAAAAAAAAAAAAAO53hNAAAAOC5DPu9tSTHk7xd3bKeyerp09UNAAAAAAAAAAAAAEAr/H7Q7cyqIwAAAAAAAAAAAAAAYKcznAYAAAC8iMNJXq2OWM/o0P7VZjqdVHcAAAAAAAAAAAAAAOU+qA4AAAAAAAAAAAAAAAAMpwEAAAAv5tzj767SinU09++uzW4OLlZ3AAAAAAAAAAAAAAClvkmyvzoCAAAAAAAAAAAAAAAwnAYAAAC8gGG/dy9/GU97s7plPeNzp09XNwAAAAAAAAAAAAAApT4cdDtNdQQAAAAAAAAAAAAAAGA4DQAAAHhxB5O8Xh2xntGh/avNdDqt7gAAAAAAAAAAAAAAYFnX8QAAIABJREFUyvyuOgAAAAAAAAAAAAAAAPgLw2kAAADAi1pJsuvxaZ3m3g+j2a3BxeoOAAAAAAAAAAAAAKDEyqDbOVEdAQAAAAAAAAAAAAAA/IXhNAAAAOCFDPu9O0kuJHmjumU947Mry9UNAAAAAAAAAAAAAECJD6oDAAAAAAAAAAAAAACAvzKcBgAAAGyG/Ul2V0esZ3Rw79lmMhlXdwAAAAAAAAAAAAAA2+796gAAAAAAAAAAAAAAAOCvDKcBAAAAm2Elya7Hp3Wahw/G02tXzlZ3AAAAAAAAAAAAAADb6vNBt3OpOgIAAAAAAAAAAAAAAPgrw2kAAADACxv2e7eTfJXkjeqW9YxPfXmyugEAAAAAAAAAAAAA2FbvVwcAAAAAAAAAAAAAAAA/ZjgNAAAA2Cz7k+yujljP6IsDF5vR6EF1BwAAAAAAAAAAAACwLaZJ/rk6AgAAAAAAAAAAAAAA+DHDaQAAAMBmOZVk1+PTPtNpM7l8aaU6AwAAAAAAAAAAAADYFp8Nup2b1REAAAAAAAAAAAAAAMCPGU4DAAAANsWw37ud5FKS3dUt61lbOnyyugEAAAAAAAAAAAAA2Ba/qw4AAAAAAAAAAAAAAAD+luE0AAAAYDPtT/JGdcR6xieOXZ09uH+nugMAAAAAAAAAAAAA2FKPkvxrdQQAAAAAAAAAAAAAAPC3DKcBAAAAm+lUkl3VEfNMvjp/qroBAAAAAAAAAAAAANhS/3fQ7dyrjgAAAAAAAAAAAAAAAP6W4TQAAABg0wz7vW+TfJ3kjeqW9ax9ceBkdQMAAAAAAAAAAAAAsKXerw4AAAAAAAAAAAAAAACezHAaAAAAsNl6afFw2uTShTuz7+9cq+4AAAAAAAAAAAAAALbE90n+szoCAAAAAAAAAAAAAAB4MsNpAAAAwGZbrg7YyPjc2ZPVDQAAAAAAAAAAAADAlvh40O2sVUcAAAAAAAAAAAAAAABPZjgNAAAA2FTDfu9Wkm+S7K5uWc+ov3e5mc2a6g4AAAAAAAAAAAAAYNO9Xx0AAAAAAAAAAAAAAACsz3AaAAAAsBX2JXmzOmI9s1s3Hsy+vflVdQcAAAAAAAAAAAAAsKmuJdlbHQEAAAAAAAAAAAAAAKzPcBoAAACwFU4l2VUdMc/4zPLJ6gYAAAAAAAAAAAAAYFN9OOh2ZtURAAAAAAAAAAAAAADA+gynAQAAAJtu2O/dTHI5ye7qlvWMDu4520wn4+oOAAAAAAAAAAAAAGDTvF8dAAAAAAAAAAAAAAAAzGc4DQAAANgq+5K8WR2xnubB/bXptaur1R0AAAAAAAAAAAAAwKZYHXQ7x6ojAAAAAAAAAAAAAACA+QynAQAAAFtlOcmu6oh5xstLJ6sbAAAAAAAAAAAAAIBN8UF1AAAAAAAAAAAAAAAAsDHDaQAAAMBWuZnkSpLd1SHrGX2+/2KzNnpY3QEAAAAAAAAAAAAAvLD3qwMAAAAAAAAAAAAAAICNGU4DAAAAtsSw32uS9JK8Ud2yrslkNrn855XqDAAAAAAAAAAAAADghRwddDvnqyMAAAAAAAAAAAAAAICNGU4DAAAAttKptPz+YW3p8MnqBgAAAAAAAAAAAADghbxfHQAAAAAAAAAAAAAAADydVj9cDgAAACy8m0muJnm9OmQ94+NHr8wePviuugMAAAAAAAAAAAAAeC6zJB9WRwAAAAAAAAAAAAAAAE/HcBoAAACwZYb9XpNkX5K3qlvmmXx1/lR1AwAAAAAAAAAAAADwXPYMup3r1REAAAAAAAAAAAAAAMDTMZwGAAAAbLWT1QEbWTt8sPWNAAAAAAAAAAAAAMATvV8dAAAAAAAAAAAAAAAAPD3DaQAAAMBWu5HkepLXq0PWM7l47vbs+++uV3cAAAAAAAAAAAAAAM9klOTj6ggAAAAAAAAAAAAAAODpGU4DAAAAttSw32uS9JK8Wd0yz/jC2ZPVDQAAAAAAAAAAAADAM/nPQbfzQ3UEAAAAAAAAAAAAAADw9AynAQAAANvhVFp+DzE6uHe5mc2a6g4AAAAAAAAAAAAA4Kn9rjoAAAAAAAAAAAAAAAB4Nq1+sBwAAAB4aQwen9eqQ9Yzuzm4P/v21qXqDgAAAAAAAAAAAADgqdxJ8h/VEQAAAAAAAAAAAAAAwLMxnAYAAABsuWG/1yTZm+St4pS5xmeXT1Y3AAAAAAAAAAAAAABP5YNBt7NWHQEAAAAAAAAAAAAAADwbw2kAAADAdjmVlt9FjA7uPdNMp5PqDgAAAAAAAAAAAABgQ7+pDgAAAAAAAAAAAAAAAJ5dqx8rBwAAAF4q15NcS/J6dch6mvt316bXr6xWdwAAAAAAAAAAAAAAc60Mup0j1REAAAAAAAAAAAAAAMCzM5wGAAAAbIthv9ck+VOSt6pb5hkvnzhZ3QAAAAAAAAAAAAAAzPWb6gAAAAAAAAAAAAAAAOD5GE4DAAAAttPxJLsen1YaHepdaEbDB9UdAAAAAAAAAAAAAMATTZP8U3UEAAAAAAAAAAAAAADwfAynAQAAANtm2O/dTrKa5M3qlnVNJrPJny+erM4AAAAAAAAAAAAAAJ7oD4Nu53p1BAAAAAAAAAAAAAAA8HwMpwEAAADbbU+S16sj5hkd2rdU3QAAAAAAAAAAAAAAPNGvqwMAAAAAAAAAAAAAAIDnZzgNAAAA2G4rSZq0+F5icv7srdl3d65WdwAAAAAAAAAAAAAAP/J9kn+vjgAAAAAAAAAAAAAAAJ5fax8oBwAAAF5Ow37vfpIvk7xb3TLP+OzyUnUDAAAAAAAAAAAAAPAjHw66nVF1BAAAAAAAAAAAAAAA8PwMpwEAAAAVDiR5tTpinmHv0+VmOp1UdwAAAAAAAAAAAAAA/+XX1QEAAAAAAAAAAAAAAMCLMZwGAAAAVDiTZC3JT6tD1tPc+2E0vXr5dHUHAAAAAAAAAAAAAJAkOTvodr6ojgAAAAAAAAAAAAAAAF6M4TQAAABg2w37vbUkB5O8W90yz9qXh5eqGwAAAAAAAAAAAACAJMlvqgMAAAAAAAAAAAAAAIAXZzgNAAAAqPJFkp9VR8yzdvTQn2cPH3xf3QEAAAAAAAAAAAAAO9wsyW+rIwAAAAAAAAAAAAAAgBdnOA0AAACocjHJ3SSvVoesq2kyubB6vDoDAAAAAAAAAAAAAHa4TwfdztXqCAAAAAAAAAAAAAAA4MUZTgMAAABKDPu9aZI9Sd6tbplndGDP8aZpmuoOAAAAAAAAAAAAANjBflUdAAAAAAAAAAAAAAAAbA7DaQAAAEClY0l+Uh0xz/Tq5R9mt25equ4AAAAAAAAAAAAAgB3quyT/Vh0BAAAAAAAAAAAAAABsDsNpAAAAQKUrSQZJXqsOmWe8cnypugEAAAAAAAAAAAAAdqgPBt3OsDoCAAAAAAAAAAAAAADYHIbTAAAAgDLDfq9J8lmSt6tb5hnu/+xMM17z2AIAAAAAAAAAAAAAbL9fVgcAAAAAAAAAAAAAAACbx3AaAAAAUO14kl2PTzuNRtPJ15dOVWcAAAAAAAAAAAAAwA5zctDtHKuOAAAAAAAAAAAAAAAANo/hNAAAAKDUsN/7Nsn5JG9Wt8yzdqS/VN0AAAAAAAAAAAAAADvMr6oDAAAAAAAAAAAAAACAzWU4DQAAAGiDPUl2V0fMM14+fn1294cb1R0AAAAAAAAAAAAAsEOsJfmn6ggAAAAAAAAAAAAAAGBzGU4DAAAA2mA5ySwtv6sYr64sVTcAAAAAAAAAAAAAwA7xH4Nu59vqCAAAAAAAAAAAAAAAYHO1+jFyAAAAYGcY9nv3kiwleae6ZZ7Rvs9ONrPptLoDAAAAAAAAAAAAAHaAX1YHAAAAAAAAAAAAAAAAm89wGgAAANAWB5L8vDpintmdbx9Nr19bre4AAAAAAAAAAAAAgJfc1SSfVEcAAAAAAAAAAAAAAACbz3AaAAAA0BZnkoySvFIdMs/4xNGl6gYAAAAAAAAAAAAAeMn9n0G3M62OAAAAAAAAAAAAAAAANp/hNAAAAKAVhv3eKMnnSf6humWe0ef7LzbDR/eqOwAAAAAAAAAAAADgJfar6gAAAAAAAAAAAAAAAGBrGE4DAAAA2uRQkp9WR8w1nTbjr86fqM4AAAAAAAAAAAAAgJfUgUG3c746AgAAAAAAAAAAAAAA2BqG0wAAAIA2uZDkXpJXq0PmGR3cu1TdAAAAAAAAAAAAAAAvqV9WBwAAAAAAAAAAAAAAAFvHcBoAAADQGsN+b5qkl+Td6pZ5pn++eGd6+9vL1R0AAAAAAAAAAAAA8JK5n+RfqiMAAAAAAAAAAAAAAICtYzgNAAAAaJsjSX5SHbGR8emTS9UNAAAAAAAAAAAAAPCS+ZdBt/OgOgIAAAAAAAAAAAAAANg6htMAAACAtvkmyY0kr1WHzDPa9+lKM5msVXcAAAAAAAAAAAAAwEvkf1cHAAAAAAAAAAAAAAAAW8twGgAAANAqw36vSfKnJG9Xt8zTPHwwnl75eqW6AwAAAAAAAAAAAABeEqcG3c6h6ggAAAAAAAAAAAAAAGBrGU4DAAAA2mjp8XdXacUGRkc/X9r4VwAAAAAAAAAAAADAU3ivOgAAAAAAAAAAAAAAANh6htMAAACA1hn2e7eSXEzyRnXLPOOlw9/M7t+7Xd0BAAAAAAAAAAAAAAvuQZLfVkcAAAAAAAAAAAAAAABbz3AaAAAA0FafJdldHbGRyfmzS9UNAAAAAAAAAAAAALDgPhx0O3erIwAAAAAAAAAAAAAAgK1nOA0AAABoq5NJpkleqQ6ZZ7jv0xPNbDar7gAAAAAAAAAAAACABfZedQAAAAAAAAAAAAAAALA9DKcBAAAArTTs9x4m6Sf5RXXLPLObg/vT61dXqzsAAAAAAAAAAAAAYEF9Oeh2jlRHAAAAAAAAAAAAAAAA28NwGgAAANBmB5L8rDpiI2vHPj9a3QAAAAAAAAAAAAAAC+q96gAAAAAAAAAAAAAAAGD7GE4DAAAA2uxikjtJfl4dMs/a4YNfzR7cv1PdAQAAAAAAAAAAAAAL5l6S96sjAAAAAAAAAAAAAACA7WM4DQAAAGitYb83S/KHJO9Ut8zVNBmfXT5anQEAAAAAAAAAAAAAC+Z3g27nfnUEAAAAAAAAAAAAAACwfQynAQAAAG13NMmux6e1Rnv+cLyZTifVHQAAAAAAAAAAAACwQN6rDgAAAAAAAAAAAAAAALaX4TQAAACg1Yb93u0kK0neqW6ZZ/bd7UfTq5dPV3cAAAAAAAAAAAAAwII4POh2jldHAAAAAAAAAAAAAAAA28twGgAAALAI/pTkv1VHbGT0xYEj1Q0AAAAAAAAAAAAAsCD+sToAAAAAAAAAAAAAAADYfobTAAAAgEWwkmSY5GfVIfOMjx+9Mrv7w43qDgAAAAAAAAAAAABoue+T/HN1BAAAAAAAAAAAAAAAsP0MpwEAAACtN+z31pLsTfKL4pQNjVdOHK1uAAAAAAAAAAAAAICW++2g23lYHQEAAAAAAAAAAAAAAGw/w2kAAADAojiU5JXqiI0M93xyspmM16o7AAAAAAAAAAAAAKDF3qsOAAAAAAAAAAAAAAAAahhOAwAAABbFN0muJtldHTJP8+D+2uTrSyerOwAAAAAAAAAAAACgpQ4Oup2V6ggAAAAAAAAAAAAAAKCG4TQAAABgIQz7vSbJH5K8Wd2ykVG/d7S6AQAAAAAAAAAAAABa6h+rAwAAAAAAAAAAAAAAgDqG0wAAAIBFspRkluQn1SHzTM4u35h+d/tKdQcAAAAAAAAAAAAAtMydJB9VRwAAAAAAAAAAAAAAAHUMpwEAAAALY9jv3UtyLMm71S0bGZ9cOlLdAAAAAAAAAAAAAAAt85tBtzOsjgAAAAAAAAAAAAAAAOoYTgMAAAAWTS/Jq9URGxnu++PpZm3tUXUHAAAAAAAAAAAAALTIe9UBAAAAAAAAAAAAAABALcNpAAAAwKJZTXI3yd9Xh8w1HE4ml84fr84AAAAAAAAAAAAAgJbYO+h2VqsjAAAAAAAAAAAAAACAWobTAAAAgIUy7PemST5N8m51y0ZG+/90tGma6gwAAAAAAAAAAAAAaIP3qgMAAAAAAAAAAAAAAIB6htMAAACARXQ4f7nX2FUdMs/k0oU7s29vflXdAQAAAAAAAAAAAADFbiX5fXUEAAAAAAAAAAAAAABQz3AaAAAAsHCG/d6NJOeTvFXdspG1E8eOVjcAAAAAAAAAAAAAQLFfDbqdteoIAAAAAAAAAAAAAACgnuE0AAAAYFH9Mcnr1REbGe3/bLUZPrpX3QEAAAAAAAAAAAAARZok/7M6AgAAAAAAAAAAAAAAaAfDaQAAAMCiWk4yTvJKdchck8lsfGF1qToDAAAAAAAAAAAAAIp8Ouh2LlZHAAAAAAAAAAAAAAAA7WA4DQAAAFhIw37vUZL9Sf6humUjo94fjzWzWVPdAQAAAAAAAAAAAAAF3qsOAAAAAAAAAAAAAAAA2sNwGgAAALDIDib5aXXERqbXrtyd3bh+rroDAAAAAAAAAAAAALbZ9ST/Xh0BAAAAAAAAAAAAAAC0h+E0AAAAYJFdSnIryWvVIRtZ+/KLo9UNAAAAAAAAAAAAALDNfjnodibVEQAAAAAAAAAAAAAAQHsYTgMAAAAW1rDfa5J8kuTt6paNjA7tuzB7+OC76g4AAAAAAAAAAAAA2CazJP+rOgIAAAAAAAAAAAAAAGgXw2kAAADAovvy8bfd9xxNk8nq6WPVGQAAAAAAAAAAAACwTf7foNv5ujoCAAAAAAAAAAAAAABol3Y/KA4AAACwgWG/912SE0neqW7ZyHDvJ0vNbDqt7gAAAAAAAAAAAACAbfDfqwMAAAAAAAAAAAAAAID2MZwGAAAAvAz2JPl5dcRGZt/eeji9euVMdQcAAAAAAAAAAAAAbLHVJJ9URwAAAAAAAAAAAAAAAO1jOA0AAAB4GZxJ8iDJ31WHbGTtyMEj1Q0AAAAAAAAAAAAAsMX+x6DbaaojAAAAAAAAAAAAAACA9jGcBgAAACy8Yb83TrInyS+qWzayduyLy7N7d29VdwAAAAAAAAAAAADAFrmb5NfVEQAAAAAAAAAAAAAAQDsZTgMAAABeFgeT/H/27q1Zzvo88/BNGQwYbA8GRD5Gf4X+UnMyNampOHY2duwJJPYkHidTLmdmsjFmKwmEJFpCrQ1oAwJJ7CQEkmgJkJCEtN7Vvbp7DuJkHNt4vUtaS8/q7uuqeus9/R0/B//7K0nuqg5ZzejE8deqGwAAAAAAAAAAAABgg/zdoNv5ojoCAAAAAAAAAAAAAADYnAynAQAAAHOh6fcGSU4m+VZ1y2qaXduPTUej5eoOAAAAAAAAAAAAAFhnkyR/VR0BAAAAAAAAAAAAAABsXobTAAAAgHnyQpIHqyNWM/3i2nDlzLtHqzsAAAAAAAAAAAAAYJ1tHXQ771dHAAAAAAAAAAAAAAAAm5fhNAAAAGCenEjyRZL7qkNW07y849B0Op1WdwAAAAAAAAAAAADAOnq8OgAAAAAAAAAAAAAAANjcDKcBAAAAc6Pp90ZJXkjyaHXLasZnT1+ZDC68U90BAAAAAAAAAAAAAOvk5KDb2VEdAQAAAAAAAAAAAAAAbG6G0wAAAIB5sz/JXb/6NrXlg68cqG4AAAAAAAAAAAAAgHXyRHUAAAAAAAAAAAAAAACw+RlOAwAAAOZK0+99luRokkerW1YzfLX/weTa1UvVHQAAAAAAAAAAAABwmz5P8rPqCAAAAAAAAAAAAAAAYPMznAYAAADMo51J7q+OaGN4/MiB6gYAAAAAAAAAAAAAuE0/HXQ7N6ojAAAAAAAAAAAAAACAzc9wGgAAADCP3k5yOcnXqkNW0+zafnw6XL5Z3QEAAAAAAAAAAAAAt2iS5K+qIwAAAAAAAAAAAAAAgNlgOA0AAACYO02/N06yPckj1S2rapqV0bunDldnAAAAAAAAAAAAAMAtenbQ7XxQHQEAAAAAAAAAAAAAAMwGw2kAAADAvDqUZJrkK9Uhq2l2bX91OplMqjsAAAAAAAAAAAAA4BY8Xh0AAAAAAAAAAAAAAADMDsNpAAAAwFxq+r2rSQ4mebS6ZTWTwYXr4/MfnajuAAAAAAAAAAAAAIA1Oj7odnZVRwAAAAAAAAAAAAAAALPDcBoAAAAwz3Ynubc6oo3l/ssHqhsAAAAAAAAAAAAAYI2eqA4AAAAAAAAAAAAAAABmi+E0AAAAYJ69n+Rikq9Xh6xm9MaR8+Mrn52r7gAAAAAAAAAAAACAli4n+Xl1BAAAAAAAAAAAAAAAMFsMpwEAAABzq+n3Jkm2JXmouqWN0bHXDlY3AAAAAAAAAAAAAEBL/3PQ7SxVRwAAAAAAAAAAAAAAALPFcBoAAAAw7w4nGSe5uzpkNc3LL56YNkvXqzsAAAAAAAAAAAAAYBXjJH9dHQEAAAAAAAAAAAAAAMwew2kAAADAXGv6vS+S7E2ypbplVSsrk9Gptw5VZwAAAAAAAAAAAADAKp4edDsfVkcAAAAAAAAAAAAAAACzx3AaAAAAsAj2JLmnOqKNZue2w9PxeKW6AwAAAAAAAAAAAAB+j7+sDgAAAAAAAAAAAAAAAGaT4TQAAABgEZxN8mGSb1aHrGZy+dOl8Ydn3qjuAAAAAAAAAAAAAIAvcWzQ7eypjgAAAAAAAAAAAAAAAGaT4TQAAABg7jX93jTJ1iT/qbqljWbvzoPVDQAAAAAAAAAAAADwJZ6oDgAAAAAAAAAAAAAAAGaX4TQAAABgUbyeZDnJPdUhq1l5+8Sl8ScXz1R3AAAAAAAAAAAAAMBv+DTJ/66OAAAAAAAAAAAAAAAAZpfhNAAAAGAhNP1ek2R3ki3VLW0MDx88UN0AAAAAAAAAAAAAAL/hJ4Nup6mOAAAAAAAAAAAAAAAAZpfhNAAAAGCRvJLk7uqINpb37X53cuPGleoOAAAAAAAAAAAAAPiVlSQ/qo4AAAAAAAAAAAAAAABmm+E0AAAAYGE0/d75JO8k+VZ1y6omk+noxOsHqzMAAAAAAAAAAAAA4FeeHHQ756ojAAAAAAAAAAAAAACA2WY4DQAAAFg0LyT5enVEG81L245OR6Pl6g4AAAAAAAAAAAAASPJ4dQAAAAAAAAAAAAAAADD7DKcBAAAAi+bNJDeT3FsdsprpF9eGK2feO1bdAQAAAAAAAAAAAMDCOzzodvZVRwAAAAAAAAAAAAAAALPPcBoAAACwUJp+b5hkR5It1S1tNC+/eHA6nU6rOwAAAAAAAAAAAABYaI9XBwAAAAAAAAAAAAAAAPPBcBoAAACwiPr517vIXdUhqxmfPX1lMrjwTnUHAAAAAAAAAAAAAAvrQpL/Wx0BAAAAAAAAAAAAAADMB8NpAAAAwMJp+r1LSY4neaS6pY3lQ/sOVjcAAAAAAAAAAAAAsLD+ctDtDKsjAAAAAAAAAAAAAACA+WA4DQAAAFhUO5J8rTqijeGhfWcm165equ4AAAAAAAAAAAAAYOFcT/I31REAAAAAAAAAAAAAAMD8MJwGAAAALKqTSa4mub86pI3h8aMHqxsAAAAAAAAAAAAAWDh/O+h2rlZHAAAAAAAAAAAAAAAA88NwGgAAALCQmn5vJcnWJI9Wt7TR7Nr2xnS4fLO6AwAAAAAAAAAAAICFMUry36sjAAAAAAAAAAAAAACA+WI4DQAAAFhkB5KMk9xdHbKqplkZvX3i1eoMAAAAAAAAAAAAABbG/xl0O+eqIwAAAAAAAAAAAAAAgPliOA0AAABYWE2/dy3JniRbqlvaaHY8f2g6XhlVdwAAAAAAAAAAAACwEL5fHQAAAAAAAAAAAAAAAMwfw2kAAADAotud5KtJ7qoOWc3ks09urpx5/1h1BwAAAAAAAAAAAABzb/ug2zleHQEAAAAAAAAAAAAAAMwfw2kAAADAQmv6vXNJTiR5uLqljWbntv50MplWdwAAAAAAAAAAAAAw175XHQAAAAAAAAAAAAAAAMwnw2kAAAAAydYkD1RHtDH+8Mzn4wsfvVXdAQAAAAAAAAAAAMDcOjLodnZVRwAAAAAAAAAAAAAAAPPJcBoAAABAcjLJZ0kerA5pY7n30r7qBgAAAAAAAAAAAADm1veqAwAAAAAAAAAAAAAAgPllOA0AAABYeE2/N07ybJKHq1vaGJ14YzD+5OLp6g4AAAAAAAAAAAAA5s4HSf65OgIAAAAAAAAAAAAAAJhfhtMAAAAA/tWrSYZJ7qkOaWN5/5591Q0AAAAAAAAAAAAAzJ0fDrqdcXUEAAAAAAAAAAAAAAAwvwynAQAAACRp+r2bSV5K8lh1SxvDg6+cnly98nF1BwAAAAAAAAAAAABz43KSn1ZHAAAAAAAAAAAAAAAA881wGgAAAMD/10vylSR3VYe0MTxyqF/dAAAAAAAAAAAAAMDc+NGg27lRHQEAAAAAAAAAAAAAAMw3w2kAAAAAv9L0e5eSHEmypbqljWb3C29Nbt74vLoDAAAAAAAAAAAAgJnXJHmiOgIAAAAAAAAAAAAAAJh/htMAAAAA/qMXk9xfHdHKeDwdHT+2vzoDAAAAAAAAAAAAgJn3s0G3c6k6AgAAAAAAAAAAAAAAmH+G0wAAAAD+o3eSnE/yjeqQNpqXnjs6HS7frO4AAAAAAAAAAAAAYGZNkvxFdQQAAAAAAAAAAAAAALAYDKcBAAAA/Jqm35smeSbJQ9UtbUxv3hyN3j5xqLoDAAAAAAAAAAAAgJn1zKDbeac6AgAAAAAAAAAAAAAAWAyG0wAAAAB+27EkS0nurQ5po3nxuUPT8cqougMAAAAAAAAAAACAmfS96gAAAAAAAAAAAAAAAGBxGE4DAAAA+A1Nv7ecZFuSLdUtbUwuf7q0cua9o9UdAAAAAAAAAAAAAMyc/qDb6VdHAAAAAAAAAAAAAAAAi8NwGgAAAMDvtu9X/5m4nzQvbds/nUwm1R3LEWzBAAAgAElEQVQAAAAAAAAAAAAAzJQ/rw4AAAAAAAAAAAAAAAAWy0w8/A0AAABwpzX93uUkB5I8Vt3SxvijDz4fn//oRHUHAAAAAAAAAAAAADPj7STPVEcAAAAAAAAAAAAAAACLxXAaAAAAwJd7KclXqyPaWt6zY191AwAAAAAAAAAAAAAz4y8G3c60OgIAAAAAAAAAAAAAAFgshtMAAAAAvtwHSU4neai4o5XRieOD8aWLp6s7AAAAAAAAAAAAANj0Lib5WXUEAAAAAAAAAAAAAACweAynAQAAAHyJpt+bJnk+yTeqW9paPrBnX3UDAAAAAAAAAAAAAJveE4NuZ7k6AgAAAAAAAAAAAAAAWDyG0wAAAAB+v+NJriW5vzqkjeHBV05Prl75uLoDAAAAAAAAAAAAgE3rRpIfV0cAAAAAAAAAAAAAAACLyXAaAAAAwO/R9HujJM8lebS6pa3h4YP7qhsAAAAAAAAAAAAA2LR+Ouh2LldHAAAAAAAAAAAAAAAAi8lwGgAAAMDqDiQZJ7m7OqSN5uUXT0xu3rhS3QEAAAAAAAAAAADApjNO8sPqCAAAAAAAAAAAAAAAYHEZTgMAAABYRdPvXU+yJ8mW6pZWxuPp6PjR/dUZAAAAAAAAAAAAAGw6/zzodj6ojgAAAAAAAAAAAAAAABaX4TQAAACAdnYluSfJXdUhbTQ7njs6HS7frO4AAAAAAAAAAAAAYFP58+oAAAAAAAAAAAAAAABgsRlOAwAAAGih6ffOJzmZ5OHqljamS0sro1NvHaruAAAAAAAAAAAAAGDT2Dbodo5WRwAAAAAAAAAAAAAAAIvNcBoAAABAe1uTPFAd0Vbz4nOHpisro+oOAAAAAAAAAAAAADaFb1cHAAAAAAAAAAAAAAAAGE4DAAAAaO9kks+SPFgd0sbkymdLK2feO1rdAQAAAAAAAAAAAEC5XYNuZ391BAAAAAAAAAAAAAAAgOE0AAAAgJaafm+c5NkkD1e3tNW8tLU/nUwm1R0AAAAAAAAAAAAAlPrj6gAAAAAAAAAAAAAAAIDEcBoAAADAWh1K0iS5tzqkjfG5s1fH586+Wd0BAAAAAAAAAAAAQJl9g25nd3UEAAAAAAAAAAAAAABAYjgNAAAAYE2afm8pydYkW6pb2mp2bt87nU6n1R0AAAAAAAAAAAAAlPhOdQAAAAAAAAAAAAAAAMC/MZwGAAAAsHZ7kkyT3F0d0sbKe6c+HV/46GR1BwAAAAAAAAAAAAB33OFBt7OtOgIAAAAAAAAAAAAAAODfGE4DAAAAWKOm37uaZHeSx6pb2mp2vbBnOp1WZwAAAAAAAAAAAABwZ32nOgAAAAAAAAAAAAAAAODXGU4DAAAAuDUvJbk7M3JfWTn15sXx4Pyp6g4AAAAAAAAAAAAA7pjjSZ6qjgAAAAAAAAAAAAAAAPh1M/GwNwAAAMBm0/R7F5O8mmRLdUtby7tf3FPdAAAAAAAAAAAAAMAd891BtzOtjgAAAAAAAAAAAAAAAPh1htMAAAAAbt3WJPdVR7Q1euv1j8cXP363ugMAAAAAAAAAAACADfdOkn+qjgAAAAAAAAAAAAAAAPhNhtMAAAAAbt3ZJCeTPFId0lbT29GrbgAAAAAAAAAAAABgw/3JoNuZVEcAAAAAAAAAAAAAAAD8JsNpAAAAALeo6femSZ5N8mB1S1uj1w+fH1+6eLq6AwAAAAAAAAAAAIAN80GSn1dHAAAAAAAAAAAAAAAA/C6G0wAAAABuz6kk55N8szqkreW9O3vVDQAAAAAAAAAAAABsmD8bdDsr1REAAAAAAAAAAAAAAAC/i+E0AAAAgNvQ9HuTJL9M8lB1S1vDIwc/HH966YPqDgAAAAAAAAAAAADW3fkkf18dAQAAAAAAAAAAAAAA8GUMpwEAAADcvteTXEnyQHVIW8v7Xt5T3QAAAAAAAAAAAADAuvveoNtZro4AAAAAAAAAAAAAAAD4MobTAAAAAG5T0++NkjyT5JHqlraGh/adGV/+7KPqDgAAAAAAAAAAAADWzaUkf1sdAQAAAAAAAAAAAAAA8PsYTgMAAABYHweSNEnurQ5pa7i/t6e6AQAAAAAAAAAAAIB184NBt7NUHQEAAAAAAAAAAAAAAPD7GE4DAAAAWAdNv7eUZGuSLdUtbS33e+9NPr98oboDAAAAAAAAAAAAgNt2OcmPqiMAAAAAAAAAAAAAAABWYzgNAAAAYP3sSTJNcnd1SFvLB17pVTcAAAAAAAAAAAAAcNseH3Q716sjAAAAAAAAAAAAAAAAVmM4DQAAAGCdNP3e1SS7kjxW3dLW8t6d70yufj6o7gAAAAAAAAAAAADgll1L8nh1BAAAAAAAAAAAAAAAQBuG0wAAAADW184kd2eG7i7Lh/btqW4AAAAAAAAAAAAA4Jb99aDbuVIdAQAAAAAAAAAAAAAA0MbMPOANAAAAMAuafu9ikoNJtlS3tLXc23Fycv3apeoOAAAAAAAAAAAAANbsZpIfVEcAAAAAAAAAAAAAAAC0ZTgNAAAAYP1tT3JfkruqQ1qZTjN8bf/e6gwAAAAAAAAAAAAA1uxvBt3Op9URAAAAAAAAAAAAAAAAbRlOAwAAAFh/Z5OcTPJwdUhbza7tb02+uO7RDAAAAAAAAAAAAIDZsZzke9URAAAAAAAAAAAAAAAAa2E4DQAAAGCdNf3eNMmzSR6sbmltMpkODx/cW50BAAAAAAAAAAAAQGt/N+h2Pq6OAAAAAAAAAAAAAAAAWAvDaQAAAAAb41SSc0m+WR3SVrNz6/HJjRtXqjsAAAAAAAAAAAAAWNUoyZ9VRwAAAAAAAAAAAAAAAKyV4TQAAACADdD0e5MkTyV5qLqltfF4Ojx2aG91BgAAAAAAAAAAAACr+vmg2zlbHQEAAAAAAAAAAAAAALBWhtMAAAAANs6xJFeSPFAd0laz4/nXJ0s3r1Z3AAAAAAAAAAAAAPClxkm+Wx0BAAAAAAAAAAAAAABwKwynAQAAAGyQpt9bSfJ0kkeqW1objSajY6+9Up0BAAAAAAAAAAAAwJf6x0G38151BAAAAAAAAAAAAAAAwK0wnAYAAACwsQ4maZLcWx3S1tKLzx6dNkvXqjsAAAAAAAAAAAAA+C3jJN+ujgAAAAAAAAAAAAAAALhVhtMAAAAANlDT7y0leT7JluqW1obD8fCNI/uqMwAAAAAAAAAAAAD4Lf8w6HZOVUcAAAAAAAAAAAAAAADcKsNpAAAAABtvb5JpkrurQ9paeuGZI9Pl5ovqDgAAAAAAAAAAAAD+3UqSP6qOAAAAAAAAAAAAAAAAuB2G0wAAAAA2WNPvXU2yK8kfVLe01jQrwzeP9aszAAAAAAAAAAAAAPh3/2vQ7bxfHQEAAAAAAAAAAAAAAHA7DKcBAAAA3BkvJflKZuge02x/+rXpcPlmdQcAAAAAAAAAAAAAGSb5dnUEAAAAAAAAAAAAAADA7ZqZh7oBAAAAZlnT711K8kqSP6huaWt68+ZoePzoK9UdAAAAAAAAAAAAAOQng27nw+oIAAAAAAAAAAAAAACA22U4DQAAAODO2ZbknszQTWZp6y9fnTZL16s7AAAAAAAAAAAAABbYUpLvVEcAAAAAAAAAAAAAAACsh5l5pBsAAABg1jX93oUkB5I8Vt3SWtOsDI+9trc6AwAAAAAAAAAAAGCB/XjQ7XxcHQEAAAAAAAAAAAAAALAeDKcBAAAA3FnPJ/lqkruqQ9pa2v704cnNm59XdwAAAAAAAAAAAAAsoBtJ/rQ6AgAAAAAAAAAAAAAAYL0YTgMAAAC4g5p+71yS15I8Vt3S2mg0GR450KvOAAAAAAAAAAAAAFhAjw+6nU+qIwAAAAAAAAAAAAAAANaL4TQAAACAO++5JPcluas6pK3mxeden3xx/bPqDgAAAAAAAAAAAIAFci3J96sjAAAAAAAAAAAAAAAA1pPhNAAAAIA7rOn3ziY5muSx6pbWxuPp8NC+3dUZAAAAAAAAAAAAAAvkh4Nu53J1BAAAAAAAAAAAAAAAwHoynAYAAABQ45kk9yW5qzqkrWbX9rcm165erO4AAAAAAAAAAAAAWACXk/ygOgIAAAAAAAAAAAAAAGC9GU4DAAAAqPFBkuNJHi3uaG86zfL+3u7qDAAAAAAAAAAAAIAF8P1Bt3OtOgIAAAAAAAAAAAAAAGC9GU4DAAAAKND0e9MkTyf5WnXLWizv2fn25Mrl89UdAAAAAAAAAAAAAHPskySPV0cAAAAAAAAAAAAAAABsBMNpAAAAAHXeT3IyyaPVIWvRvLJrV3UDAAAAAAAAAAAAwBz700G3c6M6AgAAAAAAAAAAAAAAYCMYTgMAAAAo0vR70yRPJXmgumUthgf2nh5/9snZ6g4AAAAAAAAAAACAOXQhyY+rIwAAAAAAAAAAAAAAADaK4TQAAACAWu8keTfJw9Uha7H88o5d1Q0AAAAAAAAAAAAAc+i7g25nqToCAAAAAAAAAAAAAABgoxhOAwAAACjU9HvTJE8m+Xp1y1oMjxz8cHxp8H51BwAAAAAAAAAAAMAc+TDJT6ojAAAAAAAAAAAAAAAANpLhNAAAAIB6p5KcTvKt6pC1aHZu21XdAAAAAAAAAAAAADBH/njQ7QyrIwAAAAAAAAAAAAAAADaS4TQAAACAYk2/N03yZJJvVLesxejNYxdWLpw7Vd0BAAAAAAAAAAAAMAfeT/L31REAAAAAAAAAAAAAAAAbzXAaAAAAwOZwIsnZJA9Vh6xF89Lzu6fT6bS6AwAAAAAAAAAAAGDG/dGg21mpjgAAAAAAAAAAAAAAANhohtMAAAAANoGm35skeTLJN6tb1mLl7ROXxufOvlndAQAAAAAAAAAAADDDTiX5h+oIAAAAAAAAAAAAAACAO8FwGgAAAMDmcTzJuczYeFrzwrMvTyeTSXUHAAAAAAAAAAAAwIz6b4NuZ1wdAQAAAAAAAAAAAAAAcCcYTgMAAADYJJp+b5LkF0keqm5Zi5Uz710enz39enUHAAAAAAAAAAAAwAw6nuSfqiMAAAAAAAAAAAAAAADuFMNpAAAAAJvLG0kGSb5RHbIWS9ue7k0n43F1BwAAAAAAAAAAAMCM+cNBtzOtjgAAAAAAAAAAAAAAALhTDKcBAAAAbCJNvzdO8i9JHqpuWYvx+Q+vrpx+93B1BwAAAAAAAAAAAMAMOTzodp6qjgAAAAAAAAAAAAAAALiTDKcBAAAAbD7Hknya5OvVIWux9Pwv907HK6PqDgAAAAAAAAAAAIAZ8YfVAQAAAAAAAAAAAAAAAHea4TQAAACATabp91aS/CLJw9UtazG5NPhi5d1Tr1Z3AAAAAAAAAAAAAMyA/YNuZ2t1BAAAAAAAAAAAAAAAwJ1mOA0AAABgczqc5LMkD1aHrMXS8798ZToaLVd3AAAAAAAAAAAAAGxy/7U6AAAAAAAAAAAAAAAAoILhNAAAAIBNqOn3Rkl+keTh6pa1mFz+dGn09lsHqjsAAAAAAAAAAAAANrGdg25nZ3UEAAAAAAAAAAAAAABABcNpAAAAAJvXa0muJnmgOmQtlp57cv90OFyq7gAAAAAAAAAAAADYhKZJ/nN1BAAAAAAAAAAAAAAAQBXDaQAAAACbVNPvDZM8meSR6pa1mF6/ujx66/V+dQcAAAAAAAAAAADAJvSPg27nSHUEAAAAAAAAAAAAAABAFcNpAAAAAJvbwSTXk9xfHbIWS1ufPDhdbm5UdwAAAAAAAAAAAABsIsMk/6U6AgAAAAAAAAAAAAAAoJLhNAAAAIBNrOn3lpM8lWRLdctaTG/eHA1fP7K3ugMAAAAAAAAAAABgE/kfg27ndHUEAAAAAAAAAAAAAABAJcNpAADA/2Pv3prkru/8jn8onzHrA7FBcp5EP4V+MJvNhs2mKK/t2pSd3cSu2kpSlWzsSnwRpxzbC8JCCEkIBDpYahlaCJAQRwHiICMQjYSQhKSZ/8x09z8X3uyu1xjolma+3TOv182/+u59/a2u3weA2ddPciXJzdUhk1jcc/9T44Vrl6o7AAAAAAAAAAAAAGbAB0m+Xx0BAAAAAAAAAAAAAABQzXAaAAAAwIxr+r0mybYkX69umcjy8mj56KMHqjMAAAAAAAAAAAAAZsB/GXQ771VHAAAAAAAAAAAAAAAAVDOcBgAAADAfHk9yMckt1SGTaA7seX586eLZ6g4AAAAAAAAAAACAQu8k+e/VEQAAAAAAAAAAAAAAALPAcBoAAADAHGj6veUkW5N8rbplIm2b5tDefdUZAAAAAAAAAAAAAIX+etDtLFRHAAAAAAAAAAAAAAAAzALDaQAAAADz46kk55J8qTpkEstP9k+P3n3nVHUHAAAAAAAAAAAAQIGXkvyf6ggAAAAAAAAAAAAAAIBZYTgNAAAAYE40/d4wyS+T3FrdMqnFh3fua8fjtroDAAAAAAAAAAAAYI395aDbGVVHAAAAAAAAAAAAAAAAzArDaQAAAADz5USSt5J8pTpkEsNXTp4fvfnGieoOAAAAAAAAAAAAgDXUH3Q7O6ojAAAAAAAAAAAAAAAAZonhNAAAAIA50vR7oyRbM2fDaUmyuPu+g+1ouFLdAQAAAAAAAAAAALBGvl0dAAAAAAAAAAAAAAAAMGsMpwEAAADMn+eTvJHk1uqQSYzeefvKyksvPl7dAQAAAAAAAAAAALAGdg66nceqIwAAAAAAAAAAAAAAAGaN4TQAAACAOdP0e+Mk9yb5UnXLpBYf2PZYu7y0UN0BAAAAAAAAAAAAsIpGSf6yOgIAAAAAAAAAAAAAAGAWGU4DAAAAmE8nk7yc5GvVIZNor1xeWj5x7HB1BwAAAAAAAAAAAMAq+umg2zlZHQEAAAAAAAAAAAAAADCLDKcBAAAAzKGm32uTbEvyR0luKs6ZyOJD258cX7t2sboDAAAAAAAAAAAAYBUsJPmr6ggAAAAAAAAAAAAAAIBZZTgNAAAAYH69muTZJLdVh0xkZWW8/PjhA9UZAAAAAAAAAAAAAKvgbwfdztnqCAAAAAAAAAAAAAAAgFllOA0AAABgTjX9Xptke5IvJLmpOGciza8efmF88f23qzsAAAAAAAAAAAAAbqD3kvzn6ggAAAAAAAAAAAAAAIBZZjgNAAAAYI41/d4bSZ5Kcnt1y6Sag4/sq24AAAAAAAAAAAAAuIF+MOh2PqiOAAAAAAAAAAAAAAAAmGWG0wAAAADm344kn8uc3XqWjz3+m9Hg7VeqOwAAAAAAAAAAAABugDeS/Lg6AgAAAAAAAAAAAAAAYNbN1WPaAAAAAPy+pt97K8mRJLdXt0xqcc+ufe143FZ3AAAAAAAAAAAAAFyn7w66neXqCAAAAAAAAAAAAAAAgFlnOA0AAABgfdiV5LNJPlUdMonhqy+9Nzr92tPVHQAAAAAAAAAAAADX4XiSLdURAAAAAAAAAAAAAAAA88BwGgAAAMA60PR7gySHkmwqTpnYwu77DrbD4Up1BwAAAAAAAAAAAMCUvjPodtrqCAAAAAAAAAAAAAAAgHlgOA0AAABg/Xgov733fLo6ZBLjd9+5uvLS80eqOwAAAAAAAAAAAACmsG/Q7eyvjgAAAAAAAAAAAAAAAJgXhtMAAAAA1omm3zufZH+STdUtk1rcde9j7dLSteoOAAAAAAAAAAAAgAm0Sb5THQEAAAAAAAAAAAAAADBPDKcBAAAArC8P//33M6UVE2qvXV1efvqJXnUHAAAAAAAAAAAAwATuHnQ7T1dHAAAAAAAAAAAAAAAAzBPDaQAAAADrSNPvXUyyJ8mm6pZJLe7ZcWx87eqF6g4AAAAAAAAAAACAT2ApyXerIwAAAAAAAAAAAAAAAOaN4TQAAACA9WdfkmGSz1aHTGQ4HC/1eweqMwAAAAAAAAAAAAA+gR8Pup3T1REAAAAAAAAAAAAAAADzxnAaAAAAwDrT9HsfJNmdZFN1y6SWDu09Obp44a3qDgAAAAAAAAAAAICPcDnJD6ojAAAAAAAAAAAAAAAA5pHhNAAAAID16VdJlpJ8rjpkUs2Bh/dWNwAAAAAAAAAAAAB8hB8Mup0L1REAAAAAAAAAAAAAAADzyHAaAAAAwDrU9HvXkuxIsqm6ZVIrTz9xZvjOWy9VdwAAAAAAAAAAAAB8iFeT/LA6AgAAAAAAAAAAAAAAYF4ZTgMAAABYvw4nuZbkC9Uhk2r27Nzfjsfj6g4AAAAAAAAAAACAf+YvBt3OcnUEAAAAAAAAAAAAAADAvDKcBgAAALBONf3eYpLtSW6vbpnU8LVXLgzfePV4dQcAAAAAAAAAAADAP3Fg0O3srI4AAAAAAAAAAAAAAACYZ4bTAAAAANa3x5JcSvLF6pBJLT6w7VA7XFmu7gAAAAAAAAAAAABIMkpyZ3UEAAAAAAAAAAAAAADAvDOcBgAAALCONf3eUpJfJvl6dcukxuffvbby3InD1R0AAAAAAAAAAAAASX4y6Haeq44AAAAAAAAAAAAAAACYd4bTAAAAANa/J5OcTfKV6pBJLeza+vj42rWL1R0AAAAAAAAAAADAhnY5yfeqIwAAAAAAAAAAAAAAANYDw2kAAAAA61zT7w2T3J05HE7L8vJo6bGDe6szAAAAAAAAAAAAgA3tB4Nu53x1BAAAAAAAAAAAAAAAwHpgOA0AAABgY3ghyckkt1WHTGqpt++l0fl336juAAAAAAAAAAAAADakV5P8sDoCAAAAAAAAAAAAAABgvTCcBgAAALABNP1em2RrkpszhzehxT07Hm7H47a6AwAAAAAAAAAAANhw/mLQ7SxXRwAAAAAAAAAAAAAAAKwXc/dINgAAAADTafq9N5L0k2yqbpnU8OUXzw1fP/VUdQcAAAAAAAAAAACwoRwYdDs7qyMAAAAAAAAAAAAAAADWE8NpAAAAABvLjiSfSvLp6pBJLe7cerBdWW6qOwAAAAAAAAAAAIANYZTkzuoIAAAAAAAAAAAAAACA9cZwGgAAAMAG0vR755I8nGRzdcukxu+/t7j89FOHqjsAAAAAAAAAAACADeEng27nueoIAAAAAAAAAAAAAACA9cZwGgAAAMDG80iSlSSfqw6Z1OKD9z05vnrlveoOAAAAAAAAAAAAYF27nOR71REAAAAAAAAAAAAAAADrkeE0AAAAgA2m6fc+SLI9yabqlokNh+Pm0N6HqzMAAAAAAAAAAACAde37g27nfHUEAAAAAAAAAAAAAADAemQ4DQAAAGBj6iW5lOSW6pBJLR85/NpocPaV6g4AAAAAAAAAAABgXTqV5IfVEQAAAAAAAAAAAAAAAOuV4TQAAACADajp95aS3JPka9Ut01jcfd8j7Xg8ru4AAAAAAAAAAAAA1p1vDbqdleoIAAAAAAAAAAAAAACA9cpwGgAAAMDG9VSSt5J8tTpkUsM3Xn1/eOrk0eoOAAAAAAAAAAAAYF05MOh2dlZHAAAAAAAAAAAAAAAArGeG0wAAAAA2qKbfGyW5O8mXq1umsbBja69dWrpW3QEAAAAAAAAAAACsC6Mkd1ZHAAAAAAAAAAAAAAAArHeG0wAAAAA2tpNJnk9ye3XIpNoPLi0tH3v8V9UdAAAAAAAAAAAAwLrwk0G381x1BAAAAAAAAAAAAAAAwHpnOA0AAABgA2v6vTbJvUk+nzm8FS3u2fH0+PKlQXUHAAAAAAAAAAAAMNcuJ/ledQQAAAAAAAAAAAAAAMBGMHePYQMAAABwYzX93m+SPJpkU3XLxMbjtjmw5+HqDAAAAAAAAAAAAGCufX/Q7ZyvjgAAAAAAAAAAAAAAANgIDKcBAAAAkCQ789tb0aerQya1fOzx3wzfPvNidQcAAAAAAAAAAAAwl04l+WF1BAAAAAAAAAAAAAAAwEZhOA0AAACANP3ee0n2JNlc3TKNxV337m1Ho2F1BwAAAAAAAAAAADB3vjXodlaqIwAAAAAAAAAAAAAAADYKw2kAAAAA/H+PJFlO8vnqkEmN3vrN5ZWXnj9S3QEAAAAAAAAAAADMlQODbmdndQQAAAAAAAAAAAAAAMBGYjgNAAAAgCRJ0+9dTbItye3VLdNY3PHLX7fN4pXqDgAAAAAAAAAAAGAujJLcWR0BAAAAAAAAAAAAAACw0RhOAwAAAOCfejTJpSS3VIdMql24trJ09LH91R0AAAAAAAAAAADAXPjJoNt5rjoCAAAAAAAAAAAAAABgozGcBgAAAMA/aPq9pSR3J/l6dcs0mn27nx1ffP/t6g4AAAAAAAAAAABgpl1O8r3qCAAAAAAAAAAAAAAAgI3IcBoAAAAA/9zxJKeT3FrcMbm2zeK+3Xvatq0uAQAAAAAAAAAAAGbX9wfdzvnqCAAAAAAAAAAAAAAAgI3IcBoAAAAAv6Pp90ZJtiT5cpKbinMmtvLMsbdHZ04/W90BAAAAAAAAAAAAzKSXk/yoOgIAAAAAAAAAAAAAAGCjMpwGAAAAwId5OckzSW6rDpnGws6t+9vhcKW6AwAAAAAAAAAAAJg5fzbodparIwAAAAAAAAAAAAAAADYqw2kAAAAA/J6m32uT3Jvk85nDG9J4cPbKygvP/Lq6AwAAAAAAAAAAAJgp9w66nf3VEQAAAAAAAAAAAAAAABvZ3D16DQAAAMDaaPq9M0l+nWRzdcs0FnZtPTJeWLhU3QEAAAAAAAAAAADMhKtJ7qyOAAAAAAAAAAAAAAAA2OgMpwEAAADwUXYmuSnJZ6pDJtY0w6X+ob3VGQAAAAAAAAAAAMBM+E+Dbuft6ggAAAAAAAAAAAAAAICNznAaAAAAAH9Q0+9dSPJgks3VLdNYOvjIydG5d1+v7gAAAAAAAAAAAABKvZjkb6sjAAAAAAAAAAAAAAAAMJwGAAAAwMfbm2Qhyc3VIdNYfODeh9rxaFTdAQAAAAAAAAAAAJT5s0G3s1IdAQAAAAAAAAAAAAAAgOE0AAAAAD5G0+9dS3JXktuqW6YxfP3UhZWTz/erOwAAAAAAAAAAAIAS95/LM3kAACAASURBVAy6nYPVEQAAAAAAAAAAAAAAAPyW4TQAAAAAPoknkpxO8i+KO6ayeP+Ww+OFhUvVHQAAAAAAAAAAAMCaupLkm9URAAAAAAAAAAAAAAAA/CPDaQAAAAB8rKbfGyW5K8kfJbmpOGdi7eLicOnw/j3VHQAAAAAAAAAAAMCa+o+DbudsdQQAAAAAAAAAAAAAAAD/yHAaAAAAAJ9I0++dSnIkyebqlmks/frAK6PB269UdwAAAAAAAAAAAABr4oUk/6M6AgAAAAAAAAAAAAAAgN9lOA0AAACASdyX396UPlMdMo2FHVv3tKPRsLoDAAAAAAAAAAAAWHV3DLod/xkEAAAAAAAAAAAAAACYMYbTAAAAAPjEmn7vvSQ7kmyubpnG6MzpSyvPnzhc3QEAAAAAAAAAAACsqrsH3U6vOgIAAAAAAAAAAAAAAIDfZzgNAAAAgEntT3I5yS3VIdNY2HFPf3zt6oXqDgAAAAAAAAAAAGBVfJDkm9URAAAAAAAAAAAAAAAAfDjDaQAAAABMpOn3miR3Jfl6dctUlpdHzYE9D1VnAAAAAAAAAAAAAKvirwbdzqA6AgAAAAAAAAAAAAAAgA9nOA0AAACAaRxP8krmdDxt+eijrw/fevOF6g4AAAAAAAAAAADghno2yY+qIwAAAAAAAAAAAAAAAPjDDKcBAAAAMLGm3xsnuSvJFzOnN6aF+7c80g5Xlqs7AAAAAAAAAAAAgBvmjkG3M6qOAAAAAAAAAAAAAAAA4A+by0etAQAAAKjX9HunkxxKsrm2ZDrjwdkryyeOHaruAAAAAAAAAAAAAG6IXwy6nUerIwAAAAAAAAAAAAAAAPhohtMAAAAAuB47k7RJPlcdMo3FB+49Ov7g8rnqDgAAAAAAAAAAAOC6XE7yreoIAAAAAAAAAAAAAAAAPp7hNAAAAACm1vR7F5Pcl2RTdctUhsNxs+/BB9u2rS4BAAAAAAAAAAAApvcfBt3Ou9URAAAAAAAAAAAAAAAAfDzDaQAAAABcr4NJLiT5UnXINJaPH31z9OYbz1R3AAAAAAAAAAAAAFN5Jsn/rI4AAAAAAAAAAAAAAADgkzGcBgAAAMB1afq95SS/SHJrdcu0Fu7fsq9dWW6qOwAAAAAAAAAAAICJtEnuGHQ7o+oQAAAAAAAAAAAAAAAAPhnDaQAAAADcCM8meSHJbdUh0xifP3dt+djRA9UdAAAAAAAAAAAAwER+Nuh2HquOAAAAAAAAAAAAAAAA4JMznAYAAADAdWv6vTbJPUluTvKp4pypLD64/dj40sWz1R0AAAAAAAAAAADAJ3IpyberIwAAAAAAAAAAAAAAAJiM4TQAAAAAboim3zuTZG+SzdUtUxmP28U9Ox5s27atTgEAAAAAAAAAAAA+1ncH3c756ggAAAAAAAAAAAAAAAAmYzgNAAAAgBtpd5Jhks9Xh0xj5fkTZ4evnzpW3QEAAAAAAAAAAAB8pONJflwdAQAAAAAAAAAAAAAAwOQMpwEAAABwwzT93gdJtibZVN0yrYXtWw60y0sL1R0AAAAAAAAAAADAh2qT3DHodsbVIQAAAAAAAAAAAAAAAEzOcBoAAAAAN9qvkwySfKU6ZBrtpfebpaOP7avuAAAAAAAAAAAAAD7UTwfdzuPVEQAAAAAAAAAAAAAAAEzHcBoAAAAAN1TT760k+UWSrya5qThnKs0ju06M3n/vTHUHAAAAAAAAAAAA8DsuJvlOdQQAAAAAAAAAAAAAAADTM5wGAAAAwGp4McnxJLdXh0ylbbO4e/vudjweV6cAAAAAAAAAAAAA/+A7g27nveoIAAAAAAAAAAAAAAAApmc4DQAAAIAbrun32iRbk3w2yaeLc6YyfPmFc8NTLz1R3QEAAAAAAAAAAAAkSQ4n+Ul1BAAAAAAAAAAAAAAAANfHcBoAAAAAq6Lp995JsifJ5uqWaS1s33KwbRavVHcAAAAAAAAAAADABreU5E8G3U5bHQIAAAAAAAAAAAAAAMD1MZwGAAAAwGrak6RJcnN1yDTaqx8sLx05vLe6AwAAAAAAAAAAADa4vxl0Oy9VRwAAAAAAAAAAAAAAAHD9DKcBAAAAsGqafu9qki1JbqtumVaz/6HnR+fffb26AwAAAAAAAAAAADaok0n+pjoCAAAAAAAAAAAAAACAG8NwGgAAAACr7UiSN5PcWh0yrYX779ndjkbD6g4AAAAAAAAAAADYYNok/2rQ7SxXhwAAAAAAAAAAAAAAAHBjGE4DAAAAYFU1/d4oyc+TfClzeo8a/eb1iyvPHj9U3QEAAAAAAAAAAAAbzP8edDuPVkcAAAAAAAAAAAAAAABw48zlQ9UAAAAAzJem33s1SS/J5uqWaS3suOfI+PKlQXUHAAAAAAAAAAAAbBDvJPl2dQQAAAAAAAAAAAAAAAA3luE0AAAAANbK9iTDJF+oDpnKcDhefOj+Xe143FanAAAAAAAAAAAAwAbw7wbdzuXqCAAAAAAAAAAAAAAAAG4sw2kAAAAArImm37uc5O4km6pbprXy/Il3hqdOPl7dAQAAAAAAAAAAAOvcA4Nu597qCAAAAAAAAAAAAAAAAG48w2kAAAAArKV+kteTfK06ZFoL2/7u4Hjh2qXqDgAAAAAAAAAAAFinria5ozoCAAAAAAAAAAAAAACA1WE4DQAAAIA10/R7oyQ/S3JLkk8V50ylXVhYaX718O7qDgAAAAAAAAAAAFinvjvods5URwAAAAAAAAAAAAAAALA6DKcBAAAAsKaafu90kn1JvlGcMrXlI4dfG775xrPVHQAAAAAAAAAAALDOPJnkR9URAAAAAAAAAAAAAAAArB7DaQAAAABU2JmkSXJzdci0Frbd9Ui7vLRQ3QEAAAAAAAAAAADrxDDJHw+6nXF1CAAAAAAAAAAAAAAAAKvHcBoAAAAAa67p964m+UWS26tbpjW+cH5h6cjhR6o7AAAAAAAAAAAAYJ34b4Nu55nqCAAAAAAAAAAAAAAAAFaX4TQAAAAAqjyR5OUkt1WHTKvZu/vZ0bnBa9UdAAAAAAAAAAAAMOdeT/LX1REAAAAAAAAAAAAAAACsPsNpAAAAAJRo+r1xkl8k+UKSTxfnTG1h+5bd7XC4Ut0BAAAAAAAAAAAAc+xfD7qdxeoIAAAAAAAAAAAAAAAAVp/hNAAAAADKNP3emSQPJflGdcu0RmdOX1o+8dTB6g4AAAAAAAAAAACYU3836Hb2VUcAAAAAAAAAAAAAAACwNgynAQAAAFDtwSRXktxSHTKtxV1bHx9funi2ugMAAAAAAAAAAADmzIUkd1ZHAAAAAAAAAAAAAAAAsHYMpwEAAABQqun3FpL8PMnXq1umNhq1C7u37WrH43F1CgAAAAAAAAAAAMyRbw66nfeqIwAAAAAAAAAAAAAAAFg7htMAAAAAmAXHkzyX5PbqkGkNTz7/7vDlF45UdwAAAAAAAAAAAMCcODDodn5WHQEAAAAAAAAAAAAAAMDaMpwGAAAAQLmm32uT3JXks0k+U5wztYX77jo0vnb1/eoOAAAAAAAAAAAAmHGLSf6kOgIAAAAAAAAAAAAAAIC1ZzgNAAAAgJnQ9HvvJHkgyTeqW6bVLi4Om/0P7a7uAAAAAAAAAAAAgBn3/UG381p1BAAAAAAAAAAAAAAAAGvPcBoAAAAAs+ThJO8n+VJ1yLSWn3jsjeHp105UdwAAAAAAAAAAAMCMei7Jf62OAAAAAAAAAAAAAAAAoIbhNAAAAABmRtPvNUl+luRrSW4qzpnawra79rZLzbXqDgAAAAAAAAAAAJgx4yR/POh2htUhAAAAAAAAAAAAAAAA1DCcBgAAAMCseS7JsSSbqkOmNb54YXHpsUN7qjsAAAAAAAAAAABgxvyvQbdztDoCAAAAAAAAAAAAAACAOobTAAAAAJgpTb/XJtmS5FNJPlucM7XmwJ4XRoOzr1R3AAAAAAAAAAAAwIx4K8m/r44AAAAAAAAAAAAAAACgluE0AAAAAGZO0++dS7I9yebqluuxsP3uB9vhynJ1BwAAAAAAAAAAAMyAOwbdzpXqCAAAAAAAAAAAAAAAAGoZTgMAAABgVu1Pcj7Jl6tDpjV6+8wHy8efOFDdAQAAAAAAAAAAAMXuG3Q7u6ojAAAAAAAAAAAAAAAAqGc4DQAAAICZ1PR7y0n+b5Jbk9xUWzO9xQe2PTm6eOGt6g4AAAAAAAAAAAAociHJv6mOAAAAAAAAAAAAAAAAYDYYTgMAAABglp1MciTJ5uqQqY3H7eID2x5ox+NxdQoAAAAAAAAAAAAU+LeDbudcdQQAAAAAAAAAAAAAAACzwXAaAAAAADOr6ffaJPf+/c/PVbZcj+HLL55bOfnco9UdAAAAAAAAAAAAsMbuH3Q7W6ojAAAAAAAAAAAAAAAAmB2G0wAAAACYaU2/dyHJ1iSbq1uux8J9dx0eX71yoboDAAAAAAAAAAAA1siFJH9aHQEAAAAAAAAAAAAAAMBsMZwGAAAAwDzoJXk7yVerQ6a2tDRqHnlgV9u2bXUKAAAAAAAAAAAArIE/H3Q771ZHAAAAAAAAAAAAAAAAMFsMpwEAAAAw85p+byXJz5J8JXN801o+fvTN4amTR6s7AAAAAAAAAAAAYJXtGHQ7d1dHAAAAAAAAAAAAAAAAMHvm9pFpAAAAADaWpt97JcnBJP+yuuV6LGz9+YHxtasXqjsAAAAAAAAAAABglbyf5E+rIwAAAAAAAAAAAAAAAJhNhtMAAAAAmCfbkiwk+WJ1yLTaxcXh4p4dO9u2batbAAAAAAAAAAAAYBX8+aDbGVRHAAAAAAAAAAAAAAAAMJsMpwEAAAAwN5p+72qSnya5PclNxTlTW3n6yTPDV/4fe3fWNGd553f8p8L2gLfEjm0sZL+Hfgv9EjLjxBlXPJXJzBBXecrjJVWZSlIpHyTlSrlykIrLBhsQIBYhodVix0CDdIvV7GKR2UHcQgvann7u5+nlzoFIlePxAuqWrqe7P5+z6+x7fB38fwceLt0BAAAAAAAAAAAAU7ar7nZuLB0BAAAAAAAAAAAAAADA2mU4DQAAAIBZ82SSx5OsLx0yiaUt1983PnP6aOkOAAAAAAAAAAAAmJL3k3yrdAQAAAAAAAAAAAAAAABrm+E0AAAAAGZKU/XaJDd+8Ly4ZMtEmma4fPuOne143JZOAQAAAAAAAAAAgCn4Tt3t1KUjAAAAAAAAAAAAAAAAWNsMpwEAAAAwc5qqdyzJTUnWl26ZxODpJ94ZvnSgKt0BAAAAAAAAAAAAE9pddzs3lI4AAAAAAAAAAAAAAABg7TOcBgAAAMCseijJy0m+WDpkEktbr79/fPrUkdIdAAAAAAAAAAAAcI7eT/Kt0hEAAAAAAAAAAAAAAADMBsNpAAAAAMykpuqNklyb5JIkHy9bM4GVldHybdt3tuNxWzoFAAAAAAAAAAAAzsF3627n3dIRAAAAAAAAAAAAAAAAzAbDaQAAAADMrKbqvZNkR5LLSrdMYvDsk4cGLz63r3QHAAAAAAAAAAAAfER76m7n+tIRAAAAAAAAAAAAAAAAzA7DaQAAAADMuruSvJfkc6VDJtHfuumB8elT75XuAAAAAAAAAAAAgA/p/SSXl44AAAAAAAAAAAAAAABgthhOAwAAAGCmNVVvNclVSf55Zvm/a3V1tLxn2852PB6XTgEAAAAAAAAAAIAP4Xt1t/Nu6QgAAAAAAAAAAAAAAABmy+wekgYAAACADzRV72CSe5JsKN0yicFzT707eOHZvaU7AAAAAAAAAAAA4E+4re52risdAQAAAAAAAAAAAAAAwOwxnAYAAADAvNiR5EyST5cOmUR/66be+NTJw6U7AAAAAAAAAAAA4A84keTy0hEAAAAAAAAAAAAAAADMJsNpAAAAAMyFpuotJdmY5EtJ1hXOOXeDwXj5l7fubMfjcekUAAAAAAAAAAAA+D2+V3c7h0pHAAAAAAAAAAAAAAAAMJsMpwEAAAAwT55O8kiS9aVDJjE48Ew9eP7ph0p3AAAAAAAAAAAAwO+4ve52ri0dAQAAAAAAAAAAAAAAwOwynAYAAADA3GiqXpvk5iTjJBcXzplIf9uND45PnqhLdwAAAAAAAAAAAMAHTia5vHQEAAAAAAAAAAAAAAAAs81wGgAAAABzpal6x5PcmGR96ZaJDAbj/u6tO9vxeFw6BQAAAAAAAAAAAJJ8r+523ikdAQAAAAAAAAAAAAAAwGwznAYAAADAPNqX5IUkXyodMonhi88dHjz3VK90BwAAAAAAAAAAAAvvjrrb2Vg6AgAAAAAAAAAAAAAAgNlnOA0AAACAudNUvXGS65L8WZKPF86ZSH/bjXvHJ95/t3QHAAAAAAAAAAAAC+tkkstLRwAAAAAAAAAAAAAAADAfDKcBAAAAMJeaqvduku1JNpRumchwOO7v3rKzHY9GpVMAAAAAAAAAAABYSN+vu523S0cAAAAAAAAAAAAAAAAwHwynAQAAADDP7k7yTpLPlw6ZxPClA+8NnnmyV7oDAAAAAAAAAACAhXNn3e1cUzoCAAAAAAAAAAAAAACA+WE4DQAAAIC51VS9QZJrknw2yUWFcybS337T3vGJ44dKdwAAAAAAAAAAALAwTiX5u9IRAAAAAAAAAAAAAAAAzBfDaQAAAADMtabqvZLkriQbSrdMZDRq+ztv2dmORqPSKQAAAAAAAAAAACyEv6+7nbdLRwAAAAAAAAAAAAAAADBfDKcBAAAAsAh2JTmZ5DOlQyYxPPjikcEzv76/dAcAAAAAAAAAAABzb2vd7WwqHQEAAAAAAAAAAAAAAMD8MZwGAAAAwNxrql4/yTVJvpBkXeGcifR33FyN3z/+TukOAAAAAAAAAAAA5tahJN8qHQEAAAAAAAAAAAAAAMB8MpwGAAAAwKJ4Lsn+JJeVDpnIaNT2d2ze2Y5Gw9IpAAAAAAAAAAAAzJ02yV/X3c7x0iEAAAAAAAAAAAAAAADMJ8NpAAAAACyEpuq1STYnGSa5pHDORIavvHR09cnH7ivdAQAAAAAAAAAAwNz5Sd3t3F06AgAAAAAAAAAAAAAAgPllOA0AAACAhdFUvRNJNiX5cumWSS3v3Lx/dPS910t3AAAAAAAAAAAAMDdeSPKfSkcAAAAAAAAAAAAAAAAw3wynAQAAALBoHk7yXGZ9PK1t09+yaWc7GKyUTgEAAAAAAAAAAGDmDZL827rbWS4dAgAAAAAAAAAAAAAAwHwznAYAAADAQmmq3jjJtTn7N3Zx2ZrJjN558+TKvgduK90BAAAAAAAAAADAzPth3e38unQEAAAAAAAAAAAAAAAA889wGgAAAAALp6l6R5JsSrK+dMukmnv2PDt8+43nS3cAAAAAAAAAAAAws/Yl+Z+lIwAAAAAAAAAAAAAAAFgMhtMAAAAAWFT7kjyTORhPW7r52j1ts3y6dAcAAAAAAAAAAAAz53SSb9bdzqh0CAAAAAAAAAAAAAAAAIvBcBoAAAAAC6mpeuMk133wvLhky6TaE8eb5bv37GzbtnQKAAAAAAAAAAAAs+W7dbfzWukIAAAAAAAAAAAAAAAAFofhNAAAAAAWVlP1jibZlOSy0i2TWn1k76vDgy8+UroDAAAAAAAAAACAmbGj7nauKR0BAAAAAAAAAAAAAADAYjGcBgAAAMCiq5I8lWR96ZBJLd1y7b3j06eOlO4AAAAAAAAAAABgzTuc5PLSEQAAAAAAAAAAAAAAACwew2kAAAAALLSm6o2TXPfB85KSLRNrmuHy7q3b2/F4XDoFAAAAAAAAAACANe3f193O0dIRAAAAAAAAAAAAAAAALB7DaQAAAAAsvKbqHcvZ8bT1SdYVzpnI4MAz9eDpJ+4v3QEAAAAAAAAAAMCadUXd7dxeOgIAAAAAAAAAAAAAAIDFZDgNAAAAAM7an+SJnB1Pm2n97TftGx07+mbpDgAAAAAAAAAAANacl5P8oHQEAAAAAAAAAAAAAAAAi8twGgAAAAAkaapem2RTklGSSwrnTGY8bvtbN+1oh4PV0ikAAAAAAAAAAACsGcMk36y7nX7pEAAAAAAAAAAAAAAAABaX4TQAAAAA+EBT9Y4nuS7J+iTrCudMZPTW6ydW9j90R+kOAAAAAAAAAAAA1oz/Xnc7j5aOAAAAAAAAAAAAAAAAYLEZTgMAAACA/98jSR7P2fG0mdbcueup4TtvvVC6AwAAAAAAAAAAgOIeSfI/SkcAAAAAAAAAAAAAAACA4TQAAAAA+C1N1WuTbEoySvLJwjkT69+88Zdts3y6dAcAAAAAAAAAAADFLCX5Zt3tDEuHAAAAAAAAAAAAAAAAgOE0AAAAAPgdTdV7P8nGJF9Osq5wzkTG7x9bXr57z462bUunAAAAAAAAAAAAUMYP6m7nYOkIAAAAAAAAAAAAAAAASAynAQAAAMAf8liSR5OsLx0yqdVH9r42fPnA/tIdAAAAAAAAAAAAXHB76m7nytIRAAAAAAAAAAAAAAAA8P8YTgMAAACA36Opem2SG5IMk3yycM7EljZf+6vxqZOHS3cAAAAAAAAAAABwwRxJ8relIwAAAAAAAAAAAAAAAOC3GU4DAAAAgD+gqXonkmxM8uUk6wrnTGZ1ddTfftO2djQalk4BAAAAAAAAAADggvi7uts5XDoCAAAAAAAAAAAAAAAAfpvhNAAAAAD44x5P8kiSy0qHTGp48MUjq48/fE/pDgAAAAAAAAAAAM67q+tuZ1fpCAAAAAAAAAAAAAAAAPhdhtMAAAAA4I9oql6b5MYkq0k+VThnYsu7tzw6qg8dLN0BAAAAAAAAAADAefNKku+WjgAAAAAAAAAAAAAAAIDfx3AaAAAAAPwJTdU7keTqJF9Ksq5wzsSWNm/c1a6sLJXuAAAAAAAAAAAAYOpGSf6q7nbOlA4BAAAAAAAAAAAAAACA38dwGgAAAAB8OE8m2Z/kstIhkxofeW+pue+OXaU7AAAAAAAAAAAAmLof1d1OVToCAAAAAAAAAAAAAAAA/hDDaQAAAADwITRVr01yc5KVJJ8qnDOxlb33Hxz85qXHSncAAAAAAAAAAAAwNfuS/LB0BAAAAAAAAAAAAAAAAPwxhtMAAAAA4ENqqt7JJFcnuTTJusI5E+tv3nj3+Mzpo6U7AAAAAAAAAAAAmNj7Sb5Rdzuj0iEAAAAAAAAAAAAAAADwxxhOAwAAAICP5qkk+5JsKB0yqXZ5ebi865Zt7XjkUA4AAAAAAAAAAMBs+9u623mzdAQAAAAAAAAAAAAAAAD8KYbTAAAAAOAjaKpem+TmJMtJPl04Z2KDA8/Wg6cev690BwAAAAAAAAAAAOfsZ3W3s710BAAAAAAAAAAAAAAAAHwYhtMAAAAA4CNqqt6pJFcn+VKSdYVzJtbffnM1eu/wq6U7AAAAAAAAAAAA+MieTfL90hEAAAAAAAAAAAAAAADwYRlOAwAAAIBz83SSh5JsKB0ysbbN0k1Xb29XmqXSKQAAAAAAAAAAAHxo/SRfr7udpnQIAAAAAAAAAAAAAAAAfFiG0wAAAADgHDRVr02yOWcPz3ymcM7ExkcOLy3f9cvtbdu2pVsAAAAAAAAAAAD4UP6h7nZeKB0BAAAAAAAAAAAAAAAAH4XhNAAAAAA4R03VO53kyiRfSHJR4ZyJrT6y99XBgWf3lu4AAAAAAAAAAADgT7ql7nauKh0BAAAAAAAAAAAAAAAAH5XhNAAAAACYQFP1nk9yV5INpVumoX/LtfePjh99q3QHAAAAAAAAAAAAf9BrSS4vHQEAAAAAAAAAAAAAAADnwnAaAAAAAExue5LDST5fOmRio1Hb33ztre3q6nLpFAAAAAAAAAAAAP6JQZK/rLudU6VDAAAAAAAAAAAAAAAA4FwYTgMAAACACTVVr0lyZZLPJPl44ZyJjd5561Rz/127SncAAAAAAAAAAADwT/zXutt5pHQEAAAAAAAAAAAAAAAAnCvDaQAAAAAwBU3Vez3JrUk2FE6ZipUH731pcPAFx3UAAAAAAAAAAADWjruT/Lh0BAAAAAAAAAAAAAAAAEzCcBoAAAAATM9dSQ4mubR0yDQs3XTNPeOT779bugMAAAAAAAAAAIAcTvJXdbfTlg4BAAAAAAAAAAAAAACASRhOAwAAAIApaareMMlVSS5KcnHhnMmtro76W2+4tR0OV0unAAAAAAAAAAAALLA2yTfrbudw6RAAAAAAAAAAAAAAAACYlOE0AAAAAJiipuodTnJ9ksuSrCucM7Hha785vrL3/j2lOwAAAAAAAAAAABbYj+tu557SEQAAAAAAAAAAAAAAADANhtMAAAAAYPr2JXk0Z8fTZl5zz55nh6+/8lTpDgAAAAAAAAAAgAX0SJL/UjoCAAAAAAAAAAAAAAAApsVwGgAAAABMWVP12iSbkjRJPl04ZyqWbrzq9vGZ00dLdwAAAAAAAAAAACyQk0n+su52hqVDAAAAAAAAAAAAAAAAYFoMpwEAAADAedBUvZNJfp7ki5mDf7i23x/0t9+8tR2NHOABAAAAAAAAAAC4MC6vu53XSkcAAAAAAAAAAAAAAADANM38wWYAAAAAWMOeS3Jvkq+UDpmG4UvPv7f66L47S3cAAAAAAAAAAAAsgKvqbmdL6QgAAAAAAAAAAAAAAACYNsNpAAAAAHCeNFWvTXJrkqNJPlc4ZyqW92x7YvjOmwdKdwAAAAAAAAAAAMyxA0m+UzoCAAAAAAAAAAAAAAAAzgfDaQAAAABwHjVVbznJFUk+m+TjhXOmYumGq3eP+0snSncAAAAAAAAAAADMoSbJ1+tuZ7l0CAAAAAAAAAAAAAAAAJwPhtMAAAAA4Dxrqt6rSbYl2VC6ZRraUydWlndv3dqOx+PSLQAAAAAAAAAAAHPm+3W381zpCAAAAAAAAAAAAAAAADhfDKcBAAAAwIVxZ5KXk1xaOmQaBs8+eWj1yUfvLd0BAAAAAAAAAAAwR7bX3c7PXtuy7gAAIABJREFUSkcAAAAAAAAAAAAAAADA+WQ4DQAAAAAugKbqDZNclbN/cpcUzpmK5R2b948Ov3uwdAcAAAAAAAAAAMAceCPJ35SOAAAAAAAAAAAAAAAAgPPNcBoAAAAAXCBN1XsvyTVJ1idZVzhncm2bpRuv3tk2y6dLpwAAAAAAAAAAAMywYZJv1N3OidIhAAAAAAAAAAAAAAAAcL4ZTgMAAACAC+vRJHuTbCgdMg3jY0f6y3fs2taOx23pFgAAAAAAAAAAgBn1w7rbqUpHAAAAAAAAAAAAAAAAwIVgOA0AAAAALqCm6rVJbkpyOsk/K5wzFauP739j8PzTvdIdAAAAAAAAAAAAM+i+JD8qHQEAAAAAAAAAAAAAAAAXiuE0AAAAALjAmqp3JsnPknwuyccK50xFf8v1D46Ovvd66Q4AAAAAAAAAAIAZcijJN+puZ1w6BAAAAAAAAAAAAAAAAC4Uw2kAAAAAUEBT9V5OsivJV0q3TMV43C7dvHF7u7rSL50CAAAAAAAAAAAwA4ZJ/k3d7RwuHQIAAAAAAAAAAAAAAAAXkuE0AAAAAChnT5LXknypdMg0jOtDp5t7b9/Rtm3pFAAAAAAAAAAAgLXuP9fdzkOlIwAAAAAAAAAAAAAAAOBCM5wGAAAAAIU0VW+Q5OdJPpHk4sI5U7Gy74HfDF86UJXuAAAAAAAAAAAAWMN21t3Oj0tHAAAAAAAAAAAAAAAAQAmG0wAAAACgoKbqvZvk2iSXJVlXtmY6ljZv/NXo/WNvl+4AAAAAAAAAAABYg15J8u9KRwAAAAAAAAAAAAAAAEAphtMAAAAAoLx9SR7N2fG02TcYjPs3XbO1XV3pl04BAAAAAAAAAABYQ5okX6u7nZOlQwAAAAAAAAAAAAAAAKAUw2kAAAAAUFhT9dok1ydZTvKZwjlTMTr09qnlO3dva9u2Ld0CAAAAAAAAAACwRvx93e08VToCAAAAAAAAAAAAAAAASjKcBgAAAABrQFP1TiW5IskXknyscM5UrD6y99XBM79+oHQHAAAAAAAAAADAGrCx7nauLh0BAAAAAAAAAAAAAAAApRlOAwAAAIA1oql6B5LsTvLV0i3T0t+66cFRfehg6Q4AAAAAAAAAAICCnk7y7dIRAAAAAAAAAAAAAAAAsBYYTgMAAACAtWV3kpeTXFo6ZCraNmc2/WL7uL90onQKAAAAAAAAAABAASeTfK3udpZLhwAAAAAAAAAAAAAAAMBaYDgNAAAAANaQpuoNklz5wfNTJVumpT1xvFnesfmWdjQalm4BAAAAAAAAAAC4wP667nZ+UzoCAAAAAAAAAAAAAAAA1grDaQAAAACwxjRV72jOjqddmuSiwjlTMTjwTL3y8IO3l+4AAAAAAAAAAAC4gP5X3e3sKB0BAAAAAAAAAAAAAAAAa4nhNAAAAABYm55OcmeSr5QOmZbm9p1PDl9/5cnSHQAAAAAAAAAAABfA3iT/WDoCAAAAAAAAAAAAAAAA1hrDaQAAAACwBjVVr02yLcmbSb5YOGdqzmz6+e3jkyfq0h0AAAAAAAAAAADn0eEkX6+7nWHpEAAAAAAAAAAAAAAAAFhrDKcBAAAAwBrVVL2VJD9L8okklxTOmY6mGS5tvvaWdrDalE4BAAAAAAAAAAA4D0ZJvlF3O4dKhwAAAAAAAAAAAAAAAMBaZDgNAAAAANawpurVSa5Ksj5z8p83evO1E829d+xo27Z0CgAAAAAAAAAAwLT9t7rbua90BAAAAAAAAAAAAAAAAKxVc3FoGQAAAADm3KNJ7k/yldIh07Ky976XBweefah0BwAAAAAAAAAAwBTdluRHpSMAAAAAAAAAAAAAAABgLTOcBgAAAABrXFP12iSbkxxO8i8K50xNf/PG+0dHDr9augMAAAAAAAAAAGAKXk/yzbrbaUuHAAAAAAAAAAAAAAAAwFpmOA0AAAAAZkBT9ZaT/DTJJ5P8WeGc6RiP26UbfrGtbZZPlU4BAAAAAAAAAACYwEqSr9XdzvulQwAAAAAAAAAAAAAAAGCtM5wGAAAAADOiqXpvJbk+yYYk6wrnTMX46JF+f/etW9vxeFy6BQAAAAAAAAAA4Bx9t+52nigdAQAAAAAAAAAAAAAAALPAcBoAAAAAzJYHk+zP2fG0uTB4+vG3Vx/ff1fpDgAAAAAAAAAAgHNwQ93tXFE6AgAAAAAAAAAAAAAAAGaF4TQAAAAAmCFN1WuTbEpyIsnnCudMzfKuLY8O33rjudIdAAAAAAAAAAAAH8HzSf5D6QgAAAAAAAAAAAAAAACYJYbTAAAAAGDGNFXvTJKfJvlskk8Uzpmapeuv3D0+fepI6Q4AAAAAAAAAAIAP4UySv6i7nX7pEAAAAAAAAAAAAAAAAJglhtMAAAAAYAY1Ve/VJDcn2VC6ZVra/tKgv3XTLe1wsFq6BQAAAAAAAAAA4E/4m7rbeal0BAAAAAAAAAAAAAAAAMwaw2kAAAAAMLvuTfJkkstKh0zL8JWXjzUP3LOrdAcAAAAAAAAAAMAf8X/qbmdL6QgAAAAAAAAAAAAAAACYRYbTAAAAAGBGNVVvnGRjkuUkny2cMzUr9991YPDSgYdLdwAAAAAAAAAAAPweDyf5QekIAAAAAAAAAAAAAAAAmFWG0wAAAABghjVV72SSnyb5fJKPFc6ZmqWbrr5ndPzom6U7AAAAAAAAAAAAfsvRJP+67nYGpUMAAAAAAAAAAAAAAABgVhlOAwAAAIAZ11S9l5JsS/LV0i1TMxyOl264amu70iyVTgEAAAAAAAAAAEgyTPKv6m7nrdIhAAAAAAAAAAAAAAAAMMsMpwEAAADAfLgjyYEk60uHTMv48Ltnlm/fubUdj9vSLQAAAAAAAAAAwML7j3W380DpCAAAAAAAAAAAAAAAAJh1htMAAAAAYA40VW+Y5BdJhkk+XThnalYf3//G4KnHf1W6AwAAAAAAAAAAWGjX1d3O/y4dAQAAAAAAAAAAAAAAAPPAcBoAAAAAzImm6h1PckWSLya5qHDO1PS33bhveOjtF0t3AAAAAAAAAAAAC+mxJN8qHQEAAAAAAAAAAAAAAADzwnAaAAAAAMyRpuo9m2RPkq+Wbpmmpet/vnN85vSx0h0AAAAAAAAAAMBCOZzkz+tupykdAgAAAAAAAAAAAAAAAPPCcBoAAAAAzJ+dSV5NcmnpkGlpT59c6W+5/uZ2MFgp3QIAAAAAAAAAACyEQZKv1d3O26VDAAAAAAAAAAAAAAAAYJ4YTgMAAACAOdNUvUGSK3L2/++ThXOmZvjKy8eae27b1rZtW7oFAAAAAAAAAACYe/9Qdzt7S0cAAAAAAAAAAAAAAADAvDGcBgAAAABzqKl67yX5RZIvJ7mocM7UrOy7/+Dg6SfuK90BAAAAAAAAAADMtavqbudnpSMAAAAAAAAAAAAAAABgHhlOAwAAAID59USSO5J8tXTINPW3bto7fPuN50t3AAAAAAAAAAAAc2l/km+XjgAAAAAAAAAAAAAAAIB5ZTgNAAAAAOZUU/XaJLcmOZjky4Vzpmrpuit2jU+eqEt3AAAAAAAAAAAAc+XdJH9RdzurpUMAAAAAAAAAAAAAAABgXhlOAwAAAIA51lS9QZIrkgyTfKZwztS0/f5g6aZrNrerK/3SLQAAAAAAAAAAwFxYTfLndbfzbukQAAAAAAAAAAAAAAAAmGeG0wAAAABgzjVV71iSnyT5QpKPF86ZmtHbb5xcvm3HlnY8HpduAQAAAAAAAAAAZt63627n4dIRAAAAAAAAAAAAAAAAMO8MpwEAAADAAmiq3otJbkny1STrCudMzerj+99Yfay6s3QHAAAAAAAAAAAw066ou52rSkcAAAAAAAAAAAAAAADAIjCcBgAAAACL484kjyXZUDpkmpZ3b31s+Npvfl26AwAAAAAAAAAAmEl7k3yndAQAAAAAAAAAAAAAAAAsCsNpAAAAALAgmqo3TrIxyfEkny+cM1Vnrr/y9tHxY2+V7gAAAAAAAAAAAGbK20m+Vnc7g9IhAAAAAAAAAAAAAAAAsCgMpwEAAADAAmmq3pkkP0nyqSQXF86ZntXV0dKmn29pm+XTpVMAAAAAAAAAAICZ0CT5l3W383/Zu7tnu+r7vuOfY9mE2LFjOzU2NiL5E/ZM/4BmpW3GiZuMPW2aNJkm7SRp00mfJp10UrfTm87UTWsHY5ABYTCSEMhYPNhyjCUwsDBZyAaDjUEWEATicaEHQNJ5WPucs/fqBTRNHGMjtLd+5+zzes2si3X3vv5e/D4vlg4BAAAAAAAAAAAAAACAjcRwGgAAAABsMF1TP53kqiQfzAzdCMdH2vnFW76wqx+NVku3AAAAAAAAAAAAa94ftNXg/tIRAAAAAAAAAAAAAAAAsNHMzKPIAAAAAMBpuTfJ15NsLh0ySSvfe/D54T137indAQAAAAAAAAAArGmXtNVgW+kIAAAAAAAAAAAAAAAA2IgMpwEAAADABtQ1dZ9kV5LDSd5fOGeiun17Hlp59MD+0h0AAAAAAAAAAMCadFeSPyodAQAAAAAAAAAAAAAAABuV4TQAAAAA2KC6ph4m2fLa70+VbJm0hZ2f2zc6+uKh0h0AAAAAAAAAAMCacjjJr7XVYLV0CAAAAAAAAAAAAAAAAGxUhtMAAAAAYAPrmvpoks8meV+StxbOmZzRqF/YdsXu8eLCy6VTAAAAAAAAAACANWEpycfaanCsdAgAAAAAAAAAAAAAAABsZIbTAAAAAGCD65r6e0luSrK5dMskjV8+vrS4+9pd/erqcukWAAAAAAAAAACguN9rq8GDpSMAAAAAAAAAAAAAAABgozOcBgAAAAAkyVeSPJTkg6VDJmn10QNHuju+dnPf96VTAAAAAAAAAACAcv6srQbXlY4AAAAAAAAAAAAAAAAADKcBAAAAAEm6ph4luTLJQpJ3F86ZqGF928GVR75bl+4AAAAAAAAAAACKuD3Jfy4dAQAAAAAAAAAAAAAAALzKcBoAAAAAkCTpmvpkkkuSvCvJTxTOmajFXdfcNXrhuUdLdwAAAAAAAAAAAGfVk0l+va0Go9IhAAAAAAAAAAAAAAAAwKsMpwEAAAAAf6Vr6kNJtif5UJK5wjmT0/eZv+bym8anTh4tnQIAAAAAAAAAAJwVC0k+2laDl0qHAAAAAAAAAAAAAAAAAP+f4TQAAAAA4AfVSb6RZHPpkEnq508uL+y6Zle/styVbgEAAAAAAAAAAKaqT/LbbTV4qHQIAAAAAAAAAAAAAAAA8DcZTgMAAAAA/oauqfsk1yZ5Icn7CudM1OipJ15a2rtndz8e96VbAAAAAAAAAACAqfmvbTW4qXQEAAAAAAAAAAAAAAAA8LcZTgMAAAAA/pauqZeSXJrkbUneXjhnopbvvfuJ5Qfvu710BwAAAAAAAAAAMBXb2mrwidIRAAAAAAAAAAAAAAAAwA9nOA0AAAAA+KG6pn4hyeVJPpBkU+GciVq66bpm9eknHyrdAQAAAAAAAAAATNQ9Sf5V6QgAAAAAAAAAAAAAAADg9RlOAwAAAABeV9fUDyTZk2Rz6ZZJm992+Z7xKy89X7oDAAAAAAAAAACYiENJPtZWg+XSIQAAAAAAAAAAAAAAAMDrM5wGAAAAAPw4tyQ5mOT80iET1XWr89uuuL5fWjxZOgUAAAAAAAAAADgjJ5L8SlsNjpUOAQAAAAAAAAAAAAAAAH40w2kAAAAAwI/UNfVKkiuSDJO8q3DORI2PtPMLu3de16+uLpduAQAAAAAAAAAA3pRRkl9vq8GB0iEAAAAAAAAAAAAAAADAj2c4DQAAAAD4sbqmfjnJpUnem+ScwjkTtXrw4Re72/78xr7v+9ItAAAAAAAAAADAafuPbTXYWzoCAAAAAAAAAAAAAAAAeGMMpwEAAAAAb0jX1I8luS7JBUnmCudM1PCeOx5bvn//vtIdAAAAAAAAAADAadnSVoNLS0cAAAAAAAAAAAAAAAAAb5zhNAAAAADgdNyW5BtJLiwdMmlLt+zav/LEY/eX7gAAAAAAAAAAAN6QvUn+Q+kIAAAAAAAAAAAAAAAA4PQYTgMAAAAA3rCuqfskO5I8leT9ZWsmb2H7FbeOjrRPlO4AAAAAAAAAAAB+pO8n+fW2GoxKhwAAAAAAAAAAAAAAAACnx3AaAAAAAHBauqbuklyaZDXJTxfOmazV1fH85y/74vjUyaOlUwAAAAAAAAAAgB/qWJJ/1FaDE6VDAAAAAAAAAAAAAAAAgNNnOA0AAAAAOG1dUx9P8pkk707yE4VzJqo/+cpw4bqrr+uXh4ulWwAAAAAAAAAAgL9hOcnH2mpwqHQIAAAAAAAAAAAAAAAA8OYYTgMAAAAA3pSuqR9Pck2SD2XGbo2jp598ZfHLX9zVj0aj0i0AAAAAAAAAAMBf+f22GtxTOgIAAAAAAAAAAAAAAAB482bqMWMAAAAA4Ky7O8m+JBeWDpm0lQfve2Z49+23lO4AAAAAAAAAAACSJP+rrQbbS0cAAAAAAAAAAAAAAAAAZ8ZwGgAAAADwpnVN3Sf5QpKDST5YOGfiutu/+vDy9x68q3QHAAAAAAAAAABscDcl+XjpCAAAAAAAAAAAAAAAAODMGU4DAAAAAM5I19QrSS5LMp/kPYVzJm5x1zX16jNPfa90BwAAAAAAAAAAbFAPJPnnbTXoS4cAAAAAAAAAAAAAAAAAZ85wGgAAAABwxrqmPpHk4iQ/leQnC+dM3PznP/ul0UvHnyndAQAAAAAAAAAAG8zzSX61rQaLpUMAAAAAAAAAAAAAAACAyTCcBgAAAABMRNfUh5NckeT8JJsK50zWcDha2HbZrvHiwiulUwAAAAAAAAAAYINYzKujac+VDgEAAAAAAAAAAAAAAAAmx3AaAAAAADBJ9yX5UpILS4dM2vjY0cXFG7Zf16+sDEu3AAAAAAAAAADAjOuT/HZbDb5dOgQAAAAAAAAAAAAAAACYLMNpAAAAAMDEdE3dJ7klyYNJLiicM3Grjx88uvS1L93Qj8fj0i0AAAAAAAAAADDD/ltbDW4sHQEAAAAAAAAAAAAAAABMnuE0AAAAAGCiuqYeJflckuNJ/k7hnIlb3v+NQ8vfvOfW0h0AAAAAAAAAADCjtrfV4H+WjgAAAAAAAAAAAAAAAACmw3AaAAAAADBxXVPPJ7k4yTlJ3lE4Z+KWvnLj/SuPHdhfugMAAAAAAAAAAGbMPUl+v3QEAAAAAAAAAAAAAAAAMD2G0wAAAACAqeia+vkkW5Kcl+SthXMmbmHHlftG7fOPle4AAAAAAAAAAIAZcSjJx9pqsFw6BAAAAAAAAAAAAAAAAJgew2kAAAAAwNR0Tf3dJF9MsjnJXOGcyRqP+/mrt9w4PnnixdIpAAAAAAAAAACwzp1M8ittNThWOgQAAAAAAAAAAAAAAACYLsNpAAAAAMC0fTXJ/iQXlA6ZtH5hfnnh2iuv67tuvnQLAAAAAAAAAACsU6Mk/7StBgdKhwAAAAAAAAAAAAAAAADTZzgNAAAAAJiqrqnHSa5J8nyS88rWTN7ouWdOLt58/fX9aHWldAsAAAAAAAAAAKxDf9hWg72lIwAAAAAAAAAAAAAAAICzw3AaAAAAADB1XVMvJbnktd93lmyZhpWHv/N8d+e+m/u+L50CAAAAAAAAAADryZ+21eCK0hEAAAAAAAAAAAAAAADA2WM4DQAAAAA4K7qmPpLkM0nem+ScwjkTN7xz7/dXvnP/10t3AAAAAAAAAADAOnF9kv9SOgIAAAAAAAAAAAAAAAA4uwynAQAAAABnTdfUB5Ncm+SCzOB9cnH3tfesPnXoO6U7AAAAAAAAAABgjbs7yb9sq0FfOgQAAAAAAAAAAAAAAAA4u2buYWIAAAAAYM27I8ldSTYX7piK+Ws+u2d09MiTpTsAAAAAAAAAAGCNOpjko201GJYOAQAAAAAAAAAAAAAAAM4+w2kAAAAAwFnVNXWfZGeSJ5J8oHDO5K2sjOevuvQL45MnXiydAgAAAAAAAAAAa8yLSX6prQYvlw4BAAAAAAAAAAAAAAAAyjCcBgAAAACcdV1TD5N8NslykncXzpm4/tSJ4cL2K3b2S4snS7cAAAAAAAAAAMAasZDkI201eKp0CAAAAAAAAAAAAAAAAFCO4TQAAAAAoIiuqV9KcnGSdyU5t3DOxI1eeO7Uwhe2XduvLHelWwAAAAAAAAAAoLBRkt9oq8G3S4cAAAAAAAAAAAAAAAAAZRlOAwAAAACK6Zr6iSRXJflgkk2FcyZu9fGDR5f23LirH41GpVsAAAAAAAAAAKCgf9dWg6+UjgAAAAAAAAAAAAAAAADKM5wGAAAAAJTWJPlykguTzBVumbjlb+8/3N2176a+7/vSLQAAAAAAAAAAUMD/bqvBZaUjAAAAAAAAAAAAAAAAgLXBcBoAAAAAUFTX1H2Sm5Pcl+SCwjlTMbzjaweW7793b+kOAAAAAAAAAAA4y3Yl+ZPSEQAAAAAAAAAAAAAAAMDaYTgNAAAAACiua+pRkquSPJ3kA4VzpmLpli98c+XRR+4t3QEAAAAAAAAAAGfJ3Un+RVsN+tIhAAAAAAAAAAAAAAAAwNphOA0AAAAAWBO6pl5KckmSpSTvKZwzFQs7rty3+uzhh0t3AAAAAAAAAADAlB1M8tG2GgxLhwAAAAAAAAAAAAAAAABri+E0AAAAAGDN6Jr6pSSfTvL2177Z0veZv+rSW0bHjjxVOgUAAAAAAAAAAKbkhSQfbqvBy6VDAAAAAAAAAAAAAAAAgLXHcBoAAAAAsKZ0TX04yaVJ3p/kbYVzJm95eTR/1ZZd45MnjpROAQAAAAAAAACACTuV5JfbanC4dAgAAAAAAAAAAAAAAACwNhlOAwAAAADWnK6pv5tkZ5LNmcE7Zn/yleHC9iuu7ZcWT5ZuAQAAAAAAAACACVlJ8o/bavCd0iEAAAAAAAAAAAAAAADA2jVzDw4DAAAAADPjtiS3J7mwdMg0jF547tTCDduv7VdWutItAAAAAAAAAAAwAb/bVoPbSkcAAAAAAAAAAAAAAAAAa5vhNAAAAABgTeqauk9yfZKHk3yocM5UrD72/aNLX7lxVz8ajUq3AAAAAAAAAADAGfh4Ww12lI4AAAAAAAAAAAAAAAAA1j7DaQAAAADAmtU19UqSy5McS/K+wjlTsXz/vYeHd+27ue/70ikAAAAAAAAAAPBmXNZWg0+UjgAAAAAAAAAAAAAAAADWB8NpAAAAAMCa1jX1fJJPv/b7rpIt09Ld8bVHlr+9f2/pDgAAAAAAAAAAOE23JPm3pSMAAAAAAAAAAAAAAACA9cNwGgAAAACw5nVN/WJeHU/76STnFs6ZiqWbd+1fefTA/tIdAAAAAAAAAADwBt2b5DfbajAuHQIAAAAAAAAAAAAAAACsH4bTAAAAAIB1oWvqx5N8LskHk7y1cM5ULOzYunf12cOPlO4AAAAAAAAAAIAf47Ekv9JWg6XSIQAAAAAAAAAAAAAAAMD6YjgNAAAAAFg3uqa+N8lNSS5MMlc4Z/L6PvNXb7l5dPzo4dIpAAAAAAAAAADwOtokH26rwfHSIQAAAAAAAAAAAAAAAMD6YzgNAAAAAFhvvpzkL5JsLh0yFcPhaP6qLbvGp04eKZ0CAAAAAAAAAAA/YD7JR9pq8GTpEAAAAAAAAAAAAAAAAGB9MpwGAAAAAKwrXVOPk1yT5FCS88vWTEd/4uVuYfsVO/tu6WTpFgAAAAAAAAAAeM1qkn/SVoMHSocAAAAAAAAAAAAAAAAA65fhNAAAAABg3emaepjk0iTzSX6mcM5UjJ5/9uTCDdt39isrw9ItAAAAAAAAAABseH2S32urwd7SIQAAAAAAAAAAAAAAAMD6ZjgNAAAAAFiXuqZ+JclFSc5J8o7COVOx+uiBI0t/ftOufjwalW4BAAAAAAAAAGBD+09tNdhWOgIAAAAAAAAAAAAAAABY/wynAQAAAADrVtfUzya5JMl5eXVAbeYs39c8Nbzrtpv7vi+dAgAAAAAAAADAxvSJthpcVDoCAAAAAAAAAAAAAAAAmA2G0wAAAACAda1r6oeTbEtyQWb05tl9/dZHlh/45r7SHQAAAAAAAAAAbDhb22rw8dIRAAAAAAAAAAAAAAAAwOyYyUeEAQAAAIAN584kX0vys6VDpmXppuvvXXn0wP7SHQAAAAAAAAAAbBi7k/yb0hEAAAAAAAAAAAAAAADAbDGcBgAAAACse11T90luSPJgkgsK50zNwo6te1cPH/pu6Q4AAAAAAAAAAGbe7Ul+q60G49IhAAAAAAAAAAAAAAAAwGwxnAYAAAAAzISuqVeTbE3yQpLzCudMR99n/uotXx698NyjpVMAAAAAAAAAAJhZ30rysbYaLJcOAQAAAAAAAAAAAAAAAGaP4TQAAAAAYGZ0Tb2Y5OIkoyTvLpwzHaur41NXXvzF0bEjT5VOAQAAAAAAAABg5hxI8sttNZgvHQIAAAAAAAAAAAAAAADMJsNpAAAAAMBM6Zr6WJKLkrwzyU8WzpmO4XA0f+Ul149fefn50ikAAAAAAAAAAMyMw0l+sa0Gx0uHAAAAAAAAAAAAAAAAALPLcBoAAAAAMHO6pj6U5LIkH0jytsI5U9HPn1yev3rLzvH8qWOlWwAAAAAAAAAAWPeO5tXRtOdKhwAAAAAAAAAAAAAAAACzzXAaAAAAADCTuqa+P8nOJJuTbCqcMxXj40cXF7ZdvmO8tHiidAsAAAAAAAAAAOvWqSQfbqvBY6VDAAAAAAAAAAAAAAAAgNlnOA0AAAAAmGW3JfnzJBcmmSvcMhWj5589uXjd1Tv64XChdAsAAAAAAAAAAOvOMMmvttXggdIhAAAAAAAAAAAAAAAAwMZgOA0AAAAAmFldU/dJdie5N6+Op82k1UOPH1/cfe21/crKsHQLAAAAAAAAAADrxijJb7TV4K7SIQAAAAAAAAAAAAAAAMDLa6ClAAAgAElEQVTGYTgNAAAAAJhpXVOPklyd5GCSDxXOmZqVAw+1S3u+eF0/Gq2WbgEAAAAAAAAAYF34/bYa3FI6AgAAAAAAAAAAAAAAANhYDKcBAAAAADOva+rlJFuSvJjkvMI5U7P87W8+3e3dc0M/Ho9LtwAAAAAAAAAAsKb9cVsNPl86AgAAAAAAAAAAAAAAANh4DKcBAAAAABtC19TzST6dZJjkvYVzpmb4F3c+Pqxvu7nv+750CwAAAAAAAAAAa9KfttXgk6UjAAAAAAAAAAAAAAAAgI3JcBoAAAAAsGF0TX0syZ8l+Ykk7yycMzXd7V99ePmb99xaugMAAAAAAAAAgDXnc201+JPSEQAAAAAAAAAAAAAAAMDGZTgNAAAAANhQuqZ+JslFSd6T5CcL50zN0p7d9y0/9MCdpTsAAAAAAAAAAFgzbkzyB6UjAAAAAAAAAAAAAAAAgI3NcBoAAAAAsOF0TX0wyWVJzk/ytsI5U7P4hW13rzx6YH/pDgAAAAAAAAAAivt6kt9qq8GodAgAAAAAAAAAAAAAAACwsRlOAwAAAAA2pK6p70uyM8nmzPCtdGHH1r2rTx36TukOAAAAAAAAAACKuS/JR9tqMCwdAgAAAAAAAAAAAAAAADCzjwEDAAAAALwB+5LcmuRnk8wVbpmOvs/81Zd+efWFZw+WTgEAAAAAAAAA4Kw7mOSX22owXzoEAAAAAAAAAAAAAAAAIDGcBgAAAABsYF1T90luSLI/yYWFc6ZnNOrnr/zM7tHRI0+WTgEAAAAAAAAA4Kx5JskvttXgWOkQAAAAAAAAAAAAAAAAgP/HcBoAAAAAsKF1TT1KcnWSg0k+VDhneobD0fyVF+8av/zSc6VTAAAAAAAAAACYumNJ/mFbDZ4pHQIAAAAAAAAAAAAAAADw1xlOAwAAAAA2vK6ph0m2JDmS5LzCOVPTL8wvz1+9Zef41MmjpVsAAAAAAAAAAJiaU0l+qa0Gj5YOAQAAAAAAAAAAAAAAAPhBhtMAAAAAAJJ0TT2f5KIky0neWzhnasYvHVta2Hb5jvHS4onSLQAAAAAAAAAATNwwyUfbanB/6RAAAAAAAAAAAAAAAACAH8ZwGgAAAADAa7qmPpbkU0nOSfLOwjlTM3rhuVOLO6/a3g+7hdItAAAAAAAAAABMzGqSf9ZWgztKhwAAAAAAAAAAAAAAAAC8HsNpAAAAAAB/TdfUzyT5dJL3Jjm3cM7UrD75ly8tfHHHjn5lZVi6BQAAAAAAAACAM9P3/TjJb7fV4ObSLQAAAAAAAAAAAAAAAAA/iuE0AAAAAIAf0DX1wSSXJTk/ydsK50zN6vcffnHxSzfs7EerK6VbAAAAAAAAAAB4c/q+7+fm5n63rQbXl24BAAAAAAAAAAAAAAAA+HEMpwEAAAAA/BBdU38ryXVJNmeGb6krD37rmW7vnhv68XhcugUAAAAAAAAAgNM3Nzf3h201uKZ0BwAAAAAAAAAAAAAAAMAbMbOP/QIAAAAATMC+JLcm+bkkc2VTpmf4F3f95fDOvTf143FfugUAAAAAAAAAgNPyR201uKx0BAAAAAAAAAAAAAAAAMAbZTgNAAAAAOB1dE3dJ7khyf4kmwvnTFV3x9ceGX7jjlv6vjeeBgAAAAAAAACwPny8rQYXlY4AAAAAAAAAAAAAAAAAOB2G0wAAAAAAfoSuqUdJrkryeJIPFs6Zqm7fnoeGzV17bKcBAAAAAAAAAKx5/6OtBp8oHQEAAAAAAAAAAAAAAABwugynAQAAAAD8GF1TD5NcmuRYkvcXzpmq7qu3PLj8zXu+WroDAAAAAAAAAIDX9cm2Gvz30hEAAAAAAAAAAAAAAAAAb4bhNAAAAACAN6Br6lNJLkqynOQ9hXOmamnP7vuG99+7t3QHAAAAAAAAAAB/y6VtNfjj0hEAAAAAAAAAAAAAAAAAb5bhNAAAAACAN6hr6qNJPpXk3CTvLJwzVUs379q//OB9Xy/dAQAAAAAAAADAX/lckn9fOgIAAAAAAAAAAAAAAADgTBhOAwAAAAA4DV1TP53kz5K8O8nbC+dM1eLua+9Z/t6Dd5XuAAAAAAAAAAAgO5P867Ya9KVDAAAAAAAAAAAAAAAAAM6E4TQAAAAAgNPUNfWjSS5O8r4k5xbOmarFXdfUywceuqd0BwAAAAAAAADABrY7ye+01WBcOgQAAAAAAAAAAAAAAADgTBlOAwAAAAB4E7qmfijJ1iTnJzmncM5ULe686usrjz5yb+kOAAAAAAAAAICNpu/7PUl+s60Go9ItAAAAAAAAAAAAAAAAAJNgOA0AAAAA4E3qmvreJNuTXJDkrYVzpmph+9Z9K3958FulOwAAAAAAAAAANoq+7/fNzc39WlsNVkq3AAAAAAAAAAAAAAAAAEyK4TQAAAAAgDNzR5LdSS7MjN9cF665/NbVQ48/ULoDAAAAAAAAAGDW9X1/99zc3EfbajAs3QIAAAAAAAAAAAAAAAAwSTP9iC8AAAAAwLR1Td0n2ZPk1iQ/m2SubNEU9X3mP//Zr6wePvTd0ikAAAAAAAAAALOq7/v9c3NzH2mrwVLpFgAAAAAAAAAAAAAAAIBJM5wGAAAAAHCGXhtPuyHJ3Ul+LrM8njYe9/NXXfql1WcPP1w6BQAAAAAAAABg1vTj8YNzc3MfbqvBfOkWAAAAAAAAAAAAAAAAgGkwnAYAAAAAMAFdU4+SbEtyf5LNhXOmazTq56/8zM2rzz/z/dIpAAAAAAAAAACzoh+PH5l7y1v+QVsNTpRuAQAAAAAAAAAAAAAAAJgWw2kAAAAAABPSNfVqkq1JDia5oHDOdK2ujue3Xrx71D73WOkUAAAAAAAAAID1rh+PHp97y1t+oa0GL5VuAQAAAAAAAAAAAAAAAJgmw2kAAAAAABPUNfUwyZYkzyQ5v3DOdK2sjE9tvfiG0ZH2idIpAAAAAAAAAADrVT8aPTX3lk0/31aDI6VbAAAAAAAAAAAAAAAAAKbNcBoAAAAAwIR1Tb2Q5NNJXkpyXuGc6RoOR6euuGjX6OiRJ0unAAAAAAAAAACsN/1o9Nzcpk0/31aD50u3AAAAAAAAAAAAAAAAAJwNhtMAAAAAAKaga+oTST6VpEvyM4VzpqvrVue3XnT96Pixp0unAAAAAAAAAACsF/1odGRu06a/11aDw6VbAAAAAAAAAAAAAAAAAM4Ww2kAAAAAAFPSNfWxJP/ntd/3lGyZtn5xcWV+68U7Ry8ff7Z0CwAAAAAAAADAWtePRi+9Npr2ROkWAAAAAAAAAAAAAAAAgLPJcBoAAAAAwBR1Tf1Ckk8mOTfJuwrnTFU/f3J5futnrh2/8vILpVsAAAAAAAAAANaqfjQ6ObdpU9VWg4OlWwAAAAAAAAAAAAAAAADONsNpAAAAAABT1jX14SSfSvLTSd5ROGeq+pOvDOc/d8mO8ckTL5ZuAQAAAAAAAABYa/rRaGFu06ZfaKvBQ6VbAAAAAAAAAAAAAAAAAEownAYAAAAAcBZ0Tf1Ykk8neV+ScwvnTNX45eNL81ddsn186uTR0i0AAAAAAAAAAGtFP1pdyFyqthp8u3QLAAAAAAAAAAAAAAAAQCmG0wAAAAAAzpKuqb+X5PIk5yc5p3DOVI2PHV2cv3rL9vHC/PHSLQAAAAAAAAAApfWrqwsZ9z//4t//u/eVbgEAAAAAAAAAAAAA4P+yd5/RktB1msefuqnrBkahCZIaxDQMiIppKEcLDBhAUESyCAiMCmbH3Z2z5+zZs3vO7s6YUBFBkCBJQMGAokgoxcKAYwRRDDR0A91N0+mGuqlqX3TP6JlBB7Tv/d/w+byr36vv67r3Xw8AUJLhNAAAAACAWdRqNr6b5KIkuyXpKVszs9qrHxoeufCTF7dHRtaVbgEAAAAAAAAAKKUzOTmSyckDVx38/DtKtwAAAAAAAAAAAAAAAACUZjgNAAAAAGD23Zrk6iTLknSXTZlZ0w+u3DRy8acubo+Ori/dAgAAAAAAAAAw2zqTE6Od0ZGDVr3mAKNpAAAAAAAAAAAAAAAAADGcBgAAAAAw61rNRifJV5Jcn83jaZWyRTNreuV9G0YuOuei9ujIutItAAAAAAAAAACzpTMxPtpev/6g1a878AelWwAAAAAAAAAAAAAAAADmCsNpAAAAAAAFbBlPuzpJI8meWQzjaRd+8qL2yPAjpVsAAAAAAAAAAGZaZ3x8dHrVgy9fc9TB3y/dAgAAAAAAAAAAAAAAADCXGE4DAAAAACik1Wy0k1yS5AdJlhXOmXHTD6zYOPyZsy9qjwyvLd0CAAAAAAAAADBTOuOt0akVy1/+8Imvu710CwAAAAAAAAAAAAAAAMBcYzgNAAAAAKCgVrMxleTTSe5KslvhnBnXfuiBTcPnf/yi9vCmh0u3AAAAAAAAAABsbZ1Wa3Tqd785eO2pRxlNAwAAAAAAAAAAAAAAAHgUhtMAAAAAAAprNRvjSc5Ocl+SXQrnzLj26oeGh8//2EXtTRvXlG4BAAAAAAAAANhaOq2x0cnf/PKVa992/HdKtwAAAAAAAAAAAAAAAADMVYbTAAAAAADmgFazMZrko0nWJHlS4ZwZ116zemT4/I9d1N64YVXpFgAAAAAAAACAv1RnbGxk8hc/f9UjZ775ttItAAAAAAAAAAAAAAAAAHOZ4TQAAAAAgDmi1WxsTPLBJOuT7FQ4Z8a1H14zOvzpj13c3rD+odItAAAAAAAAAAB/rvbY6MjEz3/0mkfee9q3S7cAAAAAAAAAAAAAAAAAzHWG0wAAAAAA5pBWs7EuyT8nGU6yY+GcGdd+5OGxTeeddXF7/boHS7cAAAAAAAAAADxe7dHRkckf33Houg+8/VulWwAAAAAAAAAAAAAAAADmA8NpAAAAAABzTKvZWJvkn5KMJdmhcM6M66x/pLXpvLMuaa97ZGXpFgAAAAAAAACAx6o9OjIycUfztev+8Z23lm4BAAAAAAAAAAAAAAAAmC8MpwEAAAAAzEGtZmNNNo+nTSbZvnDOjOtsWNfadO5HPzu9bu2K0i0AAAAAAAAAAP+Z9sjwyMTt3zp8/f94/y2lWwAAAAAAAAAAAAAAAADmE8NpAAAAAABzVKvZWJXk/yVpJ1laOGfGdTZtGB/+1Ec/O/3Iw/eVbgEAAAAAAAAA+GPaI8PD49+55fXr//d/u6l0CwAAAAAAAAAAAAAAAMB8U+l0OqUbAAAAAAD4E6q1+q5J/jHJVJJ1hXNmXGVgsHfore85vnvpDnuUbgEAAAAAAAAA+EPt4U3DrVu/ceTGD/2vr5duAQAAAAAAAAAAAAAAAJiPDKcBAAAAAMwD1Vp9WZL/mmQiyfrCOTOuMjDQO3T6e47t3mHHJ5duAQAAAAAAAABItoymffP6Yzae9X+vL90CAAAAAAAAAAAAAAAAMF8ZTgMAAAAAmCeqtfqe2TyeNpZkQ9mamVfp7+8ZOv09x3bvuNNepVsAAAAAAAAAgMWtvWnjprGvf+mETWd/8EulWwAAAAAAAAAAAAAAAADmM8NpAAAAAADzSLVWf0qS/5JkOMnGwjkzr1rt2eb0dx/dvdPOTy2dAgAAAAAAAAAsTu1NGzaNXX/tSZvO/egXSrcAAAAAAAAAAAAAAAAAzHeG0wAAAAAA5plqrf70JB9Isj6bB9QWtiVLurc5/d1HdT9pl6eXTgEAAAAAAAAAFpf2xg0bx7509WmbLvjEVaVbAAAAAAAAAAAAAAAAABaCrtIBAAAAAAA8Pq1m41dJPpRk2ySDhXNm3vj49KZzP3LV9IMrf1k6BQAAAAAAAABYPNob1m8cvfaKt07+4mdXl24BAAAAAAAAAAAAAAAAWCgqnU6ndAMAAAAAAH+Gaq2+T5L3J1mTZLRwzszr7e0aOu1dR/bsuvvepVMAAAAAAAAAgIWtvWH9xtFrLj1z6rf3XNpqNjzCAwAAAAAAAAAAAAAAANhKDKcBAAAAAMxj1Vp9vyTvSbI6yVjhnJnX09M1dNq7jujZbdk+pVMAAAAAAAAAgIWpvWHdhpHPXfze6eW/u9BoGgAAAAAAAAAAAAAAAMDWZTgNAAAAAGCeq9bq+yd5Z5KHkrQK58y87u7K0GnvOqJn9z32LZ0CAAAAAAAAACws7fWPrB+54qIPTK9Yfr7RNAAAAAAAAAAAAAAAAICtz3AaAAAAAMACUK3VX5DkjCQPJBkvnDPzursrQ6e+43U9y568X+kUAAAAAAAAAGBhmH54zdqRy87/7+3VD53XajbapXsAAAAAAAAAAAAAAAAAFiLDaQAAAAAAC0S1Vq8l+fsslvG0rq7K0FvOPKxnz6c8u3QKAAAAAAAAADC/Ta96cNXwJef+z876dee1mo3p0j0AAAAAAAAAAAAAAAAAC5XhNAAAAACABaRaq78kyalJViSZKJwz8yqVDJ1yxmt79nra/qVTAAAAAAAAAID5aWrFfStHLjn3/3RGhs9tNRtTpXsAAAAAAAAAAAAAAAAAFjLDaQAAAAAAC0y1Vn9pkpOS3J9ksmzNLKhUMnjSW1/d+9S/fkHpFAAAAAAAAABgfpm69zfLhy859yMZH/9kq9lY+P9nAQAAAAAAAAAAAAAAAFBYV+kAAAAAAAC2uluSXJZk9yQ9hVtmXqeTkQvP+drEnT/9dukUAAAAAAAAAGD+mLzn7l8Pf+bsszI+fo7RNAAAAAAAAAAAAAAAAIDZUel0OqUbAAAAAADYyqq1eiXJa5IcneS+JFNli2bHwBuOq/Xt/8JXlO4AAAAAAAAAAOa2ibt++ovRyz/zmXQ6H281G+OlewAAAAAAAAAAAAAAAAAWC8NpAAAAAAAL1JbxtMOSvCHJ8iTTZYtmR/8hRzy374CXHFKpVCqlWwAAAAAAAACAuWfixz/46ejVl16W5OOtZmOsdA8AAAAAAAAAAAAAAADAYmI4DQAAAABgAdsynnZEksOziMbTqi9/zb5L6q94faWrq6t0CwAAAAAAAAAwd4x/77Yfjn3p6iuTfKLVbLRK9wAAAAAAAAAAAAAAAAAsNobTAAAAAAAWuC3jaUclOSTJvUnaRYNmyZK/e+nTqwcf+sZKd3dP6RYAAAAAAAAAoKxOp5Pxb9/03dbXv3xNkrONpgEAAAAAAAAAAAAAAACUYTgNAAAAAGARqNbqXUmOTfLKLKLxtL7n1/bsP/SIYys9vX2lWwAAAAAAAACAMjrtdqd109duG7/1G9cm+WSr2Rgv3QQAAAAAAAAAAAAAAACwWBlOAwAAAABYJBbreFrvM5+zy8ARx51Q6evrL90CAAAAAAAAAMyuTnt6euyr13174vZvfTHJOUbTAAAAAAAAAAAAAAAAAMoynAYAAAAAsIhsGU87OsmrkyxPMl22aHb0PH3vHQaPPunESrU6VLoFAAAAAAAAAJgdnenpqbEvXnXLxA+/e32STxlNAwAAAAAAAAAAAAAAACjPcBoAAAAAwCKzZTztyCSHZhGNp3Xvsde2gyecemLXwOATS7cAAAAAAAAAADOrMzk5PnrNpTdP/vzHN2TzaNpE6SYAAAAAAAAAAAAAAAAADKcBAAAAACxK1Vq9kuSIJIdnMY2n7bzrNoMnve3ErqFtti/dAgAAAAAAAADMjM7ExNjIFRfeNPWru76R5FyjaQAAAAAAAAAAAAAAAABzh+E0AAAAAIBFast42uuSvD7JfUmmyhbNjq6lOwwMnXLGCV1P3Hbn0i0AAAAAAAAAwNbVGW8ND19y3k3T9/7mm9k8mjZZugkAAAAAAAAAAAAAAACA3zOcBgAAAACwiG0ZTzssyRuyiMbTKts8YcnQae88rnvp9stKtwAAAAAAAAAAW0d7bHTDyIXn3DS98r6bknzaaBoAAAAAAAAAAAAAAADA3GM4DQAAAABgkdsynnZIkqOS3J9kUfxoWKW/v2fotHcd3b3Tzk8t3QIAAAAAAAAA/GXaw5vWDp//8Vvaa1bdnOR8o2kAAAAAAAAAAAAAAAAAc5PhNAAAAAAA/nU87dVJjskiGk9Lb2/X0KnvPKJnt2X7lE4BAAAAAAAAAP487Y3rVw2fd1ajve6Rm5Nc0Go2pko3AQAAAAAAAAAAAAAAAPDoDKcBAAAAAJDk38bTDk5yfBbTeFpXV2XolDNe2/Pkpz6ndAoAAAAAAAAA8PhMr1u7Yvjcj97W2bTxliSfMZoGAAAAAAAAAAAAAAAAMLcZTgMAAAAA4N9sGU97eZI3JVmRZKJs0ewZPPH0g3ufsc8BpTsAAAAAAAAAgMdm+uHV9w5/6iPNztjorUkuNJoGAAAAAAAAAAAAAAAAMPcZTgMAAAAA4D+o1uovTXJSFtl42sDRb6737bf/gaU7AAAAAAAAAIA/bfqhB3616dyPfj8T440kFxlNAwAAAAAAAAAAAAAAAJgfDKcBAAAAAPCoqrX6gUlOSbIyyXjZmtnT/7qjX9j3vANeValUSqcAAAAAAAAAAI9iasXyO4c//bEfZWrqliQXt5qN6dJNAAAAAAAAAAAAAAAAADw2htMAAAAAAPijqrX6S5K8JckDWUTjadVXH/7sJbUDD6t0dVlPAwAAAAAAAIA5ZOp3v/7R8AWf+Fk6nVuSfNZoGgAAAAAAAAAAAAAAAMD8YjgNAAAAAIA/qVqrvyjJ6UkeTNIqnDNrlhz0yr2rL33lGypd3d2lWwAAAAAAAACAZOLOn942evkFv01yc5JLjaYBAAAAAAAAAAAAAAAAzD+G0wAAAAAA+E9Va/UDkrw1i2w8re+Alzyl/9WHH13p7ukt3QIAAAAAAAAAi1Wn08nED5pfH/viVauTfDPJZUbTAAAAAAAAAAAAAAAAAOYnw2kAAAAAADwm1Vr9BUnOSPJQkrHCObOm9zkv2H3g8KOOr/T2LindAgAAAAAAAACLTac9PT1+641fbN30tZEkN2bzaFq7dBcAAAAAAAAAAAAAAAAAfx7DaQAAAAAAPGbVWv15Sc5MsjrJaOGcWdP7N/s9aeDI40+oLKkOlm4BAAAAAAAAgMWiMzU5MfbV666a+N5tnSRfT3KF0TQAAAAAAAAAAAAAAACA+c1wGgAAAAAAj0u1Vt8/yTuzyMbTuvfYa9vB499yQtfg0HalWwAAAAAAAABgoeuMj4+Mfv7Syyfv/Gk1yQ1JrjSaBgAAAAAAAAAAAAAAADD/GU4DAAAAAOBxq9bqz0ry7iQPJxkpnDNrurbfYWDo5DOO73ritruUbgEAAAAAAACAhao9OrJu5LILLp++9zd/leRrST5nNA0AAAAAAAAAAAAAAABgYTCcBgAAAADAn6Vaqz8zyXuzyMbTKgODvUOnvfPo7h2f9JTSLQAAAAAAAACw0LQ3rH9o+MJPXtFes2r7JNcnudpoGgAAAAAAAAAAAAAAAMDCYTgNAAAAAIA/W7VW3zebx9MeSTJcOGf29PZ2DZ1yxuE9y568X+kUAAAAAAAAAFgoptes/t3w+R/7fGd4005Jrk1yXavZ8AAOAAAAAAAAAAAAAAAAYAExnAYAAAAAwF+kWqv/TZL3JVmfZFPhnNlTqWTw+FNf3rv3vi8qnQIAAAAAAAAA893UivvuHD7/41/J5MQuSa5M8jWjaQAAAAAAAAAAAAAAAAALj+E0AAAAAAD+YtVa/a+TvD/Jhiym8bQk/a87+oV9zzvgVZVKpXQKAAAAAAAAAMxLk7+++/sjF517SzrtnZNcmKRhNA0AAAAAAAAAAAAAAABgYTKcBgAAAADAVlGt1Z+ezeNpo0nWF86ZVdWXvXqfJQe+4vWVru7u0i0AAAAAAAAAMJ9M/PiOm0ev/uwPk+yU5FOtZuP20k0AAAAAAAAAAAAAAAAAzBzDaQAAAAAAbDXVWv3JSf4hyXSStYVzZlXf82t79h9yxDGV3t4lpVsAAAAAAAAAYK7rtNud8dsbX2599bp7kixN8vFWs/EvpbsAAAAAAAAAAAAAAAAAmFmG0wAAAAAA2KqqtfpuST6QpDvJmsI5s6pn7313GjzyTSdUqtWh0i0AAAAAAAAAMFd1pqenWjdef/X4t296KMkTkny41WzcWboLAAAAAAAAAAAAAAAAgJlnOA0AAAAAgK2uWqvvlOQfkgwmWVU4Z1Z1777nEwffdNoJXYNDS0u3AAAAAAAAAMBc05mcaI1+8arLJ3/0g01J+pN8sNVs3FO6CwAAAAAAAAAAAAAAAIDZYTgNAAAAAIAZUa3Vt0vy/iRLkzxYOGdWdS3dYWDo5Lcf17XtdruWbgEAAAAAAACAuaLTGts4cuVFl07dc3c7SVeSf241G/cWzgIAAAAAAAAAAAAAAABgFhlOAwAAAABgxlRr9SckeXeS3ZOsKJwzqyoDA71Db3nHG7uftMvTSrcAAAAAAAAAQGnt4U0Pj1xy7menV96/JMlUkn9qNRsrS3cBAAAAAAAAAAAAAAAAMLsMpwEAAAAAMKOqtfpgknckeXqS+wrnzK6enq6hk9/+2p49n/Ls0ikAAAAAAAAAUMr0urUrRi44+/L2urV/lWQkyT+3mo1VpbsAAAAAAAAAAAAAAAAAmH2G0wAAAAAAmHHVWr2a5K1JnpXN42mL6svpgePe8tK+ffZ7cekOAAAAAAAAAJht0w898KvhCz5+TWd0dPskjyT5YKvZWFu6CwAAAAAAAAAAAAAAAIAyDKcBAAAAADArqrV6X5K3JPnbJMuTtMsWza7+w974/L4XvOjVlUqlUroFAAAAAAAAAGbD1L2//fHwhWd/OVNTOyd5IMmHW83GhtJdAAAAAAAAAAAAAAAAAJRjOA0AAAAAgFlTrdV7khyf5GXZPJ42XbZodi056JV7Vw965Rsq3d3dpVsAAAAAAAAAYCZN3vWz20YuO/+mJLsn+V2Sj7aajeHCWQAAAAAAAAAAAAAAAAAUZjgNAAAAAIBZVa3Vu5K8MckhSe5LMlW2aHb1Pe+APfoPfcOxld7eJaVbAAAAAAAAAGBr63Q6mbjj9hvGrvvc95IsSzhQUisAACAASURBVHJXkrNbzcZY4TQAAAAAAAAAAAAAAAAA5gDDaQAAAAAAzLpqrV5J8tokRya5P8lk2aLZ1fOMfXYcPOpNJ1Sq/duUbgEAAAAAAACAraXTnp4eb3zzutY3v3pnkj2S/DDJea1mY7xwGgAAAAAAAAAAAAAAAABzhOE0AAAAAACK2DKe9vIkb0qyMsmi+pG07l2XPWHwxNNP6BraZvvSLQAAAAAAAADwl+pMTo6Pfe26qya+d9u92Tya9p0kF7aajcmyZQAAAAAAAAAAAAAAAADMJYbTAAAAAAAoqlqr/12SU5OsSjJWOGdWdW27tH/wlDOO7d5u6e6lWwAAAAAAAADgz9UeG90wevVnL5/65V1rkyxLcnOSS1vNxnThNAAAAAAAAAAAAAAAAADmGMNpAAAAAAAUV63Vn5vkzCQPJxkpnDOrKv39PUNveceR3Tvv+ozSLQAAAAAAAADweLU3rHtw+OJzL2+verCVzaNp1ye5utVstAunAQAAAAAAAAAAAAAAADAHGU4DAAAAAGBOqNbq+yR5b5INSTYWzpld3d2VoZPedmjPXk/bv3QKAAAAAAAAADxW0w898KvhCz5xTWd0JEl2T/L5JF9qNRserQEAAAAAAAAAAAAAAADwqAynAQAAAAAwZ1Rr9acleV+S8STrCufMuoGjTnxx7377v7RSqZROAQAAAAAAAIA/afLXd39/5JLzbsj0dF+SXZNcluQbRtMAAAAAAAAAAAAAAAAA+FMMpwEAAAAAMKdUa/U9knwgSSfJw4VzZl315a/Zd8lLXv66Snd3d+kWAAAAAAAAAPj3Op1OZ+KH3/3G2LVXfjdJNcnOST7TajYahdMAAAAAAAAAAAAAAAAAmAcMpwEAAAAAMOdUa/VdkvxDkiVJVhfOmXW9z3n+7gOHvfGYSt+SgdItAAAAAAAAAPCvOtNTk62bbvjCeOPGu5MMJNkxyTmtZuN7hdMAAAAAAAAAAAAAAAAAmCcMpwEAAAAAMCdVa/Udsnk87a+SPFQ4Z9Z177HXtoPHnXJ819A2S0u3AAAAAAAAAEBnvDUyeu2Vl0/+7EcPJNkmybZJzmo1Gz8pnAYAAAAAAAAAAAAAAADAPGI4DQAAAACAOataq2+b5H1JdkzyQOGcWVd54nbVoVPefkz30h32KN0CAAAAAAAAwOLV3rRxzchlF1w+ff+967N5MK0/yYdbzcbdhdMAAAAAAAAAAAAAAAAAmGcMpwEAAAAAMKdVa/VtkrwryZ5JVpStKaCvr3vopLe9tmePvZ5VOgUAAAAAAACAxWd6zerfDV/4yas6G9a1kuyQZDrJh1rNxvLCaQAAAAAAAAAAAAAAAADMQ4bTAAAAAACY86q1+kCSM5P8dZL7CucUMXD0m1/St9/+B5XuAAAAAAAAAGDxmFr+258MX/jJL2Vysp1k5yQbknyw1WysLpwGAAAAAAAAAAAAAAAAwDxlOA0AAAAAgHmhWqsvSXJ6kuclWZ6kXbZo9lVfccgzl7z4ZYdXuru7S7cAAAAAAAAAsLBN/PRfbhn93MXf2vJxtyT3Jzmr1WysL5gFAAAAAAAAAAAAAAAAwDxnOA0AAAAAgHmjWqv3JDk+ycuyeTxtumzR7Ovb/4XL+l975DGVvr7+0i0AAAAAAAAALDyd9vT0+Ldv/lLrG1/5aZJKkmVJfp7knFazMVq2DgAAAAAAAAAAAAAAAID5znAaAAAAAADzSrVW70pyWJIjkqxIMlG2aPZ17/mU7QaPO+W4rsGhpaVbAAAAAAAAAFg4OpMTrbGvfOHKiTtuX56kO5tH076T5KJWs7Ho/j4PAAAAAAAAAAAAAAAAwNZnOA0AAAAAgHmnWqtXktSTnJxkVZLRskWzr2vbpf2DJ7/t6O6lO+xRugUAAAAAAACA+a89OrJu9MqLL5/6zS8fTtKbZPckX01ydavZmC5bBwAAAAAAAAAAAAAAAMBCYTgNAAAAAIB5q1qr75/kzCTrk2wsnDP7+vq6h05++2E9y568X+kUAAAAAAAAAOav6XVrV4xcdM4V7YfXjCZZkmTXJFckuaHVbHiABgAAAAAAAAAAAAAAAMBWYzgNAAAAAIB5rVqrPz3Je5JMJVlbOKeIgWNOqvc98zkHlu4AAAAAAAAAYP6ZWnn/L0YuPPsLnbGxqSSDSXZIcl6r2WgWTgMAAAAAAAAAAAAAAABgATKcBgAAAADAvFet1XdL8r4kS5KsLpxTRPXgQ/db8uKXHlbp6u4u3QIAAAAAAADA/DB5953NkUs/fWM2vzF7QpJtkpzVajZ+VrYMAAAAAAAAAAAAAAAAgIXKcBoAAAAAAAtCtVbfPsl7k2yf5IHCOUX0PfeFy/oPPfKYSl9ff+kWAAAAAAAAAOauTrvdmfj+d7469uVr7thyWpqkO8mHWs3GbwqmAQAAAAAAAAAAAAAAALDAGU4DAAAAAGDBqNbq2yQ5M8nTktyfZNF9Cd7z5KduN3Dsycd3DQ5tV7oFAAAAAAAAgLmnMzU10frGV64Z/84t92w57ZSkleSDrWZjZcE0AAAAAAAAAAAAAAAAABYBw2kAAAAAACwo1Vq9muTUJM9PsjxJu2zR7Ovabvv+wZPfdkz3dtsvK90CAAAAAAAAwNzRaY1tGv38ZZdP3vWzh7acdk2yOsmHW83G2oJpAAAAAAAAAAAAAAAAACwShtMAAAAAAFhwqrV6T5Jjk7wiyX1JpsoWFbBkSffQSW8/vGfZns8snQIAAAAAAABAee2NG1aNXHLuZdMPrtyUpJJk9yT3JPlEq9nYVLYOAAAAAAAAAAAAAAAAgMXCcBoAAAAAAAtStVavJDk0yRuTrEwyXraojIFjTz6wb99n10t3AAAAAAAAAFDO9KoHfz38mU9e3RneOJGkK8keSe5I8ulWs9EqWwcAAAAAAAAAAAAAAADAYmI4DQAAAACABWvLeNqLk5ySZHWS0bJFZVQPfu1+S1580GGVru7u0i0AAAAAAAAAzK7JX955+8il59+YdruTpCfJsiQ3Jbms1WxMla0DAAAAAAAAAAAAAAAAYLExnAYAAAAAwIJXrdWfleSdSTYk2Vg4p4i+5x2wR/8hRxxd6evrL90CAAAAAAAAwMzrtKenx7/T+Errhi/+eMupL8luSa5N8sVWs9EuVwcAAAAAAAAAAAAAAADAYmU4DQAAAACARaFaqz81yXuTTCdZWziniJ69nrZ04JiTj+8aHNy2dAsAAAAAAAAAM6cz3hoZ/fI1n5v80Q/u33LqT/KkJBcnuaXVbHhUBgAAAAAAAAAAAAAAAEARhtMAAAAAAFg0qrX6Lknel2QgyarCOUV0bbd9/+Cb//6o7u133LN0CwAAAAAAAABbX3vD+odGLrvgyumV923YctomyXZJzm41G3cUTAMAAAAAAAAAAAAAAAAAw2kAAAAAACwu1Vp9uyTvTbJTkpWFc8ro6ekafNPpr+p96jOeXzoFAAAAAAAAgK1nauX9vxi56JxrO6Mjk1tO2ybpT/LhVrNxd8E0AAAAAAAAAAAAAAAAAEhiOA0AAAAAgEWoWqsPJTkjyTOS3J9kUX5Z3n/oG57b98K/e02lq6urdAsAAAAAAAAAf75Op5PJO3/SGL3yolvz+/diOySZTvKhVrOxvFwdAAAAAAAAAAAAAAAAAPye4TQAAAAAABalaq2+JMkpSf42yfIk7bJFZfQ992/36D/0iKMqfUsGSrcAAAAAAAAA8Ph1pqcmW7feeN34zTfc9QfnnZNsSPLBVrOxulAaAAAAAAAAAAAAAAAAAPwHhtMAAAAAAFi0qrV6d5Kjk7wqyX1JpsoWldG9+55PHDzulGO6/uoJO5VuAQAAAAAAAOCx67TGNo5+4YorJ+/8yYN/cF6WZHmSs1rNxvpCaQAAAAAAAAAAAAAAAADwqAynAQAAAACwqFVr9UqS12TzgNrKJONli8qoDAz2Dp78ttf37LL73qVbAAAAAAAAAPjPTa9bu2LkkvM+11790PCWU1eSPZL8MMmnW83GWLk6AAAAAAAAAAAAAAAAAHh0htMAAAAAACBJtVZ/UZLTkqxJMlI4p4xKJQNHv/nA3n2fXa9UKqVrAAAAAAAAAPgjppb/9ifDF3/qyxkfn95y6kuyW5IbklzVajamytUBAAAAAAAAAAAAAAAAwB9nOA0AAAAAALao1urPTPKuJMNJ1hfOKWbJQa/cu3rgwa+v9PT0lm4BAAAAAAAA4Pc6nU5n8kff/+bo5y9v/sF5IMlOSS5N8s1Ws+HBGAAAAAAAAAAAAAAAAABzluE0AAAAAAD4A9Vafa8k70nSnWR14Zxievbed6eBNxx/bFf/wBNKtwAAAAAAAACQdKYmJ1o3Xn/N+G233PMH5ycmGUryiVaz8eNCaQAAAAAAAAAAAAAAAADwmBlOAwAAAACAf6daq++Y5N1JdkyyonBOMV3b7zAweOJbj+5euv2y0i0AAAAAAAAAi1l7ZGTd6NWXXDF1z91r/uC8Y5LpJB9pNRu/LZQGAAAAAAAAAAAAAAAAAI+L4TQAAAAAAHgU1Vp9KMlbk+yb5L4k7bJFhfT2dg2d+PeH9Oz1tP/P3p2/yVUX+B7/VFd353R3WMISAiTsqwsXN5ASKFBERZB9X0TH3Tszd/6S653NgRlEQZEthEXAEXQohXIBFQUUUUBIwpKwJaS7q7eq+0OYexkmIUHSfaq7X6/nyZMn53zP87x/znlOfd5bdgoAAAAAAADAfDT1wpo/D3/rsuvbL70w+rrLS5OsycbRtLWbeRQAAAAAAAAAAAAAAAAAuo7hNAAAAAAA2IyiVu9LckGSjyRZmWSi3KLyDHzqnCP6P3DUxyo9PT1ltwAAAAAAAADMFxOPP/bA8FWX3ZnJyfZrlypJ9k7yuyT/3Go2NpRXBwAAAAAAAAAAAAAAAABvneE0AAAAAAB4E0WtXknyiSTnJnkuyWi5ReXpP+JD+w584rSzK/39A2W3AAAAAAAAAMxlnXa7Pf6L+74/etuN97/ucm+SvZLck+TbrWZjvJQ4AAAAAAAAAAAAAAAAAHgbDKcBAAAAAMBWKGr19yf5cpL1SdaVnFOa6t77LRo6/zPn92y3/a5ltwAAAAAAAADMRZ3x8dHRO2++YfwX9z35ustFkj2S3JDk9laz0S6nDgAAAAAAAAAAAAAAAADeHsNpAAAAAACwlYpaff8kf5ekkmRtyTmlqSzcvn/hpV86o7r7ngeX3QIAAAAAAAAwl7Q3vPrC8DXfuGbqqSdeft3l7ZMsSnJ5q9n4aUlpAAAAAAAAAAAAAAAAALBNGE4DAAAAAIC3oKjVF2fjeNouSVaXnFOeSiWD53/2w/3vPOyYslMAAAAAAAAA5oKp55/944Yrv7688+q6sddd3iVJNcnXWs3GH0pKAwAAAAAAAAAAAAAAAIBtxnAaAAAAAAC8RUWtvjDJV5K8I8nTSdrlFpWnOOGkdy049oRTK9Vqb9ktAAAAAAAAALPVxKOPNIe/8293p91+/cdeeyRZl+R/t5qNZ0pKAwAAAAAAAAAAAAAAAIBtynAaAAAAAAD8BYpavS/JRUmOz8bxtMlyi8rT967Ddx88/bzzKsXA9mW3AAAAAAAAAMwmnampqbH7/uO21r/f9pvXXa4k2SvJ40n+odVsrCunDgAAAAAAAAAAAAAAAAC2PcNpAAAAAADwFypq9Z4kn0hybpJnk4yWW1SensVLFg5d8oVzq4t2Xlp2CwAAAAAAAMBs0GmNvjpy6w3XTfzml6tfd7majaNpP0/yjVaz0SqnDgAAAAAAAAAAAAAAAACmh+E0AAAAAAB4m4pa/QNJvpxk3Wt/5qf+/urCT3/p5N599j+87BQAAAAAAACAbjb14tqnhq++/Ib22jXDr7vcn2RpktuS3NRqNqbKqQMAAAAAAAAAAAAAAACA6WM4DQAAAAAAtoGiVj8gyd+99s+1ZbaUbeD08z7Y/94jT6z09FTKbgEAAAAAAADoNhOP/e5nw9+54q5MTrZfd3koyeIkVyZptJoNH30BAAAAAAAAAAAAAAAAMCcZTgMAAAAAgG2kqNV3y8bxtJ2TrC45p1T9Rx27/8CJp5xZ6e8fKLsFAAAAAAAAoBt0piYnxn78w1tbd9/x8BtuLUoykOQfWs3GQyWkAQAAAAAAAAAAAAAAAMCMMZwGAAAAAADbUFGrb5fky0kOTfJ0knn7H/HVZfvsOHT+pef07LBo97JbAAAAAAAAAMrUHh5+eWT5d66d/MMja95wa7ckY0n+d6vZeKqENAAAAAAAAAAAAAAAAACYUYbTAAAAAABgGytq9f4kFyU5LhvH0yZLDSpTUfQuvPgLn+zdZ//Dy04BAAAAAAAAKMPUc8/8ccNVl9/UWfdy6w23liV5JsnXWs3GiyWkAQAAAAAAAAAAAAAAAMCMM5wGAAAAAADToKjVe5KclOScbPyhuzf+AN68MnDyme/rP/JDn6j0VKtltwAAAAAAAADMhE6nk4mHH2yMXPete/Jfv+HqSbJ3kgeTXN5qNoZLCQQAAAAAAAAAAAAAAACAEhhOAwAAAACAaVTU6kcm+WKSV5KsLzmnVH2HvXfPwU+dfU5lYHD7slsAAAAAAAAAplNnYqLVuvuOFWP3/uixN9zqS7Isyd1Jrmk1G5MzXwcAAAAAAAAAAAAAAAAA5TGcBgAAAAAA06yo1Q9M8ndJOknWlpxTqp5ddh0cuugLZ1V3Xbxv2S0AAAAAAAAA06H96vo1w9d+87qpPz/+0htuDSbZLcm1Sb7fajZ82AUAAAAAAAAAAAAAAADAvGM4DQAAAAAAZkBRqy/JxvG0nZKsLjmnXNVqZej8z3yk79B3f6jsFAAAAAAAAIBtaXLVUw8Pf+uyWzsjwxNvuLVTkoEk/9RqNh4sIQ0AAAAAAAAAAAAAAAAAuoLhNAAAAAAAmCFFrb59ki8nOSTJ00nm9X/SLzjuxEOL4088rdLb1192CwAAAAAAAMDb0Wm32+O/+sXdoyu++9NN3N49yYYkX2s1GytnOA0AAAAAAAAAAAAAAAAAuorhNAAAAAAAmEFFrd6f5JIkx2bjeNpkuUXl6t3/oJ0Hz7743J7ttt+17BYAAAAAAACAv0RnbGx49M6bbxy/v/nnN9zqSbIsyWNJ/rnVbKyb8TgAAAAAAAAAAAAAAAAA6DKG0wAAAAAAYIYVtXpPkpOSnJ3k+SQj5RaVqzK0sH/oki9+qnfpXu8suwUAAAAAAADgrWi//NLq4WuuuH7qmVXr33CrP8nSJD9M8t1WszE+83UAAAAAAAAAAAAAAAAA0H0MpwEAAAAAQEmKWv09Sb6SZDTJSyXnlG7g9POP6n/vESdUenp6ym4BAAAAAAAA2JKJJ/74y+GrL78z4+NTb7i1MMmuSa5O8sNWs+EDLgAAAAAAAAAAAAAAAAB4jeE0AAAAAAAoUVGrL0vyt0m2T/JMyTml63//UXsPnHTa2ZUFxVDZLQAAAAAAAACb0pmamhr72Y9vb91x8683cXuXJH1J/r7VbDwyw2kAAAAAAAAAAAAAAAAA0PUMpwEAAAAAQMmKWn2HJF9M8o4kTydpl1tUrurue243eOFfnVNdtPPSslsAAAAAAAAAXq8zOrJ+5Jbrr5t46NfPbOL20iQvJvlaq9l4dobTAAAAAAAAAAAAAAAAAGBWMJwGAAAAAABdoKjV+5Kcl+SjSVYnGSu3qGR9fT1DF33+430HHPyBslMAAAAAAAAAkmRq7Zonh799+Y3tF9aOvOFWNcleSX6b5LJWs7Fh5usAAAAAAAAAAAAAAAAAYHYwnAYAAAAAAF2iqNUrSepJPp3kpSSvlltUvuLEUw5bcPTxp1Sq1d6yWwAAAAAAAID5a+LRR5rD11xxd6am3vgx1oIkeya5M8kNrWZjcubrAAAAAAAAAAAAAAAAAGD2MJwGAAAAAABdpqjVD07yN0kqSdaUnFO63kPftdvg6Rec2zM0tKjsFgAAAAAAAGB+6UxOjo817rq19aPvP7KJ29snWZTkyiQ/aTUbPtQCAAAAAAAAAAAAAAAAgC0wnAYAAAAAAF2oqNUXZ+N42u5JViWZ1/+hX9lhUbHwki+cUV2yx4FltwAAAAAAAADzQ3t4w4sjN377usnHfr92E7cXZ+N73P/TajYem+E0AAAAAAAAAAAAAAAAAJi1DKcBAAAAAECXKmr1wSSfTfKBJCuTTJZbVLJKJYPnXFLve/d76pVKpVJ2DgAAAAAAADB3TT27+g8brrp8RWf9K2NvuFVJsjTJs0n+vtVsrJn5OgAAAAAAAAAAAAAAAACYvQynAQAAAABAFytq9WqSk5OcmY0/vDdablH5FnzouAOKj37yzEpff1F2CwAAAAAAADC3dNrt9sRvfvmjkeXfuS///burapK9kjyQ5IpWszEy44EAAAAAAAAAAAAAAAAAMMsZTgMAAAAAgFmgqNXfn+RLSYaTvFxyTumqe+2749B5l57bs8OOS8puAQAAAAAAAOaGTmv01dHbV9w4/qufP72J2wNJdk9yc5JbWs3G1MzWAQAAAAAAAAAAAAAAAMDcYDgNAAAAAABmiaJW3zvJ/0oylOSZknNKVxkY6B266Auf7N1nv8PLbgEAAAAAAABmt6nnn/3T8HeuWNF+ce3IJm7vmGS7JJe1mo1fzHAaAAAAAAAAAAAAAAAAAMwphtMAAAAAAGAWKWr1HZN8OcnBSZ5O0i63qHwDnzzjff1HHv3xSrXaW3YLAAAAAAAAMLt02u3OxG9/9R8jN377J9n0d1ZLkrSS/J9Ws/HkzNYBAAAAAAAAAAAAAAAAwNxjOA0AAAAAAGaZolbvT3J+ko8kWZVkvNyi8vUe+q7dBk8//+yeoYU7l90CAAAAAAAAzA6d1uiro3fcvHz8lz97ahO3K0n2SvJkkn9sNRsvzWwdAAAAAAAAAAAAAAAAAMxNhtMAAAAAAGAWKmr1SpLjk1yS5MUkr5ZbVL7K0ML+oYs/f3Lvsn3eXXYLAAAAAAAA0N2m1jz/xPA1/3ZTe+2a4U3c7kuyLMm9Sa5qNRutma0DAAAAAAAAAAAAAAAAgLnLcBoAAAAAAMxiRa1+aJK/SdJOsrbknK5QnHT6exd88JhPVKrV3rJbAAAAAAAAgO7S6XQ6Ew/9+p6RG67+SdrtTX1YNZhktyTXJ7mz1Wy0Z7YQAAAAAAAAAAAAAAAAAOY2w2kAAAAAADDLFbX6kmwcT9stycqSc7pC78HvXDx4xvln9yzcbpeyWwAAAAAAAIDu0BlrbRi985bl4/c3/7yZIzslGUjyT61m48GZKwMAAAAAAAAAAAAAAACA+cNwGgAAAAAAzAFFrT6U5K+SvC/J00mmyi0qX2VwqG/o4s+f3LvXvoeV3QIAAAAAAACUa2rtmieHv/Nvy9trnx/ezJHdk2xI8rVWs7FyBtMAAAAAAAAAAAAAAAAAYF4xnAYAAAAAAHNEUatXk5yW5NQkzyYZLbeoOxSfOPXwBUcde1Kl2ttXdgsAAAAAAAAwszqdTmfi4Qd/PHL9VY2025v6kKqaZFmS3yW5rNVsrJvZQgAAAAAAAAAAAAAAAACYXwynAQAAAADAHFPU6kck+WKSDUleLjmnK/QedOiug2dccHbPdtvvWnYLAAAAAAAAMDM6Y63h0X+/bfn4z+99cjNHBpLsnuR7SW5qNRuTM1cHAAAAAAAAAAAAAAAAAPOT4TQAAAAAAJiDilp93yR/m6RI8lzJOV2hMjjYN3Th50/q3We/w8tuAQAAAAAAAKbX1Atr/jx8zTeWt59/dsNmjuycje9TL0/yQKvZ8JEVAAAAAAAAAAAAAAAAAMwAw2kAAAAAADBHFbX6oiRfTbJ/kpVJ2uUWdYfiY6f8jwW14z5Z6e3tK7sFAAAAAAAA2LY6nU5n4ne//cnIdd+6J1NTm/twammSl5L8favZWDWDeQAAAAAAAAAAAAAAAAAw7xlOAwAAAACAOayo1fuTnJvko0meSdIqt6g79B5wyC6DZ114ds922y8uuwUAAAAAAADYNjrjYyOjP/jeTeM//fHjmznSm2RZkl8luaLVbGyYuToAAAAAAAAAAAAAAAAAIDGcBgAAAAAAc15Rq1eSHJXkr5IMJ3mp3KLuUBkY6B268HMn9e57wHvKbgEAAAAAAADenqkX1z41fM03lrefe+bVzRwZSrI4yY1J7mg1G1MzVwcAAAAAAAAAAAAAAAAA/CfDaQAAAAAAME8UtfreSf46yQ5JVpec0zWKj5787gVHH39ypbe3v+wWAAAAAAAA4K3pdDqZ+P1D945c+80fZWpqcx9K7ZqkmuSfWs3GQzOYBwAAAAAAAAAAAAAAAAC8geE0AAAAAACYR4pafbskn0tyeJKVSSbLLeoOvfsftPPgWRed3bP9DruV3QIAAAAAAABsnc742EjrrttXjDUbf9rMkUqSZUlWJ/nHVrPx/MzVAQAAAAAAAAAAAAAAAACbYjgNAAAAAADmmaJWryY5OckZSdYkGS63qEsURe/QhZ/7eN9+B76v7BQAAAAAAADgzU299MLKke9eeePUM6vWb+ZIf5KlSe5NcnWr2RiduToAAAAAAAAAAAAAAAAAYHMMpwEAAAAAwDxV1OqHJflKknY2DqiRpDjhpHctOObDp1R6+/rLbgEAAAAAAAD+q06nk8lHH7lv+Norf5TJyfZmjm2fZKckVyf5UavZ8AEVAAAAAAAAAAAAAAAAAHQJw2kAAAAAADCPFbX6bkn+Z5I9k6xM4sVBkt59D9hp8OyLz+7ZYcclZbcAAAAAAAAAG3XGx0dbP7xjxdi9//HHNzm2JMlEkn9sNRt/mKE0AAAAAAAAAAAAAAAAAGArGU4DAAAAAIB5rqjViyQXJzkmyaok4+UWdYkFC6pDF37u4337H/T+slMAAAAAAABgvpt66YWnR6791k1Tq59et5kjPUmWJXk8yddbzcaLM1cHAAAAAAAAAAAAAAAAmGBxugAAIABJREFUAGwtw2kAAAAAAECKWr2S5LgklyR5Jcnmfmxw3lnw4Y+/ozj2hE9V+voWlN0CAAAAAAAA802n3W5PPPxgY+TGb/8kU1Ob+xCqSLJHkruSXNdqNsZnrhAAAAAAAAAAAAAAAAAAeCsMpwEAAAAAAP9PUasfkOSvkwwkeabknK5R3Xu/RUPnXnJ2zw6Ldi+7BQAAAAAAAOaL9sjwK6O337R84sEHVr3JsUVJtktyRZJmq9nwsRQAAAAAAAAAAAAAAAAAdDHDaQAAAAAAwH9R1Oo7JvlikkOTrEwyVW5Rl1iwoDp0/mdP7DvwkCPKTgEAAAAAAIC5bnLlnx8a/s43bu+8um7sTY7tkWQ4yd+3mo0nZygNAAAAAAAAAAAAAAAAAHgbDKcBAAAAAAD/TVGr9yU5PcknkzyXZLTcou6x4OjjDyw+/IlTKwsWDJXdAgAAAAAAAHNNZ3JifOy+xu2tH9z22zc5Vk2yV5KHkvxrq9lYNzN1AAAAAAAAAAAAAAAAAMDbZTgNAAAAAADYpKJWryR5X5IvJhlL8kK5Rd2jZ9fFQ0Pnf/bU6m67H1h2CwAAAAAAAMwV7ZdfWj18w9XLp5564uU3OTaYZEmSW5Pc3Go2JmemDgAAAAAAAAAAAAAAAADYFgynAQAAAAAAb6qo1fdM8tdJdkmyOomXC68ZOPWcI/rf98GPVqrV3rJbAAAAAAAAYLbqdDqdid/99t6R66+6J5OT7Tc5ukuS/iSXtZqNX85QHgAAAAAAAAAAAAAAAACwDRlOAwAAAAAAtqio1YeSXJrkyCQrk0yUGtRFeg9+x+LB0847s2f7HRaX3QIAAAAAAACzTWd0ZP3o92+9afyBnz71JscqSZYmWZvkH1rNxuqZqQMAAAAAAAAAAAAAAAAAtjXDaQAAAAAAwFYpavWeJB9Lcl6SF5K8Wm5RF1mwoDp03mc+2nvgIUdWKpWyawAAAAAAAGBWmFy98vfD13zj1s4rL7Xe5FhfNo6m3Z/kylazMTwzdQAAAAAAAAAAAAAAAADAdDCcBgAAAAAAvCVFrX5okv+ZpCfJ8yXndJUFtfoBxQknnVpZUCwsuwUAAAAAAAC6VWdycmLs5/d+v3XHil9t4ejCJLskuSHJna1moz39dQAAAAAAAAAAAAAAAADAdDKcBgAAAAAAvGVFrb5Lkq8k2TfJyiR+oPA1PbvsOjh0/mdOrS7Z86CyWwAAAAAAAKDbtNe9/OzI8muWTz7+2ItbOLokyVSSf241G4/MQBoAAAAAAAAAAAAAAAAAMAMMpwEAAAAAAH+RolbvT3JekhOSPJOkVW5Rdxk45az393+g9rFKtdpbdgsAAAAAAACUrdPpZPIPv2sOX/fNH2V8fOpNjlaTLEvyhySXt5qNLQ2sAQAAAAAAAAAAAAAAAACziOE0AAAAAADgL1bU6pUktSSfTbIhycvlFnWX3gMO2WXwjPPP7NlhxyVltwAAAAAAAEBZOq3WhtEf3LZi/Of3PrGFowuT7Jrk1iS3tJqNyemvAwAAAAAAAAAAAAAAAABmkuE0AAAAAADgbStq9b2T/HWSHZOsTuIFxH/q768OnXfpR3oPesdRlUql7BoAAAAAAACYUVPPrX5s+Jorb2m/uHZkC0eXJGkn+Xqr2XhoBtIAAAAAAAAAAAAAAAAAgBIYTgMAAAAAALaJolZfmOTSJEckWZVkvNSgLtP/wWP2G/joyadXimJh2S0AAAAAAAAw3TpTU5Pj9zd/MHrbjfdv4Wg1ybIkf0xyWavZeGH66wAAAAAAAAAAAAAAAACAshhOAwAAAAAAtpmiVu9JclySi5K8muTlUoO6TM9OuwwMXvCZT/XuvvSQslsAAAAAAABgurTXr1szsuK7N04+9vu1Wzg6lGRxku8lubnVbExMfx0AAAAAAAAAAAAAAAAAUCbDaQAAAAAAwDZX1Or7JPlqkp2SrErihcTrDHzyjPf1H/mhj1WqvX1ltwAAAAAAAMC2NPHHR38xfO2Vd6XVmtzC0d1e+/vrrWbjt9PdBQAAAAAAAAAAAAAAAAB0B8NpAAAAAADAtChq9YVJLk5yVJLVScbKLeouvfsftPPgmRec2bPDot3LbgEAAAAAAIC3qzM+NtK6+86bx+77jz9u4Wg1ybIkf0pyWavZWDv9dQAAAAAAAAAAAAAAAABAtzCcBgAAAAAATJuiVq8kOS4bB9Q2JHmp1KBu09fXM3TupR/uPeSdtUqlUik7BwAAAAAAAP4SU2uee3z4mm+saK99fngLR4eS7Jbke0lWtJqNiemvAwAAAAAAAAAAAAAAAAC6ieE0AAAAAABg2hW1+t5JvppkpySrk3hB8Tr9H6jtM/DxT51RKQa2K7sFAAAAAAAAtlanPTU1/qtf3D1683U/y5a/Udrttb8vazUbD05zGgAAAAAAAAAAAAAAAADQpQynAQAAAAAAM6Ko1YeSXJyklo3jaWPlFnWXnkU7Dwxe8JlTevdYdmjZLQAAAAAAALAl7fXrnh+55foVk48+/PwWjlaTLE3yZJJ/aTUba6a/DgAAAAAAAAAAAAAAAADoVobTAAAAAACAGVPU6pUkxya5JMlIkhfLLeo+xUmnvWfBkcd8otLb21d2CwAAAAAAALxRp93uTDz68H0jN1x9T8bHp7ZwfDDJkiR3JlneajbGp78QAAAAAAAAAAAAAAAAAOhmhtMAAAAAAIAZV9TqeyX5apJdkqxK4oXF6/Tue8BOg2ddeGbPjjvtUXYLAAAAAAAA/Kf28IaXRu9YsWLiwQdWbcXxxUmqSf4lyYOtZsM7QQAAAAAAAAAAAAAAAADAcBoAAAAAAFCOolYfTHJhkmOSPJOkVW5Rl+nr6xk8++J636HvPqbS01MpOwcAAAAAAID5q9PpZPLxx+4fue6bd3VGRia2cLwnybIkTyX5eqvZeH76CwEAAAAAAAAAAAAAAACA2cJwGgAAAAAAUJqiVq8kOTrJpUlGk7xQalAX6jvsvXsOfPKM03sWbrdz2S0AAAAAAADMP53RkfWjd91+y/jP731iK44PJlmS5PtJbmw1G+PTWwcAAAAAAAAAAAAAAAAAzDaG0wAAAAAAgNIVtfqyJF9NsmuSVUm8wHidysBA7+C5nz6h94BDjqxUKmXnAAAAAAAAME9MPvXEb4av/dadnfWvjG3F8cVJqkn+NckvW82Gd34AAAAAAAAAAAAAAAAAwH9jOA0AAAAAAOgKRa0+kOTCJMcmeSZJq9yi7tN/xIf2LU48+dSegcEdym4BAAAAAABg7uqMj4207rnrtrHGXY9uxfGeJHsleSrJ11vNxnPTWwcAAAAAAAAAAAAAAAAAzGaG0wAAAAAAgK5R1OqVJLUkn8nG4bQXyi3qPpXtdlgwdN6nP967z/6Hl90CAAAAAADA3DP5zKpHR6775m3tF9aObMXxwSRLktyV5PpWszE2vXUAAAAAAAAAAAAAAAAAwGxnOA0AAAAAAOg6Ra2+NMlXsvFHFlclaZdb1H0WHPORg4rjT/xUZUExVHYLAAAAAAAAs19nYmJs7KeNO1v/fttvtvKRXZP0JfnXJA+0mg0fKQEAAAAAAAAAAAAAAAAAW2Q4DQAAAAAA6EpFrT6Q5PwkxyV5Jkmr1KAu1LPzroOD53765N49lx1adgsAAAAAAACz19Ta558YueHqW6ZWr1y/Fcd7kixNsjrJP7eajWentw4AAAAAAAAAAAAAAAAAmEsMpwEAAAAAAF2rqNUrST6Y5LNJxpOsLbeoOxUfPfndCz503EmVvr6i7BYAAAAAAABmj87U5MT4Az+7a/S2G+/P1n1jNJRktyQ/THJtq9kYm9ZAAAAAAAAAAAAAAAAAAGDOMZwGAAAAAAB0vaJW3zPJV5LskWRlkna5Rd2nuvue2w2ec8mp1cVL9i+7BQAAAAAAgO439fKLq0aXX7Ni8sk/vbSVjyxJ0klyeZIHW82Gj5IAAAAAAAAAAAAAAAAAgLfMcBoAAAAAADArFLV6keTcJB9J8myS0XKLutPAyWe+v/8DtRMrvb19ZbcAAAAAAADQfTrtqamJ3/76npGbrrkvU1Nb82FRX5KlSR5JckWr2XhxegsBAAAAAAAAAAAAAAAAgLnMcBoAAAAAADBrFLV6JckRST6XZCLJmnKLulN17/0WDZ55wanVnXfdu+wWAAAAAAAAukd7/brnR269fsXk7x9+fisfWZRkhyTXJ/n3VrMxNX11AAAAAAAAAAAAAAAAAMB8YDgNAAAAAACYdYpafUmSLyTZL8mqJJPlFnWhSiUDp55zZP97jzyhUq32lp0DAAAAAABAeTrtdmfy0UfuG77hqnsyPr4142eVJEuTvJTk661m44npLQQAAAAAAAAAAAAAAAAA5gvDaQAAAAAAwKxU1Op9SU5OcmqSl5OsK7eoO/Xue8BOA2dccFp1p52Xld0CAAAAAADAzGsPb3hp9I4VKyYefGDVVj4ymGRJkh8nuabVbIxMXx0AAAAAAAAAAAAAAAAAMN8YTgMAAAAAAGa1olY/OMmXkmyXZHUSLz/eqKenMnDaeUf1H/7+4yvVam/ZOQAAAAAAAEy/TqeTyccfu3/kum/e1RkZmdjKx5YkqSS5Isn9rWbDuzcAAAAAAAAAAAAAAAAAYJsynAYAAAAAAMx6Ra2+MMlFSWpJnk0yWm5Rd+o94JBdBk8797SeRTvtWXYLAAAAAAAA06fTGl0/etftt4z/7CdPbOUjvUmWJXksyb+2mo0101cHAAAAAAAAAAAAAAAAAMxnhtMAAAAAAIA5oajVK0mOSnJpkqkkz5ca1K2q1crgGRcc3XfYe+qVnmq17BwAAAAAAAC2rcmnnvjN8LXfurOz/pWxrXxkx9f+LE9yZ6vZmJy+OgAAAAAAAAAAAAAAAABgvjOcBgAAAAAAzClFrb5bks8nOTDJyiR+2HETeg9+5+LBU885vWeHHZeU3QIAAAAAAMDb12m1NrQad31v7Md3/2ErH6kk2TPJ+iRfbzUbf5y+OgAAAAAAAAAAAAAAAACAjQynAQAAAAAAc05Rq/clOSnJGUleTvJKuUVdqre3Z/Csi47pe+f/OLbS09NTdg4AAAAAAAB/mck/P/7r4euv/kFn3cutrXxkIMnuSZpJvt1qNjZMXx0AAAAAAAAAAAAAAAAAwP9nOA0AAAAAAJizilr9wCRfTrJDklVJvBjZhL53HLZk4JSzTu/ZfofFZbcAAAAAAACw9dojI6+07r79tvGf3/vEW3hscZK+JFcm+Wmr2fAODQAAAAAAAAAAAAAAAACYMYbTAAAAAACAOa2o1RcmuSDJ0UmeTTJablGX6u+vDp554bF97zjs6EpPT0/ZOQAAAAAAAGxep9PpTP7p0V+MXH/1DzsjwxNb+VhvkqVJnkhyeavZeG76CgEAAAAAAAAAAAAAAAAANs1wGgAAAAAAMOcVtXolyRFJPpukk8SPQG5G78HvXDz4qbNO7dlxpz3KbgEAAAAAAOC/a2949YXR799y68Sv71/5Fh7bPslOSW5Lcmur2djasTUAAAAAAAAAAAAAAAAAgG3KcBoAAAAAADBvFLX64iSfT3JQkpVJJsst6lLVamXg1HM+2H/4+4+vVHv7ys4BAAAAAAAg6bTb7YnfP3zfyPJvNzI2NrWVj1WS7JFkOMm/tJqNR6evEAAAAAAAAAAAAAAAAABgywynAQAAAAAA80pRq/cm+XiSs5K88tofNqG6936LBk8//5Tqrov3LbsFAAAAAABgPmuve+W50e8tv2Xid7997i08tiDJnkl+keSqVrOxfnrqAAAAAAAAAAAAAAAAAAC2nuE0AAAAAABgXipq9QOSfCnJoiSrknhpshnFSae9Z8ERR59Y6esrym4BAAAAAACYTzpTU1MTD/26MbLiu/dlcrL9Fh7dJUmR5KokP2k1G96FAQAAAAAAAAAAAAAAAABdwXAaAAAAAAAwbxW1+lCS85Mc+3/Zu9MnOQv73PtX92z3jAQIhHYwOwibHbO1gRYIxCoMNhjHJomfOOfU8x89p1I58UlsY2JjDDK7EagFNGaJwY4hZjUYtCABEgjN9GzdzwtRqZxzEoM0PbqnR59P1ZQoqvp3f19P1z1Xku1JRsstmruqy1YsHLn1jhv6Vx6zuuwWAAAAAACAQ8H0rg/fG7v3p/dNvfGHD/bjY31JjknyXpL/r9VsbJ2dOgAAAAAAAAAAAAAAAACAA2M4DQAAAAAAOKQVtXolyVeT/G2SdpL3yy2a24auuOb04rIrr68MFQvLbgEAAAAAAJiPOlNTkxMvPrdxbMPPnku7vT8v/hyW5OgkDyS5t9VsTMxOIQAAAAAAAAAAAAAAAADAgTOcBgAAAAAAkKSo1Zdk33ja6iTvJZkst2juqiw6qlhw2x3X9B9/0jlltwAAAAAAAMwn0zvff2v0np/8cvpPf9y9Hx+rJFmRZDzJ/2g1Gy/PTh0AAAAAAAAAAAAAAAAAwMwZTgMAAAAAAPhMUav3J7kmya1JPkmyq9yiuW3w4stOLNZet746smBR2S0AAAAAAAC9rDM5OT7+3FOPtB6898X9/Ohw9o2mPZ/kh61mY38G1wAAAAAAAAAAAAAAAAAADjrDaQAAAAAAAP+HolY/Mcn/m2Rxki1J2uUWzV2VkQUDI7fdcWX/KadfVKlUKmX3AAAAAAAA9JrpbVte3Xv3jx5ob9+6Zz8/ujxJJck/Jnmm1Wx4SQgAAAAAAAAAAAAAAAAAmPMMpwEAAAAAAPwnilp9JMm3k6xJsj3JaKlBc9zA2eevGr7u5q9XDzt8SdktAAAAAAAAvaAzMT46/vSmh1qPPfj7/fzoUJKVSV5O8oNWs7Gz+3UAAAAAAAAAAAAAAAAAALPDcBoAAAAAAMB/oajVK0nOT/L9JH1JtpZbNMcNDvaNfOM7lw585azLKtW+vrJzAAAAAAAA5qqpd9/+19Gf/ejh9oc7R/fzo0uTDCa5M0mj1WxMd78OAAAAAAAAAAAAAAAAAGD2GE4DAAAAAAD4HEWtflSSv0pybpJtSVrlFs1t/aeevmTkpm99vXrkUavKbgEAAAAAAJhLOq2xPa0nHr1//KnHX9vPjw4kOSbJm0n+vtVsbO1+HQAAAAAAAAAAAAAAAADA7DOcBgAAAAAA8AUUtXo1ydeS/GWSdpLt5RbNcdVqZfimb100eO4FV1b6+wfKzgEAAAAAAChTp9PJ9B/f+M3en/3o0c4nu8f38+OLkyxMcneSR1rNxlT3CwEAAAAAAAAAAAAAAAAADg7DaQAAAAAAAPuhqNWXJfmbJKuTbEkyUW7R3NZ37PGLRr7xnfV9S5edWHYLAAAAAABAGdqje3e1Hr1/w8Tzzbf386N9SY5JsjXJ37WajXe6HgcAAAAAAAAAAAAAAAAAcJAZTgMAAAAAANhPRa3el2RtktuTtJLsLLdo7iuu/fo5Qxdfek1lYLAouwUAAAAAAOBg6LTbnanX//Ds6N0/fLwzOjq5nx9f9NnPL5Pc32o2xrtfCAAAAAAAAAAAAAAAAABw8BlOAwAAAAAAOEBFrX5Mkv+W5Lgk7yWZKrdobqsuWbZg5La/vL5/1bFfLrsFAAAAAABgNrV3f7R17IFf/HLyld9t38+PVpMck+TDJH/XajZe734dAAAAAAAAAAAAAAAAAEB5DKcBAAAAAADMQFGrDyS5LsktSfYk+ajcorlvqH716uLyq26oFMXCslsAAAAAAAC6qTM5OT7xm2c3jt3/8xfSbu/vSzuHJTk6ya+S/LzVbIx1vxAAAAAAAAAAAAAAAAAAoFyG0wAAAAAAALqgqNVPSPLfkyxLsiXJdLlFc1vl8EVDC267Y13fCSefV6lUys4BAAAAAACYsan3/vTy6D13Ptx+f9un+/nRSpJVSfYm+btWs/Fy9+sAAAAAAAAAAAAAAAAAAOYGw2kAAAAAAABdUtTqRZKbklyfZFeSj8stmvsGzr3w2OFr1t9YPezwpWW3AAAAAAAAHIj26N5d40888uB4s/HGAXx8QZJlSZ5Mcler2djT3ToAAAAAAAAAAAAAAAAAgLnFcBoAAAAAAECXFbX6aUn+e5JFSbYkaZdbNMf191dHvv6tiwfOOn9Npb9/oOwcAAAAAACAL6LTbrcn/+33T4/94s7NnbGxqf38eCXJyiSTSf4+yYutZsNLPgAAAAAAAAAAAAAAAADAvGc4DQAAAAAAYBYUtfqCJLcmuTLJB0n2lFs09/Wt+tIRw7fcfm3/imNWl90CAAAAAADw50x/uPOdsV/e/cDU63/YeQAfH06yIskLSX7YajZ2dbcOAAAAAAAAAAAAAAAAAGDuMpwGAAAAAAAwi4pa/StJ/luSw5JsSdIut2juG7ps7alD9auurw6PHFF2CwAAAAAAwH/UmZgYG3/uqUdbD294KQf2Ts7yJNUk/5ik2Wo2vNgDAAAAAAAAAAAAAAAAABxSDKcBAAAAAADMsqJWX5jkW0nqSXYm+bTcormvMjIyMHLLdy7vX/2VWqVarZbdAwAAAAAAMPX2Wy+N3nPnr9of7hw9gI8PJVmZ5OUkP2g1Gzu7WwcAAAAAAAAAAAAAAAAA0BsMpwEAAAAAABwERa1eSXJmkr9NMpJkSxJf1HyO/lNWLxlef+sNfYuXHFd2CwAAAAAAcGhqf7rng9avHrh/4oVn3jnAE0uybzjtJ0k2tZqN6e7VAQAAAAAAAAAAAAAAAAD0FsNpAAAAAAAAB1FRqx+W5C+SXJrk/SR7yy3qDcU1N509dPGl6yqDQyNltwAAAAAAAIeGzvT01OTvX9o8eu9dzUxMHMjY2UCSY5K8meTvW83G1u4WAgAAAAAAAAAAAAAAAAD0HsNpAAAAAAAAB1lRq1eSnJ3k+0mKJFuT+NLmc1SPXDw88o2/uKrvhJPPq1QqZecAAAAAAADz2PSO7W+O3vvPD0y/89auAzyxOMnCJHcneaTVbEx1rw4AAAAAAAAAAAAAAAAAoHcZTgMAAAAAAChJUasfkeQ7SS5J8n6SveUW9YaBcy84dnjd+huqhx+xrOwWAAAAAABgfumMtz4df3rTw62ND718gCcGkqxKsiXJ37WajXe6VwcAAAAAAAAAAAAAAAAA0PsMpwEAAAAAAJSoqNUrSc5P8jdJ+pNsS+ILnM/T318dXn/bRYPnfHVNpb9/sOwcAAAAAACgt3U6nc7Um6+9MPrzOzd2Ptk9foBnliYpktyT5JFWszHZvUIAAAAAAAAAAAAAAAAAgPnBcBoAAAAAAMAcUNTqi5LckeTCJNuTjJZb1Bv6Vh5z+PAt3762f+Wxp5fdAgAAAAAA9Kb2x7u3jz183/2Tv/vNlgM8MZhkVZI3k/xDq9l4r3t1AAAAAAAAAAAAAAAAAADzi+E0AAAAAACAOaKo1SvZN5z210n6k2xL4sucL2Doa1ecMrTm6uurIwsWld0CAAAAAAD0hs7U1MTES88/MbbhZ89mevpAv5NZnn3f69yVZFOr2ZjqXiEAAAAAAAAAAAAAAAAAwPxjOA0AAAAAAGCOKWr1RUn+IsklSXYk+bTcot5QGR7uH77lO5cPnP6VWqXa11d2DwAAAAAAMHdNbXvvD2O/uOuh6S3vfnKAJ4okK5K8kuQfW83G9u7VAQAAAAAAAAAAAAAAAADMX4bTAAAAAAAA5qCiVq8kOSvJ95OMJNmapF1qVI/oP+m0o4dvuvWGvqOXHl92CwAAAAAAMLe0x0Y/Hm889uD4kxtfO8ATlSTLP/vvHyd5qtVs+A4HAAAAAAAAAAAAAAAAAOALMpwGAAAAAAAwhxW1+sIk30xyZZJdSXaXW9Q7inXrzxq6+LJ1laGhBWW3AAAAAAAA5eq02+2p11759ejP79zUGd07eYBnRrJvNO03SX7YajY+7F4hAAAAAAAAAAAAAAAAAMChwXAaAAAAAABADyhq9dVJvp9kcZKtSabKLeoNlUVHFSPf/M5V/SecfH6lUik7BwAAAAAAKMH0+9veGHvgnoen3nztQIfOKklWJplM8o9Jnms1G17IAQAAAAAAAAAAAAAAAAA4AIbTAAAAAAAAekRRqxdJbvzsZ0+SA/3jnoecgbPPXzV8zU03Vo9YtLzsFgAAAAAA4OBoj+7dNf7kxkfGN298dQZnFiZZmuSZJD9pNRu7u1MHAAAAAAAAAAAAAAAAAHBoMpwGAAAAAADQY4pa/fgk309ybJItSSZLDeoVfX2V4fW3Xjh4zgVXVAYGhsrOAQAAAAAAZkdnempy8ve/fWp0w0+babWmDvBMNcmqJHuT/EOS37aaDS/hAAAAAAAAAAAAAAAAAADMkOE0AAAAAACAHlTU6gNJrk5ya5JWkh3lFvWO6tFLRkZu/vbavuNPOrdSqVTK7gEAAAAAALpn6r0/vTy24aePTm9595MZnDk8yeIkm5Lc3Wo29nQlDgAAAAAAAAAAAAAAAAAAw2kAAAAAAAC9rKjVVyb5XpLTkmzLvhE1voCBM85ZUVxz03V9Ry0+tuwWAAAAAABgZtp7PtnR2vjQQxPPN9+ewZm+JKuS7E7yP5O80mo2vHgDAAAAAAAAAAAAAAAAANBFhtMAAAAAAAB6XFGr9yW5LMl3knSyb0CNL6JSSXH1DWcNXXTpVZVi+LCycwAAAAAAgP3TmZxsTbz4/KaxB37+fKam2jM4dWSSI5I8kuS+VrMx2p1CAAAAAAAAAAAAAAAAAAD+I8NpAAAAAAAA80RRqx+d5I4k5yXZnsQf9PyCKgsWDo7c/O3L+k/78iWVvr6+snsAAAAAAIA/r9PpdKbffvOl0Xvveqz9wc6ZfCfSn2RVkh1J/r7VbLzenUIAAAAAAAAAAAAAAAAAAP4zhtMAAAAAAADmkaJWryS5IMn3kgwk2ZrEF0JfUN9xJx45ctOt1/YtX3Vq2S0AAAAAAMB/rr3roy1jD9/34OTvX9o6w1NHJ1mQ5P4k97eajfGZ1wEAAAAAAAAAAADlR/ooAAAgAElEQVQAAAAA8OcYTgMAAAAAAJiHilr9iCTfTlJL8kGSPeUW9ZbBSy4/qViz7trqwsOOLrsFAAAAAADYpzPe2jv+XPOx1iMbXsrM3ocZSLIqybtJ/mer2Xi7G30AAAAAAAAAAAAAAAAAAHw+w2kAAAAAAADzVFGrV5KcmeRvkhyWZEuSdqlRvWRgoDp8460XDZ59fr0yMDBUdg4AAAAAAByqOu12e+r1Pzw3+ou7NnX2fDw+w3NLkhRJ7knyaKvZmJx5IQAAAAAAAAAAAAAAAAAAX5ThNAAAAAAAgHmuqNUXJLklyVVJdn/2wxdUXbJswcjNt6/tO+7EcyuVStk5AAAAAABwSJne+f5bY/ff89DUG3/4YIanhpKsTPJ6kh+0mo0tM68DAAAAAAAAAAAAAAAAAGB/GU4DAAAAAAA4RBS1+qlJ/jbJkiRbkkyVW9RbBs48d2Vxzfrr+o5cfEzZLQAAAAAAMN+1x0Y/Hn/qiUfGNz36bzM8VUmyPEk1yV1JNrWajekZBwIAAAAAAAAAAAAAAAAAcEAMpwEAAAAAABxCilp9KMkNSW5MMprkg3KLekylkmLdjWcPXXjpVZWiWFh2DgAAAAAAzDed6empyVd+9/TYff/8VGdsbGqG5xYmWZLkxSR3tpqNHTMvBAAAAAAAAAAAAAAAAABgJgynAQAAAAAAHIKKWv24JH+T5PgkW5JMlBrUYyoLFg6O3PIXl/efdvrFlWpfX9k9AAAAAAAwH0xtffffxjbc/ej0u2/vnuGpviSrkuxJ8r+SvNRqNrxAAwAAAAAAAAAAAAAAAAAwBxhOAwAAAAAAOEQVtXp/krVJbksylWR7uUW9p/+Ek48avvGb1/YtX3lK2S0AAAAAANCr2p/u+aD1+MMPTTz71FtdOHd0kgVJHkmyodVsjHbhJgAAAAAAAAAAAAAAAAAAXWI4DQAAAAAA4BBX1OrLk9yR5MwkO5LsLbeo9wx9bc3JQ/Wrr60uWLi47BYAAAAAAOgVncnJ8Ynf/ktj7P67n83kZHuG54okK5L8Mcn/ajUbb884EAAAAAAAAAAAAAAAAACArjOcBgAAAAAAQIpavZLkvCR/nWRBkq1JpkuN6jUDA9Xh9bddPHj2efVK/8Bg2TkAAAAAADBXdTqdTL/zx5dG773rsfbO9/fO8Fwlycok7SR3JXmy1WxMzTgSAAAAAAAAAAAAAAAAAIBZYTgNAAAAAACAf1fU6guS3JRkXZK9ST4ot6j3VJcuXzjy9dvX9h13wjmVSqXsHAAAAAAAmFOmP9jxduuRXz4y+crvtnfh3OFJFif5dZJ/bjUbH3XhJgAAAAAAAAAAAAAAAAAAs8hwGgAAAAAAAP+XolY/PslfJzkxybYkrVKDetDAWeetGl63/rrqkUetKrsFAAAAAADK1v50z4fjTz3x6PiTG1/rwrn+JKuSfJTkB0lebjUbXpABAAAAAAAAAAAAAAAAAOgBhtMAAAAAAAD4TxW1el+Sy5J8O0lfkq1JfLm0PyqVFOvWnz10YW1tpRg+rOwcAAAAAAA42DoT46MTL77QGHvwnhcyNdXuwsmlSYaT/DLJg61mo9WFmwAAAAAAAAAAAAAAAAAAHCSG0wAAAAAAAPizilr9yCS3Jflakl1Jdpdb1HsqIyMDw+tvqw18+axapb9/sOweAAAAAACYbZ3p6emp1//t2dH7fra588nu8S6cHE6yPMmrSf6p1Wy814WbAAAAAAAAAAAAAAAAAAAcZIbTAAAAAAAA+FxFrV5JsjrJ95IsTbI1yWSZTb2ounT5wuH1t67pP/6k8yrVaqXsHgAAAAAAmA1T773z8tgDv3hs+k9/3N2Fc9UkK5NMJPlxkmdazUa7C3cBAAAAAAAAAAAAAAAAACiB4TQAAAAAAAC+sKJWH0xydZJbkkwn2VZuUW/qP2X1kuHrbr66b9mKU8puAQAAAACAbpne9eF7rccefGTypRfe69LJRUmOTLI5yd2tZuPjLt0FAAAAAAAAAAAAAAAAAKAkhtMAAAAAAADYb0WtvizJd5Ock2RHkk/LLepNgxddekJRv3pd9YhFy8tuAQAAAACAA9Ue3bt74pnNj7Uef/jlLp0cSLIqyftJ/qHVbLzapbsAAAAAAAAAAAAAAAAAAJTMcBoAAAAAAAAHpKjVK0nOTfK9JAuTbEkyXWZTT6pWK8XVN541dGHtykoxfHjZOQAAAAAA8EV1JifHJ373m81jD/z82YyPd+s7guXZN5x2T5JftZqNiS7dBQAAAAAAAAAAAAAAAABgDjCcBgAAAAAAwIwUtfqCJOuTXJtkb5Kd5Rb1psrwcP/wjbdeMnDG2ZdW+gcGy+4BAAAAAID/Sqfdbk+99doLYxvubrQ/3DnapbMLkixL8tskP241G9u7dBcAAAAAAAAAAAAAAAAAgDnEcBoAAAAAAABdUdTqxyX56yQnJdmeZKzcot5UXbJ0wfD629b0n3DyeZVqtVp2DwAAAAAA/EfT27a8OvbQvb+aevO1D7t0si/JyiSjSf4pyQutZsPLLgAAAAAAAAAAAAAAAAAA85ThNAAAAAAAALqmqNX7klya5NtJ+pNsS9IuNapH9Z902tHD13/96r7lq04tuwUAAAAAANof79rWeuLRRyeeb77dxbOLkxyW5LEk97aajU+7eBsAAAAAAAAAAAAAAAAAgDnIcBoAAAAAAABdV9Tqi5LcmuSyJLuS7C63qHcNXlA7vlizbl110ZErym4BAAAAAODQ02mNfTL+3NOPtx69/7fp3jsoQ0lWJHk3yQ9azcZb3ToMAAAAAAAAAAAAAAAAAMDcZjgNAAAAAACAWVPU6quT/D9JliXZmmSi3KIeVamkuPqGswYv/NqV1eGRI8rOAQAAAABg/utMTU1MvvK7p8c2/LTZGRub6tLZavYNpnWS/DTJplaz0a3bAAAAAAAAAAAAAAAAAAD0AMNpAAAAAAAAzKqiVh9MclWSbyaZTPJ+9v1BVPZXUfSP3HjrxQNnnHNpZWBgqOwcAAAAAADmn06n05l++80XRzf87In2ju2fdvH0UUmOSPJ0krtbzcZHXbwNAAAAAAAAAAAAAAAAAECPMJwGAAAAAADAQVHU6kuTfDfJuUl2JOnmH1s9pFQXLxkZvunWev+Jp361Uq1Wy+4BAAAAAGB+mN6x/c2xhzc8OvXqyzu6eHY4ybIk7yb5p1az8XoXbwMAAAAAAAAAAAAAAAAA0GMMpwEAAAAAAHDQFLV6Jck5Sb6X5LAk25JMltnUy/pPPGVxcf3NV/WvOGZ12S0AAAAAAPSu9p5Pdo5vfuzR8WbjjS6e7UuyMslEkruSPN1qNqa6eB8AAAAAAAAAAAAAAAAAgB5kOA0AAAAAAICDrqjVh5OsS3JTkqkk25P44uoADZ5/0ZeKK65dVz3yqFVltwAAAAAA0Ds6rbE9E795btPYw/e9mOnpbv6efmmS4SQbk2xoNRufdPE2AAAAAAAAAAAAAAAAAAA9zHAaAAAAAAAApSlq9WVJvpXkq0l2JdldblEPq1RSrL3ujMGLLltbHRlZVHYOAAAAAABzV2dyojX5ry89NfbgPc92xsamunh6QfaNpr2W5EetZuOdLt4GAAAAAAAAAAAAAAAAAGAeMJwGAAAAAABAqYpavZLk9CR/mWRFku1JWqVG9bKhob7hG7550eBZ511WGRgoys4BAAAAAGDu6ExPT0299sqzo/ff81Rn90fd/F18f5KVST5N8qMkL7SajXYX7wMAAAAAAAAAAAAAAAAAME8YTgMAAAAAAGBOKGr1gSSXJbk9SV+SrUn8UdUDVFl0VDFy4zcu7T/19Asrff0DZfcAAAAAAFCeTrvdnn77zZfGHvzFpultW/Z08XQlybIkg0keSPJQq9kY7eJ9AAAAAAAAAAAAAAAAAADmGcNpAAAAAAAAzClFrX5EkpuTXJFkb5Kd5Rb1turS5QuHb/jG5f0nnnJ+pVqtlt0DAAAAAMDBNbXl3Vdaj2x4fOrN1z7s8unDkyxO8tskP2k1G9u6fB8AAAAAAAAAAAAAAAAAgHnIcBoAAAAAAABzUlGrH5/ku0lOTbIj+0bUOEB9Xzph0fC1N63p+9IJZ1UqlUrZPQAAAAAAzK7pnTv+2Nr44GOT//ri1i6fHkyyIsmHSX6Y5HetZsPLKQAAAAAAAAAAAAAAAAAAfCGG0wAAAAAAAJizilq9muSrSe5IsjDJ1iRTpUb1uP5TVi8p1q2/sn/lMavLbgEAAAAAoPvaH+/e3npy42MTz2x+s8unK9k3mFZJcm+Sx1rNxniXnwEAAAAAAAAAAAAAAAAAwDxnOA0AAAAAAIA5r6jVR5Jcm+SGJJNJ3k/ii64ZGDjz3JXF2uvW9i1ZdmLZLQAAAAAAzFx7795dE8899Xhr40O/T/ffFTkyyaIkzyS5u9VsfNDtBwAAAAAAAAAAAAAAAAAAcGgwnAYAAAAAAEDPKGr1ZUluT3J+kl1Jdpdb1PsGL6gdP1S/am3fkYuPKbsFAAAAAID912mN7Zl46YXNYw/f95tMTra7fL5IsjzJliQ/TPJqq9nwIgoAAAAAAAAAAAAAAAAAAAfMcBoAAAAAAAA9pajVK0m+nOSvkixNsj3JeKlR88DQ5WtPG7qkfmX18COWlt0CAAAAAMDn60xMjE3+/sWnxh78xXOdsbGpLp+vJlmZZCrJT5M82Wo2Jrv8DAAAAAAAAAAAAAAAAAAADkGG0wAAAAAAAOhJRa0+kOTyJN9K0pdka5J2qVG9rlqtFGuvO2Pwgq9dUV2w4MiycwAAAAAA+L91pqYmJv/w+1+P3X9Ps7Pn4/FZeMSSJAuSPJHk3laz8fEsPAMAAAAAAAAAAAAAAAAAgEOU4TQAAAAAAAB6WlGrL0pyc5I1SfYm2Vlq0HzQ318dvvbr5w6ee0G9UgwfVnYOAAAAAABJZ3p6eurNV58fe+CeJ9sf7BydhUeMJFmW5I0kP2o1G3+chWcAAAAAAAAAAAAAAAAAAHCIM5wGAAAAAADAvFDU6ickuSPJyUl2ZN+IGjNRFP3D13/jwsEzz720Mjg4XHYOAAAAAMChqNNud6bfeeulsYfu3TS95d1PZuER/UlWJBlL8uMkz7WajelZeA4AAAAAAAAAAAAAAAAAABhOAwAAAAAAYP4oavVqkguSfDfJwiRbk0yVGjUPVA47Ymj4hlsuGTj9jEsq/QODZfcAAAAAABwKOp1Opre8+3LrkQ1PTL31+oez8IhKkmVJhpI8lOSBVrOxdxaeAwAAAAAAAAAAAAAAAAAA/85wGgAAAAAAAPNOUauPJLk2yY1JJpNsT+KLsRmqLl4yMnzDLZf2n7z6gkpfX3/ZPQAAAAAA89X0+9veaD324MbJV363fZYecVSSI5L8JsnPWs3G1ll6DgAAAAAAAAAAAAAAAAAA/G8MpwEAAAAAADBvFbX68iS3JzkvyUdJPi63aH7oW3nM4cPX3VzvO/6kcyrVarXsHgAAAACA+WL6ow/+NL7p0Y0T//Lsn2bpEQuSLEnypyR3Jnm11Wx4sQQAAAAAAAAAAAAAAAAAgIPGcBoAAAAAAADzWlGrV5J8JclfJlmaZEeSsVKj5on+E04+qrj2piv6Vn3pjEqlUnYOAAAAAEDPmt714XvjT2/aNPHM5jdn6RGDSZYn2ZPkJ0mebzUb07P0LAAAAAAAAAAAAAAAAAAA+C8ZTgMAAAAAAOCQUNTqA0kuTXJrkiLJtiRTpUbNE/2nn7Fs+KobruxbvvLUslsAAAAAAHrJ9K4P35toNhrjzcYbs/SIapIVSTpJ7kvyeKvZGJulZwEAAAAAAAAAAAAAAAAAwOcynAYAAAAAAMAhpajVFyZZl+T6JO0k2z/7lxkaOPeCY4s1667sO3rp8WW3AAAAAADMZe1dH20Zb27aNIuDaUmyNMlIkk1JNrSajY9m8VkAAAAAAAAAAAAAAAAAAPCFGE4DAAAAAADgkFTU6kuS3Jzka0lGk+wot2j+GDz/4uOGLltb71uy9ISyWwAAAAAA5pL2ro+2jD/T2DT+9KbZHExblOTIJP+a5KetZuNPs/gsAAAAAAAAAAAAAAAAAADYL4bTAAAAAAAAOKQVtfoJSW5PsjrJriQfl1s0fwyed9GXhi5fW+9bsuzEslsAAAAAAMp0kAbThpMsS7ItyY+TvNxqNrw0AgAAAAAAAAAAAAAAAADAnGI4DQAAAAAAgENeUatXkpyZ5LvZ90dl308yVmrUPDJw7gXHFpdfVe9buvykslsAAAAAAA6mfYNpmxvjTz/x+iw+ZiDJiiSjSf45yTOtZmNqFp8HAAAAAAAAAAAAAAAAAAAHzHAaAAAAAAAAfKao1QeSXJLk9iTDSbYlmSw1ah4ZOPurxxRrrl5jQA0AAAAAmO/auz/aOt7cvGmWB9OqSZZ/9u8DSR5tNRt7Z/F5AAAAAAAAAAAAAAAAAAAwY4bTAAAAAAAA4P9Q1OoLklyd5MYknewbUGuXGjWPDJx9/qqifvWavmUrTi67BQAAAACgm9q7P9o6/szmTeNPzepgWpIsSbIgSTPJL1rNxs5Zfh4AAAAAAAAAAAAAAAAAAHSF4TQAAAAAAAD4LxS1+tFJvp7k0iRjSXaUWzS/DJx57spizbo1fctXnlJ2CwAAAADATBzEwbTDkyxO8mqSu1rNxluz/DwAAAAAAAAAAAAAAAAAAOgqw2kAAAAAAADwOYpa/bgktyf5SpJdSXaXWzS/DJxxzsriinX1vuWrTi27BQAAAABgf7R379o6/szmxvhTj782y48qkixL8mGSHyf5bavZaM/yMwEAAAAAAAAAAAAAAAAAoOsMpwEAAAAAAMAXUNTqlSRnJPlOkhVJdiQZLTVqnhn4ytkriiuuqfetWHVa2S0AAAAAAH9Oe/eubeO/fnLT+JMbZ3swrT/7fic9keTuJE+2mo2JWX4mAAAAAAAAAAAAAAAAAADMGsNpAAAAAAAAsB+KWr0/ycVJvp1kQZKtSSZLjZpnBr585vKhK66t961YtbpSqZSdAwAAAADw7w7iYFolyfIkA0keSfJgq9nYM8vPBAAAAAAAAAAAAAAAAACAWWc4DQAAAAAAAA5AUauPJFmb5KbP/te2JO3yiuaf/tPPWFZceW29b8UxpxtQAwAAAADK1P5417bxXz/ZGN+88dWD8LjFSQ5P8lySn7eaje0H4ZkAAAAAAAAAAAAAAAAAAHBQGE4DAAAAAACAGShq9cVJ1iepJxlLsqPcovmn/7SvLC3WXlfvW3nMlw2oAQAAAAAH00EeTFuYZEmSPya5M8nrrWbDSx8AAAAAAAAAAAAAAAAAAMwrhtMAAAAAAACgC4pa/UtJvpXkjCS7P/uhi/pP+/LS4srrLu9bdeyXKxbUAAAAAIBZ1P549/bxXz+5aXzzYwdjMG04ybIkHyW5K8m/tJqN6YPwXAAAAAAAAAAAAACA/5+9O/2Suj70ff+pobuLGZlBRVCZBFEQBEq0nBKjSXbOOffedR6cP/Cse2/2PSs7kyZKLIOFOCAgk6gojgwigwzVXV1V90GTs7OzkzhB/7qb12utWsXqJ983T7+/qvoAAADAuDOcBgAAAAAAADdIrd4oJbkvyf9IsizJmSRXC42agqqr1i6sPf3cY5Xbl683oAYAAAAA3Ei98199Nvz67j8Pv/LSeAymDSZZmrF75H9Nsrvdao6Mw7kAAAAAAAAAAAAAAAAAAFAYw2kAAAAAAABwg9XqjWqSbUn+e5JZSU4lGS40agqq3rt2Qe3pZx+r3HHXBgNqAAAAAMAP0T1z+sRw6+U/j7zR+mgcjqskWZakm+TXSXa1W80r43AuAAAAAAAAAAAAAAAAAAAUznAaAAAAAAAA3CS1emNakieS/CJJNWMDap1Co6ag6j2r59eefm5sQK1cLhfdAwAAAABMDv1+v9/9/NNjw6+8uLtzaP/n43BkOcmSjN0X/yHJ8+1W88I4nAsAAAAAAAAAAAAAAAAAABOG4TQAAAAAAAC4yWr1xqwkP07y7PU/fZGkW1zR1FRZvnJu7aln69WV924qVSrVonsAAAAAgImp3+v1uh9/dLC96/lXRz9498txOLKUZFGSaUleTfKrdqt5ZhzOBQAAAAAAAAAAAAAAAACACcdwGgAAAAAAAIyTWr0xL2PjaU8lGU1yKkmv0KgpqLxw0Yzaj36+bWD1uq2lgYFa0T0AAAAAwMTQ7452Rk+8t6/9x9+2up99cmmcjp2fZFaSg0l+2W41Px6ncwEAAAAAAAAAAAAAAAAAYEIynAYAAAAAAADjrFZvLE7ysyQ7kwwnOZ3Eg7sbrDRz9uC0Z362ZeC+B3aUarWZRfcAAAAAAMXodzrtzvEjr7df+PXe3rmzV8fp2DlJbkvyQZL/J8nxdqvpHhgAAAAAAAAAAAAAAAAAgFue4TQAAAAAAAAoSK3euCPJf03yUJKrSc4UWzRFDQ1Vak8998Dgg1vq5Rkz5xedAwAAAACMj/5w+3Ln8IE91174zZv9y5dGxunYGUkWJjmd5H8mOdhuNXvjdDYAAAAAAAAAAAAAAAAAAEx4htMAAAAAAACgYLV64+4k/2eS9UkuJTlXbNEUVS6Xhho/Wje0ZcfO8tzblhadAwAAAADcHL2rV853DrzVuvbH37yd4eHuOB07LcmiJBeT/N9J3mi3mqPjdDYAAAAAAAAAAAAAAAAAAEwahtMAAAAAAABgAqjVG6Uka5L89yQrk5zP2A/schMMbtt599COx3ZWFi5eWXQLAAAAAHBj9C5dPDOyb+/u9q7nD6XbHa8vSwwlWZzkWpJ/TfJqu9UcHqezAQAAAAAAAAAAAAAAAABg0jGcBgAAAAAAABNIrd4oJ7k/YwNqy5KcS/J1oVFT2MCGB5cNPfb0zsqyO9aWSqVS0T0AAAAAwHfX/ercJyN7d+8efvVPxzN+35EYSLIkyWiSf0vyp3areXW8DgcAAAAAAAAAAAAAAAAAgMnKcBoAAAAAAABMQLV6o5LkoYwNqM1PciaJH929Sar3rJ5fe/Inj1SWr9hYKlcqRfcAAAAAAN+se+bUB8O7//TnkbdeOzmOx1aSLE3ST/J8kj+2W81L43g+AAAAAAAAAAAAAAAAAABMaobTAAAAAAAAYAKr1RsDSXYk+b+SzExyOkm70KgprLL09lm1H/10R/WeNQ+VqtXBonsAAAAAgP+o3+/3u59/cnS4+eLuzuEDX4zj0eUkS5JUk7yU5PftVvOrcTwfAAAAAAAAAAAAAAAAAACmBMNpAAAAAAAAMAnU6o1akkeT/LckQ0lOJRkpNGoKK82dV5v24589PLBuw7bS4ND0onsAAAAA4FbX73W73ZMfHmzvev7V0RPvnRvHo0tJFmfsXvbVJL9ut5qnx/F8AAAAAAAAAAAAAAAAAACYUgynAQAAAAAAwCRSqzdmJnkiyc+TVJJ8kWS00KgprDRtWrX2o59vHti4qV6eNn1O0T0AAAAAcKvpj452Rj84/lb7xd/u6X7+6aVxPn5RkulJ9iX5/9qt5qfjfD4AAAAAAAAAAAAAAAAAAEw5htMAAAAAAABgEqrVG3OS/CTJj5P0kpxK0i00aiqrVsu1J3+yYXDztkfKs2YvKjoHAAAAAKa6/sjItc7xI6+3X/j13t5XX14b5+PnJ5md5HCSXyb5sN1q+vIFAAAAAAAAAAAAAAAAAADcAIbTAAAAAAAAYBKr1RsLkvw0yeNJRjI2oOYh4M1SKmXokSdWD257ZGdl3oI7i84BAAAAgKmmd+Xyuc47b7/Wful3B/pXr3bG+fi/DKa9n7HBtGMG0wAAAAAAAAAAAAAAAAAA4MYynAYAAAAAAABTQK3eWJrkF0m2J7ma5GwMqN1Ug5u3LR965PGdlSXLVhXdAgAAAACTXffc2ZMjb+xpDe/edTzj/z2HeRkbTDuRscG0owbTAAAAAAAAAAAAAAAAAADg5jCcBgAAAAAAAFNIrd64K8n/kWRjDKiNi+rqdQtrjz29vbJ85cZSpVItugcAAAAAJot+r9frfvrx4eHdu/Z0Dh/4ooAEg2kAAAAAAAAAAAAAAAAAADDODKcBAAAAAADAFFOrN0pJ7knyX5JsiAG1cVFesHB67anntgysue/h0lBtRtE9AAAAADBR9Tud9uj7x95qv/T7vd0vPvu6gIS/Hkz71yRHDKYBAAAAAAAAAAAAAAAAAMD4MJwGAAAAAAAAU9T1AbW7Mzagdn+Sa0nOxIDazTU4WKk98ZMNgw9u2VGePWdx0TkAAAAAMFH0rlw53zm8/7X2H3/7dv/qlU4BCX8ZTPswyS9jMA0AAAAAAAAAAAAAAAAAAMad4TQAAAAAAACY4q4PqK3M2IDaxhhQGzeDW+srhrbv3FFevGx1qVQqOgcAAAAACtH96suPR958bc/wn196N71eEfeSBtMAAAAAAAAAAAAAAAAAAGCCMJwGAAAAAAAAt4jrA2orkvwiyYNJ2klOx4DaTVddee+8ocd/vL264p4HS9XqQNE9AAAAAHCz9Xu9XvfzT44M7/7Tns47b39eUMZfD6b9a5LDBtMAAAAAAAAAAAAAAAAAAKBYhtMAAAAAAADgFlSrN1ZkbEBtU5JrSc7EgNpNV5o7rzbt6eceGli34eFSbdrsonsAAAAA4EbrdzrDox8cf6u96/d7u599cqmgjL8dTDvSbjV7BbUAAAAAAAAAAAAAAAAAAAB/xXAaAAAAAAAA3MKuD6j9S5LNSdpJTseA2s1XrZZrj//4vsFNW3eU585bVnQOAAAAAPxQvatXL3QOH9jbfvF3+/qXL40UlHFbkjlJPkryyxhMAwAAAAAAAAAAAAAAAACACcdwGgAAAAAAAJBavXFXkp8n2RIDauNqYNPDdw7teGxHZenta0vlcqnoHgAAAAD4Lrrnz3068tbePcOvvHg03W5Rd4p/GUw7meT/jcE0AAAAAAAAAAAAAAAAAACYsNdZeEoAACAASURBVAynAQAAAAAAAP9brd5Ynn8fUBtJcioG1MZF5c4Vc2tPPLOteveqTaWBgaGiewAAAADgH+n3ev3uF58dHW69vKez/81PC0z568G0XyY5bDANAAAAAAAAAAAAAAAAAAAmNsNpAAAAAAAAwH9SqzfuzNiA2taMDaidTuIHh8dBadacodpTz24aWL9xW3n6jLlF9wAAAADAX/RHOyOjJ97b1971wt7uJx9dKDDFYBoAAAAAAAAAAAAAAAAAAExShtMAAAAAAACAf6hWb9yR5GdJticZjgG18VOplIYefWrt4EPbtlfmLVhedA4AAAAAt67etasXO0cO7m3/8Xf7+l9fHC4wxWAaAAAAAAAAAAAAAAAAAABMcobTAAAAAAAAgG9UqzduT/LTJDuSjMSA2rgauH/TsqFHHt9euX35+lK5XC66BwAAAIBbQ/f8uU87+9/c2375D0cyOlrkfeBfBtM+zthg2iGDaQAAAAAAAAAAAAAAAAAAMDkZTgMAAAAAAAC+NQNqxaosvX1W7clnH66uWrOlNDBYK7oHAAAAgKmn3+2Odj/+8J3hVvP1zpGDpwrOMZgGAAAAAAAAAAAAAAAAAABTjOE0AAAAAAAA4Dur1RvLMjagVk/SSXIqBtTGTWn69IHaU889MLDhwW3lmbMWFN0DAAAAwOTXu3LlfOfYO2+0d73wdv/CV+2CcxYkmRmDaQAAAAAAAAAAAAAAAAAAMOUYTgMAAAAAAAC+t1q9sTTJc0l2xoBaIQa37Vw5uGX71sqS29eUyuVy0T0AAAAATB79fr/fO3Pq/ZG3Xnt9uNV8P8V+v6CUZFGSaUneTfKrJMcMpgEAAAAAAAAAAAAAAAAAwNRiOA0AAAAAAAD4wWr1xpKMDag9mmQ0yenr74yTytLbZw09/uOHBu5d+1CpVptZdA8AAAAAE1d/ZOTa6In33m6/8uKb3ZMnzhecU06yJMlAkv1JfpPkRLvV9GUHAAAAAAAAAAAAAAAAAACYggynAQAAAAAAADdMrd5YnOTpJE9e/9PpJCPFFd2CBgbKtUefWjfw4JatlfkL7yo6BwAAAICJo3fx/Bcj7+x/Y/jlF97pX7s2WnBONWODaeUke5L8vt1qflpsEgAAAAAAAAAAAAAAAAAAcLMZTgMAAAAAAABuuFq9MTfJ40meTTKQ5GySa0U23Yqqq9YuHNr55NbqXXdvLA0MDBXdAwAAAMD46/e63e6nnxwZ3vvn1zv735wIw2QDGRtM6yf5U5I/tlvNM8UmAQAAAAAAAAAAAAAAAAAA48VwGgAAAAAAAHDT1OqNGUnqSX6RZEaSc0kuFxp1CyrNmDlYe+KZjQPrH9hanj1nUdE9AAAAANx8/WtXL3XePfJm++UX9vXOnrlSdE+SWpJFSTpJXkjyp3areb7YJAAAAAAAAAAAAAAAAAAAYLwZTgMAAAAAAABuulq9MZRka5L/mmR+kgvXX4yzwYe2LR98+JGtlWV33lcql8tF9wAAAABwY3XPnv5w5O03Xh/evevddLsT4QsD05MsTHItyb8l2d1uNS8XmwQAAAAAAAAAAAAAAAAAABTFcBoAAAAAAAAwbmr1RjXJxowNqN2Z5HKSLwuNukWVFy6eUXvimc0Dq9dtKU2bPrvoHgAAAAC+v36nMzx68oMDw6/semP0g3cnyn3brCTzk1xI8r+S7G23mu1ikwAAAAAAAAAAAAAAAAAAgKIZTgMAAAAAAADGXa3eKCdZm+Rfrr+3k5xO4gHmeKtUSkM7n1wz+ODWreWFi+4ulUpFFwEAAADwLfW+vnS2c/jA6+1dzx/sX7k8UnTPdbclmZOx+77/leStdqvZKTYJAAAAAAAAAAAAAAAAAACYKAynAQAAAAAAAIWp1RulJCuT/DTJ5iSdjP2gcrfIrltVdeW984YefWpr9e57HywNDNaK7gEAAADgP+v3er3uF58dG3mj9cbIG62Piu75KwuSzExyMmODae+0W033fAAAAAAAAAAAAAAAAAAAwH9gOA0AAAAAAACYEGr1xrIkzyTZef1PpzI2pMY4K02bVh164pn7Bzc8uLU857alRfcAAAAAkPSH25c77x17a/jlP7zV/eKzr4vuua6UZHGSoSTHkvxbkmPtVtMXFQAAAAAAAAAAAAAAAAAAgL/LcBoAAAAAAAAwodTqjflJnkrydJJqktNJhguNuoUNPPDQ7UPbdm6t3HHX+lKlUi26BwAAAOBW0z139mTn4L43280/Hkmn0yu657pyxgbTBpO8neQ3ST40mAYAAAAAAAAAAAAAAAAAAHwTw2kAAAAAAADAhFSrN2YneTTJT5NMS3I2ydVCo25h5XkLptWeeGZzde36LeXpM+YW3QMAAAAwlfWHh6+MfvjegeFXX943euK9c0X3/JVqxgbTKkleTfJ8u9X8rNgkAAAAAAAAAAAAAAAAAABgMjGcBgAAAAAAAExotXpjWpLtSX6RZG6Sr5JcKjTqVlYul4Z2NO4d3Lx1S3nR0lWlcrlUdBIAAADAVNDv9/u9s6dPjBzc99bw7l3vptPpFd30VwYzNpjWT/JSkhfbrebZYpMAAAAAAAAAAAAAAAAAAIDJyHAaAAAAAAAAMCnU6o2BJJuS/LckSzI2nvZVoVG3uPKSZbNqjz71YHXVuk3lGTNuK7oHAAAAYDLqX7t6qfPB8beH/7zr7e6nJy8W3fM3pidZkGQkyfNJXm63mheKTQIAAAAAAAAAAAAAAAAAACYzw2kAAAAAAADApFKrNypJ1if5L0nuTnI1ydkkHn4WpVTK4JYdKwY3b9tcuf3OdaVKpVp0EgAAAMBE1u/1et1Tnx/v7H9z3/Ce5vvp9Sba3dbc668LSX6T5LV2q3m52CQAAAAAAAAAAAAAAAAAAGAqMJwGAAAAAAAATEq1eqOUZFWSnyXZmGQ4yZkk3SK7bnWlObfVao2n7x9Yu2Fzec7cJUX3AAAAAEwkvSuXvxo9fnRfu/nH/b2zp68U3fM3SkkWJZmW5GSSf0tysN1qdgqtAgAAAAAAAAAAAAAAAAAAphTDaQAAAAAAAMCkV6s3lid5JsmOJP2MDagNFxpFBjY8uHTw4Uc2V5evvL80MDBUdA8AAABAEfrdbrf7+SdHRt7au2/kzT0fZeJ9hr+aZEmSSpJ9SZ5P8n671ZxwoQAAAAAAAAAAAAAAAAAAwORnOA0AAAAAAACYMmr1xrwkj2VsRK2W5KskXxcaRUrTplWHHn36voEND2yuzF94V9E9AAAAAOOh9/WlM52jh/YNv/Liwd75c9eK7vk7piVZmGQ0ya4kL7dbzVPFJgEAAAAAAAAAAAAAAAAAAFOd4TQAAAAAAABgyqnVG7UkW5L8S8Z+/PlKknNJPCAtWHXlvfOG6o9vqt6z6sHSUG1m0T0AAAAAN1J/dHSk+8lHh4ffaL3VOfDWZ0X3/ANzksxN8nWSXyd5rd1qfl1sEgAAAAAAAAAAAAAAAAAAcKswnAYAAAAAAABMWbV6o5JkXZLnrr93kpxO0i2yiyTVanmo3lg1+MBDm8uLlq4qlculopMAAAAAvq/e+a8+6xx9Z1+7+eKh/uVLI0X3/B2lJAuTTEvyaZJfJTnQbjU7hVYBAAAAAAAAAAAAAAAAAAC3HMNpAAAAAAAAwC2hVm/cmeTJJI8mKSc5k6RdaBRJkvLipTNrjz39YHXV2k3lGTPnFd0DAAAA8G30OyPt0Y9OHBx+7c/7Ro8dOl10zz9QTbL4+vv+JM8nOd5uNX2RAAAAAAAAAAAAAAAAAAAAKIThNAAAAAAAAOCWUqs35iZ5JMmzSWYkOZ/kUqFRjCmVMrhlx4rBzds2V26/c12pUqkWnQQAAADwt7rnzp7sHNq/r/3Ki0fSbo8W3fMP1JIsStJN8nKSXe1W84tCiwAAAAAAAAAAAAAAAAAAAGI4DQAAAAAAALhF1eqNoSSbkvxLkmVJriY5m8RD1AmgNOe2Wu2xp+4fWHf/5vKcuUuK7gEAAABubf3h4SujJ97bP/zqn/aNfvj+V0X3/BNzksxNcjnJb5O02q3mpWKTAAAAAAAAAAAAAAAAAAAA/p3hNAAAAAAAAOCWVqs3yklWJ3k2ycYko0lOX39nAhi4b+OSwW07N1fvuvv+0sBAregeAAAA4NbQ73a73VOfv9t55+0Dw3ua72d0tFd00z9QSrIwyfQknyX5VZL97VZzpNAqAAAAAAAAAAAAAAAAAACAv8NwGgAAAAAAAMB1tXpjaZInkzyepJLkbJJrRTbx70rTplWHHn3qvoH1D2wqz1+4olQqFZ0EAAAATEHdr778ZPTdIwfaf951uH/xfLvonn+immRRkoEkB5P8Psnxdqs5UQfeAAAAAAAAAAAAAAAAAAAADKcBAAAAAAAA/K1avTEryY4kP0syO8mF6y8miMqdK+YO7Xjs/uo9qx8oz5w1v+geAAAAYHLrXb1yfvSD4weH97xyoHvyxPmie75BLWODab0kzSS72q3mZ8UmAQAAAAAAAAAAAAAAAAAAfDuG0wAAAAAAAAD+gVq9MZDkgSQ/T7I8yXCSMxn7UWomiIH7Ny0bfGj7A9W7Vm4oDQ5NL7oHAAAAmBz6nc5w95OPDo+8/caBkX17Py6651uYneS2JFeT/C7J7narebHYJAAAAAAAAAAAAAAAAAAAgO/GcBoAAAAAAADAN6jVG6Uk9yb5cZItSbpJTifpFNnF36hWy0PbH7t34P5NGytLb19TqlSqRScBAAAAE0u/1+v1zpz6oHP4wIF26+V3026PFt30DcpJFiapZew+6ldJ9rVbzeFCqwAAAAAAAAAAAAAAAAAAAL4nw2kAAAAAAAAA30Gt3liU5PEkTycZSPJlkitFNvGflWbPHRra+fh9A2vWbyzPX7iiVCoVnQQAAAAUqHfxwqnO8aMHhl/d9U7v7JnJcJdTy9hgWinJW0leSnK83Wr2Cq0CAAAAAAAAAAAAAAAAAAD4gQynAQAAAAAAAHwPtXpjRpJtSX6W5LaMjaedS+Ih7ARTuX35nKF64/7qvWseKM+ctaDoHgAAAGB89NvXvh796IN3hl9/9cDou0fOFN3zLd2WZHbG7ppeSLKn3Wp+WWwSAAAAAAAAAAAAAAAAAADAjWM4DQAAAAAAAOAHqNUb1ST3JXnm+ns3yZkkI0V28fcNbHhw6eBD2x+o3nX3htLQ0IyiewAAAIAbqz862ul+/snRkQNvHRh5/dUP0+tNhg/MV5MsSjKQ5ESS3yc52G413S8BAAAAAAAAAAAAAAAAAABTjuE0AAAAAAAAgBukVm8sTfJIkqeTDCW5kORioVH8fdVqeWjbo/cMbNy0sbL0jrWlSqVadBIAAADw/fT7/X7vy7MfdY6+c2B4966j/SuXJ8vg2Iwk85P0kvw5yctJPm63mj7kDwAAAAAAAAAAAAAAAAAATFmG0wAAAAAAAABusFq9UUuyKclzSe5IMpLkTJJukV38faVZc4aGdj6+bmDNho3lBQtXlEqlUtFNAAAAwDfrXf76y9H33z0w3Hr5YPezTy4V3fMtlZIsSDI9yVdJfpfk9Xar+XWhVQAAAAAAAAAAAAAAAAAAAOPEcBoAAAAAAADATVKrN0pJViZ5PEk9STnJl0muFpjFP1FZdsfsofrj91fvXfNAedbshUX3AAAAAP9Rf2T46ujHHx4aefO1A5133v686J7vYDDJ4ozdDx1M8ockx9qtZrfQKgAAAAAAAAAAAAAAAAAAgHFmOA0AAAAAAABgHNTqjdlJHk7yXJLbMjae9mUSD20nqIH7Ni4Z3LLjgeqKu+8vDdVmFN0DAAAAt6p+tzvaPfX58c6h/QeH9zTfS6fTK7rpO5iTZG6SdpIXk+xut5qni00CAAAAAAAAAAAAAAAAAAAojuE0AAAAAAAAgHFUqzcqSdYm+VGSB5L0kpxJMlxkF/9EpVIa2rbznoGNmzdWlt2xtlSpDhSdBAAAAFNdv9ft9s6c+qBz7Mih4dbL7/avXB4puuk7qCRZlGQwyadJfpPkQLvVbBdaBQAAAAAAAAAAAAAAAAAAMAEYTgMAAAAAAAAoSK3eWJTkkYyNqE1LcjHJhUKj+KdKM2YODu18Yt3AmvUbygsX310ql8tFNwEAAMBU0e/1er0vz3zYOX7k0HDrlWP9i+cn29DYtCQLk/ST7EnypyQn2q2mD+0DAAAAAAAAAAAAAAAAAABcZzgNAAAAAAAAoGC1emMoycYkzyVZmWQkyZkko0V28c+Vb5s/bXDHo2sHVq1bX16waKURNQAAAPju+v1+v3fu7MnR944dGt7zytHeubNXi276jkpJ5iWZmeRikt8n2dtuNS8UWgUAAAAAAAAAAAAAAAAAADBBGU4DAAAAAAAAmCBq9UYpyfIkjSSPJSkn+SrJ5SK7+Gbl+QunD21/dF111br15fkLVpTK5VLRTQAAADBR9fv99M5/9cno++8eHn7tlcO9019MxruPgSSLklSTHE3yQpLD7VZztNAqAAAAAAAAAAAAAAAAAACACc5wGgAAAAAAAMAEVKs3ZibZmuS5JAuStJOcTdIrsotvVl64eMbQ9kfvq65au748b8HyUqlkRA0AAACS9C6c/6LzwfFDI3t3H+5+9vHFonu+p1lJ5iXpJNmV5JV2q/l5sUkAAAAAAAAAAAAAAAAAAACTh+E0AAAAAAAAgAmsVm+Uk6xO8nSSzUn6GRtQaxfZxbdTXrx05tD2R++r3rtmffm2+cttqAEAAHCr6V26eGb0xHuHhl9/9VD35InzRfd8T5Uki5IMJjmV5LdJ9rVbzauFVgEAAAAAAAAAAAAAAAAAAExChtMAAAAAAAAAJolavbEgyY4kzySZkeTrJF8VGsW3Vll6+6zBbY+ur967en157rw7jKgBAAAwVfUuf31u9KMPDo28sefQ6PvHviy65weYneS2JN0krSSvJDnRbjV7hVYBAAAAAAAAAAAAAAAAAABMYobTAAAAAAAAACaZWr0xmGRDkmeT3JuxH+8+k2SkyC6+vcrty+cMbnvkvoF7Vm8oz523rOgeAAAA+KF6V69c6H504tDI23sPd468c6ronh9gIMmiJNUknyZ5Icn+dqt5udAqAAAAAAAAAAAAAAAAAACAKcJwGgAAAAAAAMAkVas3SkmWJdmR5Mkk05JcSXIuiYfBk0TlzhVzhx5+ZH31nlXry3NuW1p0DwAAAHxb/fa1S6MnPzwysv+NQ52D+z4ruucHui3J7IwN07+S5NUkJ9utpjsWAAAAAAAAAAAAAAAAAACAG8hwGgAAAAAAAMAUUKs3BpPcl+SpJBuS9JJ8meRakV18N5UV98wb2lpfX7171fry7DmLi+4BAACAv9Ufbl8Z/eTkkc6Btw6NvP36x5ncn0cfTLIoSSXJh0leSHKw3Wq6TwEAAAAAAAAAAAAAAAAAALhJDKcBAAAAAAAATDG1emNBkm1JfpRkTpJ2krMZG1Njkqjes3r+4JYd66sr711fnjV7UdE9AAAA3Lr6w+0ro599cqxzaP/hkTf3fJRudzJ/CL2UZF6SmRm7M3kpyZ4kn7dbzcn8/wIAAAAAAAAAAAAAAAAAAJgUDKcBAAAAAAAATFG1eqOSZHWSx5NsydgPg59P8nWBWXwP1VVrFw4+tH1sRG3mrAVF9wAAADD19a5eOd/95KNjI+/sP9o58Oan6fUm+wfPa0kWZux+5FiSF5Mcbreaw4VWAQAAAAAAAAAAAAAAAAAA3GIMpwEAAAAAAADcAmr1xuwkm5P8JMniJJ0kZ5KMFtnFd1dds37R4Kat66rLV64tz5m7pOgeAAAApo7epYunR0+eODZy4M2jo0cPnS665wYoJVmQZHqSy0n+mGRvu9WcCv83AAAAAAAAAAAAAAAAAACASclwGgAAAAAAAMAtpFZvlJKsTLLz+msgycUkF4rs4vup3HHXnMEt29dWV967tjxvwV2lcrlUdBMAAACTR7/f7/fOn/t09MP3j468tfdY9+SJ80U33SDTk8zP2HDawSQvJTnWbjU7hVYBAAAAAAAAAAAAAAAAAABgOA0AAAAAAADgVlWrN6YnuT/JMxkbU+smOZtkuMguvp/yvAXTBrfWV1dXrVlbWbTknlKlOlB0EwAAABNPv9ft9s6e+XD0g+PHhl9/9Vjv7OkrRTfdIOUkC5PUkpxP8ockb7RbzXOFVgEAAAAAAAAAAAAAAAAAAPAfGE4DAAAAAAAAuMXV6o1SkmVJtid5Msn0JFeSnEviofIkVJo2rTq49ZF7BtasX1tZdvvq0uDQ9KKbAAAAKE5/dHSke/rz90ePHz06/Hrrvf6lC1NpNH1mknkZu8N4M8nLSY63W81ukVEAAAAAAAAAAAAAAAAAAAD8fYbTAAAAAAAAAPjfavXGYJL7kjyVZEPGfnT8yyRXi+ziB6hUSoObHl4+sH7j2sodd60tT58xt+gkAAAAbr7+yPDV7uefHu8cO3x0+I1XT6TdHi266QaqJFmUZDDJmSR/SPJmu9W8WGgVAAAAAAAAAAAAAAAAAAAA38hwGgAAAAAAAAB/V63eWJBka5IfJ5mbZDjJ2STdIrv4YarrNiwefGDL2urylWvLc+YuKboHAACAG6d37erF7qcnj3UOHzw2sm/vyXS7U+3D4nMydkcxmmRPkleSnGi3mr1CqwAAAAAAAAAAAAAAAAAAAPjWDKcBAAAAAAAA8E/V6o1KktVJHsvYkFo5yfkkXxfZxQ9XueOuOYNbtq+trrx3bXnegrtK5XKp6CYAAAC+m97Xl86Ofvzhsc7BfUc7h/Z/UXTPTTAtyYKM3Ud8lOSlJPvbreblIqMAAAAAAAAAAAAAAAAAAAD4fgynAQAAAAAAAPCt1eqN2Uk2J3kmyZIko0nOJhkpsosfrjxvwbTBrfXV1VVr1lYWLbmnVKkOFN0EAADAf9bv99O/cP6z0Y8+ODqyb++x0RPvnSu66SaoJlmYZDDJhSS7kryZ5FS71fQBeAAAAAAAAAAAAAAAAAAAgEnMcBoAAAAAAAAA31mt3iglWZFke5LHktSSXEvyZZJecWXcCKVp06qDWx+5Z2DN+rWVZbevLg0OTS+6CQAA4FbW7/V6vXNnPxo98d6xkTdax7pffPZ10U03QSnJ/CTTMzbUvjvJniQn2q1mt8gwAAAAAAAAAAAAAAAAAAAAbhzDaQAAAAAAAAD8ILV6YzDJmiSPJnkoSTnJpSQXkngoPdlVKqXBTQ8vH1i/cW3ljhVry9Onzy06CQAA4FbQb7cvd7/49L3Oe8eOj7y190T/8qWRoptukllJbrv+78NJ/pTkSLvVbBeXBAAAAAAAAAAAAAAAAAAAwM1iOA0AAAAAAACAG6ZWb8xMcn+SJ5Pcc/3P55JcKSyKG6q6bsPiwfs3r6ksX7GqPHfe7aVSqVR0EwDA/8/evb9HdRhonn9PVUkqJISEQNzvNnYc2517MqPuXu3u7J898+xqu0eTdCdx7MRObGwM5iIjJNBdJVXVOfvDkUOyk0nHseEI9Pk8z3nqcgqeF2OskjlPfQFeBVVVVeXakwfDL+7c6n/4/q3+Rx8s5dW91nssyWySdpKHSf5bkvd6iwtPG10FAAAAAAAAAAAAAAAAAADAcyecBgAAAAAAAMBz0Z2bP5Pkh0n+S5LTSQZJHifZb3IX357WyVPHRn/0s9c6r71xs33uwuvF6Nh405sAAABeJlV/vzd8tPTp4LNPbu3/6heflquPd5re9By1U8fSxlIH1v/vJP+W5H5vccFF7QAAAAAAAAAAAAAAAAAAAEeEcBoAAAAAAAAAz1V3br5Ici3JT5PMJzmWpJdkJcmwuWV8q1qtYuSd718Y+e4/3OxcvnqzmDp5oSiKplcBAAAcOuXG+vLw/hef9H//21v77//yXobDV/mC7iLJdJITqf8fwL8l+dckn/QWFwZNDgMAAAAAAAAAAAAAAAAAAKAZwmkAAAAAAAAAvDDdufmRJG8m+eckP0rSSrKZZC2Jv8B+hbRmz0yM/uBnr3Veu3mzfeb8a8Xo6LGmNwEAADShGg765eNHnw8+/+yT/ff+7dbwwb2Npje9ABNJTqUOp91K8t+S/K63uLDd6CoAAAAAAAAAAAAAAAAAAAAaJ5wGAAAAAAAAQCO6c/PHk7yT5P9McjN1OO1Jkq0md/EctNvFyD/88NLIW+/e7Fy6erM4MXWuKIqmVwEAADw35c720+GDe7cGn3x0a+/Xv7iTXm/Q9KYXYDTJbJJOktUk/zXJr3qLC48bXQUAAAAAAAAAAAAAAAAAAMChIpwGAAAAAAAAQOO6c/OzSX6Q5P9K/SHrgyQrSfaa3MXz0Tp7/vjoD3/6euf6zZvtM+deK0ZGxpreBAAA8E1UZVmWqyt3B3dv3+p/8Otbg88+Xml60wvSSnIqyXiSXpJ/SfLzJHd6iwtlk8MAAAAAAAAAAAAAAAAAAAA4nITTAAAAAAAAADg0unPzRZKrSX6aZD7PPnh9JcmwwWk8L51Oa/T7P7k88p23b7YvXrnZOjF1pulJAAAAf4tqr7c1XHpwq//px7f2f/nz29Xm+lGKf08dHEnymyQLSX7fW1zYb24SAAAAAAAAAAAAAAAAAAAALwPhNAAAAAAAAAAOpe7c/EiSN5L8U5KfJGkl2UryNIm/7H5FtS9cOjH6g5/ebF9/7fX27LkbRacz2vQmAACAJKmqqqrWnj4c3LvzSf/D92/1P3x/KUfrWuzjSWaSFEm+SPJfk7zfW1zYaHQVAAAAAAAAAAAAAAAAAAAALxXhNAAAAAAAAAAOve7c/ESSd5L8H0neTB1Oe5I6pMaranS0PfqDn14ZefO7N9sXr9xsHZ883fQkAADgaKl6u5vDL5c+G9z57Pb+e7/4rFx5vNP0phdsPMmp1LG05ST/T5L3k3zZW1xwIToAAAAAAAAAAAAAAAAAAABfm3AaAAAAAAAAAC+V7tz86SQ/SPJfkpzJs4jaFoLY2wAAIABJREFUdpO7eP7al69Nj37/xzc712683jp95lrRGRltehMAAPBqqfr9vXJl+c7g3p3b/d+9f3vw2ccrTW9qwLHUsbRW6u+3F5K8l+SBWBoAAAAAAAAAAAAAAAAAAADflHAaAAAAAAAAAC+l7tx8keRiku8nmU/9oe5VktUkOw1O40XodFoj7/7g4sgb373Rvnj5euvkzKWi1W43PQsAAHi5VGVZlmtPHgwf3Pus//GHt/u/fe9BBoOy6V0NGEtyOkk7yUbqWNqvk3whlgYAAAAAAAAAAAAAAAAAAMC3STgNAAAAAAAAgJfeQUTtUuqI2v+e5GSSMnVEbbe5ZbwoxfjEyOj3f3y18/qbN9rnLl4vTkydK4qi6VkAAMAhVG5trgyX7n82+OzW7f33/v1OtbWx3/SmhoymjqV1kmwn+Zckv0xyp7e4cBTjcQAAAAAAAAAAAAAAAAAAALwAwmkAAAAAAAAAvFIOImpXkvwgyXySqdQRtZUkvQan8QK1Ts2Oj37vR9c711+/0Tp34XprfOJk05sAAIBmVHu9reGjpduDO7dv9z/41e3h0oPNpjc1aCTJ7MHtbpJ/TfLvSW73FheGTQ4DAAAAAAAAAAAAAAAAAADgaBBOAwAAAAAAAOCV1Z2bbyW5muSHSf45yYkkwySrEVE7UtpXrk+PvPP9G52r12+0z5y7XoyOjTe9CQAAeD6qwaBfrj6+M7h353b/ow9uDz7+aLnpTQ3rJDmdZDTJXpKfJ/lFkk97iwuDJocBAAAAAAAAAAAAAAAAAABw9AinAQAAAAAAAHAkHETUrqWOqP1vSY6njqitpP7geI6KokjnO2+fHfnOuzc6l6/eaJ2avVp0OiNNzwIAAP4+VVlW1fraw8HDe58NPv7o9v4Hv7qXfr9selfD2klOJekmGaQOpf0iySe9xYX9JocBAAAAAAAAAAAAAAAAAABwtAmnAQAAAAAAAHDkdOfm20muJ/lRkn9OMp76g+RXkvgA+aNmZKQ1+g8/vNS5+daN9sXLN1rTMxeLVqvV9CwAAOB/rdzeejJcevDZ4Pat2/u/+eWdav1pr+lNh0ArdSztq+9xf5XkfyT5Q29xQTAcAAAAAAAAAAAAAAAAAACAQ0E4DQAAAAAAAIAj7SCidiPJT5L8Y5JjEVE70oqJ46OjP/jJ1c6NN260z1+8UUyeOFMURdOzAADgSKv293aGy1/eHty9fbv//q9vDx98sd70pkOileRkkokkZZIPkvxrkt/3Fhd2mxwGAAAAAAAAAAAAAAAAAAAAf4lwGgAAAAAAAAAc6M7Nd5K8ljqiNpekmzqi9jhJv8FpNKg1e2Zi9Hs/vt659tqN1rkLN1rHxqea3gQAAK+6qtfbGq48uju8/8Xd/scf3hnc+sPjuO75K0XqWNpkkirJh0n+39SxtK0mhwEAAAAAAAAAAAAAAAAAAMB/RDgNAAAAAAAAAP6C7tz8SJLXU0fU/nPqiNp+kpWIqB1p7as3To6+8/3r7UtXr7Vnz1wtjo2faHoTAAC87MrdnfXy8aO7g3t37gx+/7u7g88/fdL0pkOmlTqWdjx1LO3jJAtJPuotLmw0OQwAAAAAAAAAAAAAAAAAAAC+DuE0AAAAAAAAAPgPHETUbib5WZL/lGQkdURtNSJqR177yvXpkbfevdq5cu1qa/bctdbExMmmNwEAwGFXbm+tlstf3h18cedu/8P37w4ffLHe9KZDqJPkVJKx1LG03yVZTPKH3uKCf14AAAAAAAAAAAAAAAAAAAC8lITTAAAAAAAAAOBr6M7NjyZ5I3VE7SepI2rDJE+S9BqcxiHROndhcvSd719tX7l+tX3m3NXW5InZpjcBAECTqqpKtbW5PHy0dHd49/bd/d/95m65/OVW07sOqdEkp1NH0/pJfp3k35J83Ftc2GlyGAAAAAAAAAAAAAAAAAAAAHwbhNMAAAAAAAAA4O/UnZsfSXIjyfeT/GOSiYNTT5JsN7WLw6V1enZ85J0fXO1cvXG1ffb81eLE1NmiKIqmdwEAwPNSlWVVbax/OXy0dHdw9/bd/m/fu1s+WdltetchdizJTJJW6iD3z5P8KsmnvcWF/SaHAQAAAAAAAAAAAAAAAAAAwLdNOA0AAAAAAAAAvgXduflWkstJ3k3yT0nOHJxaT7KRxF/QkyQpTkyPjf7DD650rr12tXX2wpXW9PSFotVuN70LAAD+XlVZluX604fl0sM7gzuf3t3/4L171eb6XtO7DrnjSU4mKZKsJVlM8pskn/cWF4ZNDgMAAAAAAAAAAAAAAAAAAIDnSTgNAAAAAAAAAL5l3bn5InU47btJ/jHJjYNT20meJikbmsZh1O12Rt/+3oXOjTeuts9fvNKaOX25GBkZa3oWAAD8r1TD4aB8unp/+OXDu4Pbt+72f/vr+9XOTr/pXYdckeREkqmD+18m+Zckv0tyv7e44PtEAAAAAAAAAAAAAAAAAAAAjgThNAAAAAAAAAB4zrpz89NJ3kzyn5O8k6SVZC/JkyTiAvy5VqvovPndMyM337rSvnj5Svv0matF99hk07MAADi6qsFgv3yycm+49ODu4NOP7+7/7r0H2d8fNr3rJdBKMp1kMkmV5PMk/z3Jh0mWe4sLLuQGAAAAAAAAAAAAAAAAAADgyBFOAwAAAAAAAIAXqDs3P57kZpKfJPlxkpEkw9QRtV6D0zjE2pevTY+89c6V9uVrV9qzZ68Uxydni6JoehYAAK+gqqpSbW+tlquP7w8f3r8/uP3J/f7HHz3KcOii479NO8mpJN3UsbTfp46l/aG3uPC0yWEAAAAAAAAAAAAAAAAAAABwGAinAQAAAAAAAEBDunPzI0luJPl+kn9Mcjz1B+s/SbLd4DQOudbM6WMjb3/vcvvy1UvtM+cutqZnLhYjI2NN7wIA4OVT9ft75dMnD4bLS/eGX3x+v//Rbx+UT1d3m971khlJcvrgdpDkN0l+keTj3uLCVpPDAAAAAAAAAAAAAAAAAAAA4LARTgMAAAAAAACAQ6A7N99KcjnJu0n+OcmZ1BG19SQbB/fhLyuKdF5/c7bz+psX2xcuX2qfmr1YTJ44W7RaRdPTAAA4PKqqqqqtzcflyvL9wcN79we3/nB/8OnHj+N64r9HN8mpJK0k+0n+Lckvk9zqLS70mhwGAAAAAAAAAAAAAAAAAAAAh5lwGgAAAAAAAAAcMt25+SJ1OO27Sf4pyY2DU1tJniYpG5rGS6QYnxgZeevdC51rNy62zl641D51+lLRPTbZ9C4AAF6can9/t3yycn/4aOn+4O7t+/2Pfvug2lzfa3rXS6pIMplk+uDxVpL/nuS9JLd7iwuDpoYBAAAAAAAAAAAAAAAAAADAy0Q4DQAAAAAAAAAOue7c/HSSN5PMJXkn9Qf27yV5kqTf4DReMu3zFyc7b759qXPp6sXWmbOXWlMnLxSdzkjTuwAA+OaqsiyrzY3l4eNH94YP7t0f3Pr9/cHnnz5petdLrpNkJsmxJFWSL5L8IslHSe71FhdErQEAAAAAAAAAAAAAAAAAAOBrEk4DAAAAAAAAgJdId25+PMnNJD9N8qMkX0Wv1pJsNrWLl1S7XXTeeOvMyGtvXmqfv3ipdWr2YnF8crYoiqaXAQDwH6j2elvDJyv3yy+X7g8+//R+//cfPKx2doSVv7mJJCdTB6sHSd5L8qskt3qLC2tNDgMAAAAAAAAAAAAAAAAAAIBXgXAaAAAAAAAAALykunPznSRXk7yV5D8luXhwaifJ09Qf8g9fSzE5NTby3Xcvdq7euNg+e+5S6+Tpi8XY2ETTuwAAjrKqHA6r9fUvh48f3R8++OJ+/w8f3hvev7ve9K5XRDvJdOpgWpI8TvI/knyY5E5vcUGMDgAAAAAAAAAAAAAAAAAAAL5FwmkAAAAAAAAA8Irozs3PJHk9yY+TfC9JJ0mVZC3JVoPTeMm1r1yfHnnjrUvti5cvtmbPXmqdmD5ftNvtpncBALyKqrIsq63Nx+WTlaXhoy+XBndvP+z/4bdL2dsbNr3tFdJNcip1NK1M8lGSnye5lWSlt7jgAmsAAAAAAAAAAAAAAAAAAAB4ToTTAAAAAAAAAOAV1J2bH0lyLcnbSX6W5NzBqe0kT5OILvD3Gx1tj7z59tnO9dcvts+eP986eep8MTk5W7TE1AAAvo5qOBxWmxuPhk9WlspHS0uDu7eX+p989Egk7VtXJJlKcuLg8UbqUNpvk3zWW1zoNTUMAAAAAAAAAAAAAAAAAAAAjhrhNAAAAAAAAAB4xXXn5oskM0luJvlJkneTtJNUqSNq282t45UxOtoeef07s+2rN863z50/15o5fb51Yvps0emMNj0NAOAwqIaDfrmx/qhcXVkafvlwaXj3s6X+rT8sp98vm972ihpN/X3QV+9HbyX5RZKPkzzsLS64iBoAAAAAAAAAAAAAAAAAAAAaIJwGAAAAAAAAAEdMd25+NMn1JO8k+VmS2dQRte0ka0mGza3jldJqFZ3rr890rr9+vn3u4rnWqdnzrenpc8Xo2HjT0wAAnqdq0N8v19e/LFcfLw2XHjwc3Pl0afDZJysZDl24+3xNJjmZ+vubXpJfJnkvyae9xYWtJocBAAAAAAAAAAAAAAAAAAAANeE0AAAAAAAAADjCunPzRZLTSW4m+WnqmFqRpEzyNMlOc+t4VbUvXj7Ree2N8+0Ll8+1T58535o+eb44Nn6i6V0AAH+Pqr/fK9fWlupI2v2lwe1bS4PPP12Na3RfhE7qUNqxg8f3k/w8yUdJ7vUWF0ShAQAAAAAAAAAAAAAAAAAA4JARTgMAAAAAAAAA/qg7Nz+W5EaSd5P8LMnMwanNJGupg2rwrWvNnD7Wufmd851LV861Zs+db52cOV9MHJ8piqJoehsAwFeq/b2dcu3p0nBleWn4sI6kDe/eftr0riNmInUsrUgySPJ+kl8mudVbXPB7AQAAAAAAAAAAAAAAAAAAAIeccBoAAAAAAAAA8Bd15+aLJGeSvJHkp0m+mzpOMEzyJMluc+s4CorxiZHOm98917l87Vz77PnzrZOnzheTk7NFq91uehsA8Oqrdnc2yvW1R8OV5aXhg3sPB599vDR8cG+j6V1H0FjqUNpo6u9Hvkzy70l+l+Tz3uJCv8FtAAAAAAAAAAAAAAAAAAAAwNcknAYAAAAAAAAA/E26c/PdJK8leTfJz5JMHZzaSbKWZNDQNI6SkZHWyM3vnGlfvXGufe7C+dbM6fOtyakzxcjIWNPTAICXU7W/t1NurC+Xa0+Wy+VHy4OH95YHn36yXG2u7zW97YhqJ5lOMpGkSrKd5L0kHyS53VtceNrgNgAAAAAAAAAAAAAAAAAAAOAbEk4DAAAAAAAAAL627tx8keRckhtJfpjknSSdJEWSzSTrScrGBnLktC9cOtG+emO2fe7imfbp2dnW1MkzxeSJ2aLTGW16GwBwOFSDwX61ufG4XHuyPFx5vDxcur88uH3rUfn40XbT2464IsmJgyNJhkk+TPLrJJ8lWeotLrjgGQAAAAAAAAAAAAAAAAAAAF4RwmkAAAAAAAAAwDfWnZvvJLmU5PUkP05y8+BUlTqitnVwH16cokj74pWpztUbZ9rnzs+2Ts2eqYNqk6eLdmek6XkAwPNRlcNhtbW1Wq6vLZerjx8Nv3y4PLh7e3l4785aXDd7WIwnOZmkffD48yS/TPJJki96iwv9poYBAAAAAAAAAAAAAAAAAAAAz5dwGgAAAAAAAADwrevOzXeTXE3yZuqQ2qWDU4Mka0l2GpoGSatVtC9fm+5cvX6mffbCbGvm9JnW1PRscXzydNFud5qeBwD8baqqqqqd7aflxtpy+WR1uXy0tDz44vPlweefrmYwKJvex58ZTR1KGzt4vJI6lPZRks97iwvbTQ0DAAAAAAAAAAAAAAAAAAAAXizhNAAAAAAAAADguevOzU8muZ7k7SQ/SjJzcGovydMk+w1Ng2fa7aJz9cZM+/K12fbZ82dap07PtqZOnikmJk4VrXa76XkAcJRVvd3NcmN9uXy6ujxcfrQ8vH93eXD7k8fVzk6/6W38Re0kU0mOHzzeTfJekveT3E7ypLe44CJmAAAAAAAAAAAAAAAAAAAAOIKE0wAAAAAAAACAF6o7N18kOZU6pPa9g2Pi4PR2kvUkg2bWwV/Q6bQ6116faV++eqZ99vyZ1szp2dbU9JlifGKmaLVaTc8DgFdFVVWpervr1ebmarmxtlquLD8ePrz3qP/ZreVq7Umv6X38VUWSydSxtCQpk/w+ya+SfJbkYW9xoWxoGwAAAAAAAAAAAAAAAAAAAHCICKcBAAAAAAAAAI3qzs23kpxL8lqSHyb5bpJO6vjCxsEhssDhMzra7ly/eapz+eqZ1uzZ062pk6dakydmionjp4qRkbGm5wHAYVXt7++W25ur1cb6avn0yepwZXl1+PD+yvCL20+q3V0B3ZfHsSQnU793T5IvkvwyycdJ7vYWF/abGgYAAAAAAAAAAAAAAAAAAAAcXsJpAAAAAAAAAMCh0p2b7yS5nORmkh8lef3gVJVkLclWQ9Pgb9aaPTPRvnRtpn3u/KnWzOlTramTM63JE6eKiYmZot0ZaXofADxv1XA4qHa2n5Sb66vl2tPVcnVldfjo4erw7ucr5ZOV3ab38XcZSzJ9cJskT1OH0j5Mcru3uOB9OgAAAAAAAAAAAAAAAAAAAPAfEk4DAAAAAAAAAA617tx8N8m1JN9JHVK7lDqiNkgdaxDe4OVRFGmfuzDZvnT1VPvMuVOtmdMzranpU8XkiVPFsfGTRbvdbnoiAPytqqqqqt7uRrW5sVJurK2WT1ZXh8tfrg7vf7E6fPDFesrSRaovt2OpQ2lfRV83kvw2ye+S3E6y0ltc8HsMAAAAAAAAAAAAAAAAAAAAfC3CaQAAAAAAAADAS6U7N38iyfUk7yT5QZKZ1CG1YZL1JNvNrYNvoNUq2hevTLUvXTnVnj070zp56lRravpUcXxypjg2Pl20Wq2mJwJwNFX7+7vl9uZqtb6+Uq49WR2uLK8OH95bHdy9/SS93qDpfXxrJpJMJWknKZI8SfJBkg+T3E2yKpQGAAAAAAAAAAAAAAAAAAAAfFPCaQAAAAAAAADAS6s7N18kmU5yLcl3knwvyZnUIbUqyVrqkJoLJHi5jYy0OpeuTrcvXj7VOn32VOvkzMxBVO1U0T12oiiKoumJALzcqv29nWp7+2m5vblWrq8/KVcfrw4fPVwdfnFntXyystv0Pr51RepQ2vTB/SLJcpLfJPlD6lDamlAaAAAAAAAAAAAAAAAAAAAA8G0TTgMAAAAAAAAAXindufmpJFeSvJHk+0ku5llIbSPJZoTUeJWMjbU7V2/MtM9dnGnNnD7ZmpqaKiZPTLfGj08X4+PTxchot+mJADSvGg761c7OWrW99bTc3Fgr154+LZ+sPB0+Wno6vH93rdre2m96I89VkWQyyYkkrYPn7id5P8knSe72Fhc2GtoGAAAAAAAAAAAAAAAAAAAAHCHCaQAAAAAAAADAK607Nz+R5GqS11OH1K7+yemvQmplA9PghSiOnxhtX7w83Z49O92aOT3dmpqeKiYnp1sTx6eLYxNTxdjYRNMbAfjmqrIsq97uRrWzvVZtbT4t19fWyqerT4ePHz0dPrj3tHz8aLvpjbxQrdSRtMk/ee5ukt8k+TR1KM2/EwAAAAAAAAAAAAAAAAAAAMALJ5wGAAAAAAAAABwp3bn5Y0ku51lI7UaS4uDYTrKeZNDYQHjBivHxkfb5y1Pts+emWzOnp1pTJ6eLyRPTxfHj061j41MZ604WRdH0TIAjrxoOB1Vvd73a3l6vtjbWys2NtfLpk7Vy9fH68NHDteHSg82UpYtCj652noXSqoPjdp6F0u71Fhd2m5sHAAAAAAAAAAAAAAAAAAAAUBNOAwAAAAAAAACOtO7c/GiSS0muJXk3yVtJRlKH1PaSrB3cwtE0NtZun7801T57fqp16vR0a+rkdOvE1HQxcXyqGJ+YLsa6J4pWS1kN4Buq+vu9qtfbqHa218utzfVqfW2tXHuyNlxZXhsuPVgvHz/aims+eaaTZCrJROpI2jDJrSTvJfk8dShtv7l5AAAAAAAAAAAAAAAAAAAAAH+ZcBoAAAAAAAAAwJ/ozs23k5xNcjXJ20neSXLi4PQgyXqS7WbWwSHU6bTa5y+dqMNqs9Otqemp4vjkZDE+frzVHZ8sut3JjHWPF61Wq+mpAE2ohsNBtdfbrHq7m9XO9ma1vb1Zbm1sVBvrm+XTJ5vDleWNcnlps9rdHTS9lUOtm/o9affg8X6S3yf5IHUo7UFvcaHf0DYAAAAAAAAAAAAAAAAAAACAv5lwGgAAAAAAAADAX9Gdmy+SzCS5kuSNJP+Q5EKS6uDYSLKZpGxqIxx6RZHW6dmJ1ukzx9szpyeLE9OTrckTkwJrwMusqqoq+3vbVW93s9rd2Sx3djarrc2NcmN9s1p/ujlcXdkoHz/aLJ+s7Da9lZdOO8nxPIv3Fqnjvb9P8lGSu0ke9hYXhs3MAwAAAAAAAAAAAAAAAAAAAPj7CacBAAAAAAAAAHxN3bn546lDaq8leTfJ9SSt1FGL/dQxtZ3GBsLLSmANOCSqfn+v2uttVrs7m9XO9ka1vb1Zbm5slhtrm+XT1Y3y8aPN4fKXWxkMhFP5NhxLHUnrpo7xlkluJ/ldks+T3E+y3ltccNEvAAAAAAAAAAAAAAAAAAAA8NITTgMAAAAAAAAA+Ia6c/OdJOeTXEzynSRvJZlNUqWOqW2njqn1m9oIr5S/IbCWsbGJYnR0vOiMjDY9F2heVZZVBv3dam9vu9rf26l6ve2qt7tT7e7sVDvb29X21k65vrZVrj7eHD5a2qy2t/ab3swrq506knb84HGRZDXJR0n+kDqSttRbXBg0Mw8AAAAAAAAAAAAAAAAAAADg+RJOAwAAAAAAAAB4Drpz8xNJLiW5nOTtJG8m6R6cHibZTLKVpGxkIBwVo6Pt1slTx1rTM+OtE1PjxeSJ8db4xHgxPjFeHBsfL7rHxotud7wYHTuW0bHxOrbWEVuDQ64aDgfZ39up9vd3qr3edtXr7VS9ne1qd3en2t7aKbc2t6utjZ1ybW2nfLq6Xa496aUsXTBJE8aTTCUZSR3VHST5NMmHSe4kud9bXNhobB0AAAAAAAAAAAAAAAAAAADACyacBgAAAAAAAADwAnTn5oskp1PH1G6kjqldPThdJOmljqntNjIQeGZsrN06eWr8q9ha6/jkeDFx/FgdWztWx9bGuuPF6Nh4xsbGi5HR8aLTGWl6NrzMqn5/r9rf267293ay19uper3tandnp9zZ2am2t7arrc2dcmNtu1xf2ylXH+9U21v7TW+Gv6CT5ESS46kjaUWS5dSRtI+T3E/yqLe4MGxsIQAAAAAAAAAAAAAAAAAAAEDDhNMAAAAAAAAAABrSnZsfTXI+dUztrSTfSTJzcLpKspU6pjZoZCDwtxsba7dnTo8X0yfHWyemx1sTx+vY2li3m7GxsWJ0bKwYHR0rRkbHMjIyVnRGDm47Y+mMjBXtdqfpXwL8varhoJ/+YK8a9Hvp9/eq/n6v6vf3sr+3V+3v9aq9vb1qr9erer29anenV+3u7FU7271ya3Ov2troletrvfT7ZdO/DviaiiQTqUNpX/03fD91IO13Sb5Icr+3uLDdzDwAAAAAAAAAAAAAAAAAAACAw0k4DQAAAAAAAADgEOnOzZ9IHVK7kuSdJK8nGUkd5xgk2UiynTqsBrwqOp1Wa3JqrDg+OVZMHB9rjU+MFcfGx4pjx8aKse5YxrpjxZ8E2DJSR9iKkT8NsHXG0u6MFkXR9K+Gl0g1GOxn0N+r+v1eNejvZX+/V/X396r9/V729/aqvb06eNbb7VW93b1qd2ev2t7qldtbe9XmRq/cWNvLYCB6xlEwlmQydSytTP3e7GGSD5PcSnIvyePe4oI/DwAAAAAAAAAAAAAAAAAAAAB/hXAaAAAAAAAAAMAh1p2bbyU5kzqm9lqStw/uV6mDHbupY2p7TW0EDpGiSHH8xFhrsg6wFePHx4pud7QYGe1kZKRTjIx0ipHRTjqdTtHpdNIZ6aTd6RSdzkg6nU7RbnfS7nTSbh/cr4+i9cf7I0Wr1Umr3Umr1Sna7XbTv+RXTTUcDlOW/QyHg6oc9jMcDjIc9qvhoH5uOOhnMBxkOOhXg8Egg0G/GvTr2/5+P/3+oOr3+1V/f5D+fr/a3x9U+3v97O8Nqr29ftXb7Ve93qDa3elXvd1BytJFhPA/6yY5nmQ8z95zbaYOpH2U5IskD3qLC7uNLQQAAAAAAAAAAAAAAAAAAAB4SQmnAQAAAAAAAAC8ZLpz890kF5JcTvJWkjeTTOVZ2KOXZCvJTlMbgSOiKFJ0u52MHesUY2OdYqzbKUbHOsXY2EhGRzvFSH1kZKRTdDrtFEVRH60iraJI0WoVRVGk1Sr+5FwrRVEUrYPXFUXrj+eeva7+cX92tFp/+vjgfOvPX1O0UqVKVZYpqzJVWVVVVaYsy1RVdXBbP//V/bL84/PVH++Xf3y+qn+uKuWw/nnKgx9bfvWaYVl9dX/41f1hWe3vDbK3N6j2ev1qd7df9XYGVa8nZAYv3rEkk6ljaVWSVpKnST5N8ockD5IsJdnsLS748wkAAAAAAAAAAAAAAAAAAADwDQmnAQAAAAAAAAC8Arpz85NJzh8cbyR5PcmZJGXqAMhe6pjaduooCADAUVLkzyNp5cFzK0luJfkkycMkS73Fha2mRgIAAAAAAAAAAAAAAAAAAAC86oTTAAAAAAAAAABeUd25+WNJzh0crye5meRi6nBaK8kwdUxt6+A+AMCroEgynjqSNpZnkbRHeRZJW0odSdtpaiQAAAAAAAAAAAAAAAAAAADAUSScBgAAAAAAAABwhHTn5keSnE0dU7vtk+nyAAAgAElEQVSeOqZ2LUn74CVVku3UMbV+AxMBAL6OVpKJJMeTjKR+L1MkeZjk4ySfpo6kfdlbXOg1NRIAAAAAAAAAAAAAAAAAAACAmnAaAAAAAAAAAMAR152bbyc5nTqmdiXJG0leSzJ28JIiz2Jqe01sBABIHUk7fnB0kpQHz99P8kmSz/IskrbfyEIAAAAAAAAAAAAAAAAAAAAA/irhNAAAAAAAAAAA/ifdufkiycnUMbWLqWNqryeZSlKljqn1UsfUdhqaCQC8urpJJpKMp37fUaUOpX2ROpJ2O8nDJMu9xYV+UyMBAAAAAAAAAAAAAAAAAAAA+HqE0wAAAAAAAAAA+Jt15+YnU8fULiS5eXCcSR0yKZIMk2wfHCImAMB/ZCTJ8dSRtFaeBVqfJrmT5LPUgbRHqSNpw2ZmAgAAAAAAAAAAAAAAAAAAAPBtEE4DAAAAAAAAAOAb6c7Nd1PH1M4muZTktSSXUwdQvoqfDPIsqDZoZikA0KB26vcGE6ljaV+9R9hJHUi7neRekuXUgbTdZmYCAAAAAAAAAAAAAAAAAAAA8DwJpwEAAAAAAAAA8K3rzs0XSY4nOZNkNsnVJNeTXEnSTVImaSXpp46p7URQDQBeBa0k46kDad0kwzyLqN5LHUi7kzqQ9ijJVm9xwcWsAAAAAAAAAAAAAAAAAAAAAEeEcBoAAAAAAAAAAC/MQVDtROqY2pn8eVBtJEmVpJ1kL8+CasNGxgIAf02ROow2keTY/+/cwySfp46kfZk6krbWW1woX+hCAAAAAAAAAAAAAAAAAAAAAA4d4TQAAAAAAAAAABp3EFSbSh1T+yqodiPJpSSdg5cVqYNqO6mjauIrAPBijKUOpE2k/npcHdyupI6jfZZngbTV3uLCoKGdAAAAAAAAAAAAAAAAAAAAABxywmkAAAAAAAAAABxa3bn5VpLp1DG12dQxtetJLiRppw63tFIH1bZTR9UE1QDg62snOZZkPEn34LmvAmnrSe6mDqQ9SB1Ie9xbXNhrYCcAAAAAAAAAAAAAAAAAAAAALzHhNAAAAAAAAAAAXjoHQbWZ1EG1M6mDateSnE8dUvsqqFYm2U0dVOsdPA8AR1WROoo2njqS9tXXzCLJIMnDJPeSfJE6jraaZLW3uLDbyFoAAAAAAAAAAAAAAAAAAAAAXjnCaQAAAAAAAAAAvDIOgmrTqaNqp5KcS3IlyaUkpw9e9lVUbZg6qLabZC+iagC8OkbzLI42mvprXnFwPE5yP8ndJF8mWUkdSNvoLS74WggAAAAAAAAAAAAAAAAAAADAcyWcBgAAAAAAAADAkdCdm28nOZk6qDaT5ELqqNqFg+eqg6Od/4+9e1tu4krDMPxJsrAgJBiYTZLZXIhPfO060X3MVGUSwh4c097hHKzukSyM7UB+b+B5qv5aSy0VblFq6aSr3uQgLag2RNUA4KaZZBlHm2X5OzZO8jbJT0n+mxZJe54WSHvZLeZH13K2AAAAAAAAAAAAAAAAAAAAABDhNAAAAAAAAAAAyGx7Z5oWU3uUFlH7Zz//SLKV5DjJqJ8hqraX5PA6zheAr8YoLYx2Ny2SNkryvl+PkvwvLYz2nyRP0wJpz7vF/N21nC0AAAAAAAAAAAAAAAAAAAAAXEA4DQAAAAAAAAAAzjHb3tnMMqg2RNX+neTHJN9kGbAZJ+nSomrvIqoGwOVM08JosySb/bGTtN+WpAXRhjjaL+njaEnedIu5m0ABAAAAAAAAAAAAAAAAAAAAuFWE0wAAAAAAAAAA4BPNtnfuZhlU+0uSf/XztyT306JqJ2lRtaSF1YY5uOrzBeBaTNKiaMNM0n4fhud2kzxJ8nOSn5I8S/Iqycskr7vF/OiqTxgAAAAAAAAAAAAAAAAAAAAAqginAQAAAAAAAABAgdn2zmaSB0m2+vVxkh+TfJ8WVvsuLap2kmTUz35aVG2/Hzf3ANx8kySbWYbRpjkdzjxK8mtaGO3nJL+kRdFeJnnVLebdNZwzAAAAAAAAAAAAAAAAAAAAAFwL4TQAAAAAAAAAALgGs+2daVpQbYirPUoLq/29n4c5HVYbZxlU6/px8w9AvY2cDqNt5MMw2rO0INoQRnud5FVaHG23W8x9XwMAAAAAAAAAAAAAAAAAAABAhNMAAAAAAAAAAOBGmm3vTHI6rPYwyQ9Jvk8Lqz3uX7oaVjvMMqrWpYV9APi4IYq2meROP8ny+3OIVj5NC6L9kuRJWhRtiKP9JowGAAAAAAAAAAAAAAAAAAAAAJcjnAYAAAAAAAAAALfQbHtnnOTbtKjaVlpg7Yd+hrDaRlpYbYirjdJiQAdpIaCDfo6v+PQBqo2zjKEN6yTtO3A1OLmX5EWS52lxtF/Tgmhvs4yjvRNGAwAAAAAAAAAAAAAAAAAAAIA/h3AaAAAAAAAAAAB8gWbbO6MksyT30wJrwzxK8te0sNrjJA8jsAbcHqMk05yOok2zDKIlLYh2nORlWhDtWVoQ7UVaEO1Nv77tFvODqzx5AAAAAAAAAAAAAAAAAAAAAPjaCacBAAAAAAAAAMBX7DMDa0OcSGAN+FxDEG2aZRDtTpbfOcNrRmnRsyGI9rSf/8fQ+v27bjF3gyQAAAAAAAAAAAAAAAAAAAAA3DDCaQAAAAAAAAAAwIU+M7CWtMjaUZLDM+b9Vb0P4MqM08Jn07WZpF3z6zG0kyS7adGzF2lRtCdJXmcZQ3ubZLdbzMUZAQAAAAAAAAAAAAAAAAAAAOCWEk4DAAAAAAAAAAD+NGcE1r5Jcq+fh0m2knyX5EG/fpsWUzorpDSK2BrcFBtp1+p6DG2UD6/fcdp1+jYtfPaqn5f949+S7PUz7LtuMXddAwAAAAAAAAAAAAAAAAAAAMAXTjgNAAAAAAAAAAC4Nn1obZplXG2Yu2nRta204Np6bG0jZ8fWktOxtaOV9bj8DcHNNk4ySbt+hpms7U9WJlmG0PaSvEkLn71Oi6C9SLKb0wG0YX/YLeZuUAQAAAAAAAAAAAAAAAAAAAAAThFOAwAAAAAAAAAAbpVzYmv3soytbaWF1h6khdbuJdnM6SDUahhqWEdpQbYhtPax1Y1XXLVxzg+enRU9S5af61HaZ3cvybssg2e7K/MmHwbQ9pLsdYu58CAAAAAAAAAAAAAAAAAAAAAA8NmE0wAAAAAAAAAAgK/CbHtnnOROWkDtvLmfFmC7n2WMbQiz3U0yS4tYXRSpOsmHwbX3Fwy32yjtszFOC5mNL/l4+Lyc9XlK/9qDtODZEDPb7fer4bMuyf4561G3mLtpEAAAAAAAAAAAAAAAAAAAAAC4NsJpAAAAAAAAAAAAf8Bse2eUZJqLA2xDdG0Isd1NC7etznRtkrMDWutGa/vh8VkxtvVg2+q/vbp+6rGrsPoeR2fMHz2++tx6xGyy8neHmN3H3uv63zhJcpgWOTtIi5Xtr+1Xp8syarb/kX2XZL9bzI/O+f8BAAAAAAAAAAAAAAAAAAAAALgVhNMAAAAAAAAAAABugD7ItnGJmZ5zfIi23UkyW9mvzkZaIGyIfU3WHo9XZv3Y+vNn3YB2mWPD49Ha8csG4dZjcMcX7I/POb4eMhv2h0mOLljXjx13i7mb8gAAAAAAAAAAAAAAAAAAAAAAPkI4DQAAAAAAAAAAgE/Sx96GmNpobdaPrYfY3qcF1N5ftBcjAwAAAAAAAAAAAAAAAAAAAAD4MginAQAAAAAAAAAAAAAAAAAAAAAAAAAAAAAAAAAA5cbXfQIAAAAAAAAAAAAAAAAAAAAAAAAAAAAAAAAAAMCXTzgNAAAAAAAAAAAAAAAAAAAAAAAAAAAAAAAAAAAoJ5wGAAAAAAAAAAAAAAAAAAAAAAAAAAAAAAAAAACUE04DAAAAAAAAAAAAAAAAAAAAAAAAAAAAAAAAAADKCacBAAAAAAAAAAAAAAAAAAAAAAAAAAAAAAAAAADlhNMAAAAAAAAAAAAAAAAAAAAAAAAAAAAAAAAAAIBywmkAAAAAAAAAAAAAAAAAAAAAAAAAAAAAAAAAAEA54TQAAAAAAAAAAAAAAAAAAAAAAAAAAAAAAAAAAKCccBoAAAAAAAAAAAAAAAAAAAAAAAAAAAAAAAAAAFBOOA0AAAAAAAAAAAAAAAAAAAAAAAAAAAAAAAAAACgnnAYAAAAAAAAAAAAAAAAAAAAAAAAAAAAAAAAAAJQTTgMAAAAAAAAAAAAAAAAAAAAAAAAAAAAAAAAAAMoJpwEAAAAAAAAAAAAAAAAAAAAAAAAAAAAAAAAAAOWE0wAAAAAAAAAAAAAAAAAAAAAAAAAAAAAAAAAAgHLCaQAAAAAAAAAAAAAAAAAAAAAAAAAAAAAAAAAAQDnhNAAAAAAAAAAAAAAAAAAAAAAAAAAAAAAAAAAAoJxwGgAAAAAAAAAAAAAAAAAAAAAAAAAAAAAAAAAAUE44DQAAAAAAAAAAAAAAAAAAAAAAAAAAAAAAAAAAKCecBgAAAAAAAAAAAAAAAAAAAAAAAAAAAAAAAAAAlBNOAwAAAAAAAAAAAAAAAAAAAAAAAAAAAAAAAAAAygmnAQAAAAAAAAAAAAAAAAAAAAAAAAAAAAAAAAAA5YTTAAAAAAAAAAAAAAAAAAAAAAAAAAAAAAAAAACAcsJpAAAAAAAAAAAAAAAAAAAAAAAAAAAAAAAAAABAOeE0AAAAAAAAAAAAAAAAAAAAAAAAAAAAAAAAAACgnHAaAAAAAAAAAAAAAAAAAAAAAAAAAAAAAAAAAABQTjgNAAAAAAAAAAAAAAAAAAAAAAAAAAAAAAAAAAAoJ5wGAAAAAAAAAAAAAAAAAAAAAAAAAAAAAAAAAACUE04DAAAAAAAAAAAAAAAAAAAAAAAAAAAAAAAAAADKCacBAAAAAAAAAAAAAAAAAAAAAAAAAAAAAAAAAADlhNMAAAAAAAAAAAAAAAAAAAAAAAAAAAAAAAAAAIBywmkAAAAAAAAAAAAAAAAAAAAAAAAAAAAAAAAAAEA54TQAAAAAAAAAAAAAAAAAAAAAAAAAAAAAAAAAAKCccBoAAAAAAAAAAAAAAAAAAAAAAAAAAAAAAAAAAFBOOA0AAAAAAAAAAAAAAAAAAAAAAAAAAAAAAAAAACgnnAYAAAAAAAAAAAAAAAAAAAAAAAAAAAAAAAAAAJQTTgMAAAAAAAAAAAAAAAAAAAAAAAAAAAAAAAAAAMoJpwEAAAAAAAAAAAAAAAAAAAAAAAAAAAAAAAAAAOWE0wAAAAAAAAAAAAAAAAAAAAAAAAAAAAAAAAAAgHLCaQAAAAAAAAAAAAAAAAAAAAAAAAAAAAAAAAAAQDnhNAAAAAAAAAAAAAAAAAAAAAAAAAAAAAAAAAAAoJxwGgAAAAAAAAAAAAAAAAAAAAAAAAAAAAAAAAAAUE44DQAAAAAAAAAAAAAAAAAAAAAAAAAAAAAAAAAAKCecBgAAAAAAAAAAAAAAAAAAAAAAAAAAAAAAAAAAlBNOAwAAAAAAAAAAAAAAAAAAAAAAAAAAAAAAAAAAygmnAQAAAAAAAAAAAAAAAAAAAAAAAAAAAAAAAAAA5YTTAAAAAAAAAAAAAAAAAAAAAAAAAAAAAAAAAACAcsJpAAAAAAAAAAAAAAAAAAAAAAAAAAAAAAAAAABAOeE0AAAAAAAAAAAAAAAAAAAAAAAAAAAAAAAAAACgnHAaAAAAAAAAAAAAAAAAAAAAAAAAAAAAAAAAAABQTjgNAAAAAAAAAAAAAAAAAAAAAAAAAAAAAAAAAAAoJ5wGAAAAAAAAAAAAAAAAAAAAAAAAAAAAAAAAAACUE04DAAAAAAAAAAAAAAAAAAAAAAAAAAAAAAAAAADKCacBAAAAAAAAAAAAAAAAAAAAAAAAAAAAAAAAAADlhNMAAAAAAAAAAAAAAAAAAAAAAAAAAAAAAAAAAIBywmkAAAAAAAAAAAAAAAAAAAAAAAAAAAAAAAAAAEA54TQAAAAAAAAAAAAAAAAAAAAAAAAAAAAAAAAAAKCccBoAAAAAAAAAAAAAAAAAAAAAAAAAAAAAAAAAAFBOOA0AAAAAAAAAAAAAAAAAAAAAAAAAAAAAAAAAACgnnAYAAAAAAAAAAAAAAAAAAAAAAAAAAAAAAAAAAJQTTgMAAAAAAAAAAAAAAAAAAAAAAAAAAAAAAAAAAMoJpwEAAAAAAAAAAAAAAAAAAAAAAAAAAAAAAAAAAOWE0wAAAAAAAAAAAAAAAAAAAAAAAAAAAAAAAAAAgHLCaQAAAAAAAAAAAAAAAAAAAAAAAAAAAAAAAAAAQDnhNAAAAAAAAAAAAAAAAAAAAAAAAAAAAAAAAAAAoJxwGgAAAAAAAAAAAAAAAAAAAAAAAAAAAAAAAAAAUE44DQAAAAAAAAAAAAAAAAAAAAAAAAAAAAAAAAAAKCecBgAAAAAAAAAAAAAAAAAAAAAAAAAAAAAAAAAAlBNOAwAAAAAAAAAAAAAAAAAAAAAAAAAAAAAAAAAAygmnAQAAAAAAAAAAAAAAAAAAAAAAAAAAAAAAAAAA5YTTAAAAAAAAAAAAAAAAAAAAAAAAAAAAAAAAAACAcsJpAAAAAAAAAAAAAAAAAAAAAAAAAAAAAAAAAABAOeE0AAAAAAAAAAAAAAAAAAAAAAAAAAAAAAAAAACgnHAaAAAAAAAAAAAAAAAAAAAAAAAAAAAAAAAAAABQTjgNAAAAAAAAAAAAAAAAAAAAAAAAAAAAAAAAAAAoJ5wGAAAAAAAAAAAAAAAAAAAAAAAAAAAAAAAAAACUE04DAAAAAAAAAAAAAAAAAAAAAAAAAAAAAAAAAADKCacBAAAAAAAAAAAAAAAAAAAAAAAAAAAAAAAAAADlhNMAAAAAAAAAAAAAAAAAAAAAAAAAAAAAAAAAAIBywmkAAAAAAAAAAAAAAAAAAAAAAAAAAAAAAAAAAEA54TQAAAAAAAAAAAAAAAAAAAAAAAAAAAAAAAAAAKCccBoAAAAAAAAAAAAAAAAAAAAAAAAAAAAAAAAAAFBOOA0AAAAAAAAAAAAAAAAAAAAAAAAAAAAAAAAAACgnnAYAAAAAAAAAAAAAAAAAAAAAAAAAAAAAAAAAAJQTTgMAAAAAAAAAAAAAAAAAAAAAAAAAAAAAAAAAAMoJpwEAAAAAAAAAAAAAAAAAAAAAAAAAAAAAAAAAAOWE0wAAAAAAAAAAAAAAAAAAAAAAAAAAAAAAAAAAgHLCaQAAAAAAAAAAAAAAAAAAAAAAAAAAAAAAAAAAQDnhNAAAAAAAAAAAAAAAAAAAAAAAAAAAAAAAAAAAoJxwGgAAAAAAAAAAAAAAAAAAAAAAAAAAAAAAAAAAUE44DQAAAAAAAAAAAAAAAAAAAAAAAAAAAAAAAAAAKCecBgAAAAAAAAAAAAAAAAAAAAAAAAAAAAAAAAAAlBNOAwAAAAAAAAAAAAAAAAAAAAAAAAAAAAAAAAAAygmnAQAAAAAAAAAAAAAAAAAAAAAAAAAAAAAAAAAA5YTTAAAAAAAAAAAAAAAAAAAAAAAAAAAAAAAAAACAcsJpAAAAAAAAAAAAAAAAAAAAAAAAAAAAAAAAAABAOeE0AAAAAAAAAAAAAAAAAAAAAAAAAAAAAAAAAACgnHAaAAAAAAAAAAAAAAAAAAAAAAAAAAAAAAAAAABQTjgNAAAAAAAAAAAAAAAAAAAAAAAAAAAAAAAAAAAoJ5wGAAAAAAAAAAAAAAAAAAAAAAAAAAAAAAAAAACUE04DAAAAAAAAAAAAAAAAAAAAAAAAAAAAAAAAAADKCacBAAAAAAAAAAAAAAAAAAAAAAAAAAAAAAAAAADlhNMAAAAAAAAAAAAAAAAAAAAAAAAAAAAAAAAAAIBywmkAAAAAAAAAAAAAAAAAAAAAAAAAAAAAAAAAAEA54TQAAAAAAAAAAAAAAAAAAAAAAAAAAAAAAAAAAKCccBoAAAAAAAAAAAAAAAAAAAAAAAAAAAAAAAAAAFBOOA0AAAAAAAAAAAAAAAAAAAAAAAAAAAAAAAAAACgnnAYAAAAAAAAAAAAAAAAAAAAAAAAAAAAAAAAAAJQTTgMAAAAAAAAAAAAAAAAAAAAAAAAAAAAAAAAAAMoJpwEAAAAAAAAAAAAAAAAAAAAAAAAAAAAAAAAAAOWE0wAAAAAAAAAAAAAAAAAAAAAAAAAAAAAAAAAAgHLCaQAAAAAAAAAAAAAAAAAAAAAAAAAAAAAAAAAAQDnhNAAAAAAAAAAAAAAAAAAAAAAAAAAAAAAAAAAAoJxwGgAAAAAAAAAAAAAAAAAAAAAAAAAAAAAAAAAAUE44DQAAAAAAAAAAAAAAAAAAAAAAAAAAAAAAAAAAKCecBgAAAAAAAAAAAAAAAAAAAAAAAAAAAAAAAAAAlBNOAwAAAAAAAAAAAAAAAAAAAAAAAAAAAAAAAAAAygmnAQAAAAAAAAAAAAAAAAAAAAAAAAAAAAAAAAAA5YTTAAAAAAAAAAAAAAAAAAAAAAAAAAAAAAAAAACAcsJpAAAAAAAAAAAAAAAAAAAAAAAAAAAAAAAAAABAOeE0AAAAAAAAAAAAAAAAAAAAAAAAAAAAAAAAAACgnHAaAAAAAAAAAAAAAAAAAAAAAAAAAAAAAAAAAABQTjgNAAAAAAAAAAAAAAAAAAAAAAAAAAAAAAAAAAAoJ5wGAAAAAAAAAAAAAAAAAAAAAAAAAAAAAAAAAACUE04DAADg9/buWAAAAABgkL/1KPaVS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Hh1MCUAAAf9SURBV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BOnAQAAAAAAAAAAAAAAAAAAAAAAAAAAAAAAAAAAO3EaAAAAAAAAAAAAAAAAAAAAAAAAAAAAAAAAAACwE6cBAAAAAAAAAAAAAAAAAAAAAAAAAAAAAAAAAAA7cRoAAAAAAAAAAAAAAAAAAAAAAAAAAAAAAAAAALATpwEAAAAAAAAAAAAAAAAAAAAAAAAAAAAAAAAAADtxGgAAAAAAAAAAAAAAAAAAAAAAAAAAAAAAAAAAsAsRrYhG8Xcb7AAAAABJRU5ErkJggg==">
            <a:extLst>
              <a:ext uri="{FF2B5EF4-FFF2-40B4-BE49-F238E27FC236}">
                <a16:creationId xmlns:a16="http://schemas.microsoft.com/office/drawing/2014/main" id="{8FFF368E-6CA7-4962-8226-1E69D3DC8EC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59DD6F5D-FB46-4805-A641-0EBF7391F96A}"/>
              </a:ext>
            </a:extLst>
          </p:cNvPr>
          <p:cNvPicPr>
            <a:picLocks noChangeAspect="1"/>
          </p:cNvPicPr>
          <p:nvPr/>
        </p:nvPicPr>
        <p:blipFill>
          <a:blip r:embed="rId2"/>
          <a:stretch>
            <a:fillRect/>
          </a:stretch>
        </p:blipFill>
        <p:spPr>
          <a:xfrm>
            <a:off x="1381194" y="1025224"/>
            <a:ext cx="10540889" cy="5760720"/>
          </a:xfrm>
          <a:prstGeom prst="rect">
            <a:avLst/>
          </a:prstGeom>
        </p:spPr>
      </p:pic>
    </p:spTree>
    <p:extLst>
      <p:ext uri="{BB962C8B-B14F-4D97-AF65-F5344CB8AC3E}">
        <p14:creationId xmlns:p14="http://schemas.microsoft.com/office/powerpoint/2010/main" val="29973055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DACA-CBB6-4813-88DD-9CD7C05486CC}"/>
              </a:ext>
            </a:extLst>
          </p:cNvPr>
          <p:cNvSpPr>
            <a:spLocks noGrp="1"/>
          </p:cNvSpPr>
          <p:nvPr>
            <p:ph type="ctrTitle"/>
          </p:nvPr>
        </p:nvSpPr>
        <p:spPr>
          <a:xfrm>
            <a:off x="2982350" y="1389185"/>
            <a:ext cx="8806375" cy="1916723"/>
          </a:xfrm>
          <a:solidFill>
            <a:schemeClr val="bg1"/>
          </a:solidFill>
          <a:ln w="76200">
            <a:solidFill>
              <a:srgbClr val="0070C0"/>
            </a:solidFill>
          </a:ln>
        </p:spPr>
        <p:txBody>
          <a:bodyPr>
            <a:normAutofit fontScale="90000"/>
          </a:bodyPr>
          <a:lstStyle/>
          <a:p>
            <a:pPr algn="ctr"/>
            <a:r>
              <a:rPr lang="en-US" sz="6000" dirty="0">
                <a:effectLst>
                  <a:outerShdw blurRad="38100" dist="38100" dir="2700000" algn="tl">
                    <a:srgbClr val="000000">
                      <a:alpha val="43137"/>
                    </a:srgbClr>
                  </a:outerShdw>
                </a:effectLst>
                <a:cs typeface="Times New Roman" panose="02020603050405020304" pitchFamily="18" charset="0"/>
              </a:rPr>
              <a:t>Parking Violations in Washington D.C. in 2017 </a:t>
            </a:r>
          </a:p>
        </p:txBody>
      </p:sp>
      <p:sp>
        <p:nvSpPr>
          <p:cNvPr id="3" name="Subtitle 2">
            <a:extLst>
              <a:ext uri="{FF2B5EF4-FFF2-40B4-BE49-F238E27FC236}">
                <a16:creationId xmlns:a16="http://schemas.microsoft.com/office/drawing/2014/main" id="{588D8FBF-8D3F-478D-A7A2-5F77EE5E6E0A}"/>
              </a:ext>
            </a:extLst>
          </p:cNvPr>
          <p:cNvSpPr>
            <a:spLocks noGrp="1"/>
          </p:cNvSpPr>
          <p:nvPr>
            <p:ph type="subTitle" idx="1"/>
          </p:nvPr>
        </p:nvSpPr>
        <p:spPr>
          <a:xfrm>
            <a:off x="385011" y="5229902"/>
            <a:ext cx="11403714" cy="1030459"/>
          </a:xfrm>
        </p:spPr>
        <p:txBody>
          <a:bodyPr>
            <a:noAutofit/>
          </a:bodyPr>
          <a:lstStyle/>
          <a:p>
            <a:pPr algn="ctr"/>
            <a:r>
              <a:rPr lang="en-US" sz="5400" dirty="0">
                <a:ln w="0">
                  <a:solidFill>
                    <a:schemeClr val="tx1"/>
                  </a:solidFill>
                </a:ln>
                <a:gradFill>
                  <a:gsLst>
                    <a:gs pos="21000">
                      <a:srgbClr val="53575C"/>
                    </a:gs>
                    <a:gs pos="88000">
                      <a:srgbClr val="C5C7CA"/>
                    </a:gs>
                  </a:gsLst>
                  <a:lin ang="5400000"/>
                </a:gradFill>
                <a:latin typeface="+mj-lt"/>
                <a:cs typeface="Times New Roman" panose="02020603050405020304" pitchFamily="18" charset="0"/>
              </a:rPr>
              <a:t>Annabelle</a:t>
            </a:r>
          </a:p>
        </p:txBody>
      </p:sp>
    </p:spTree>
    <p:extLst>
      <p:ext uri="{BB962C8B-B14F-4D97-AF65-F5344CB8AC3E}">
        <p14:creationId xmlns:p14="http://schemas.microsoft.com/office/powerpoint/2010/main" val="1686849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C410F-5C0F-4F27-9A46-49FC136CD787}"/>
              </a:ext>
            </a:extLst>
          </p:cNvPr>
          <p:cNvSpPr>
            <a:spLocks noGrp="1"/>
          </p:cNvSpPr>
          <p:nvPr>
            <p:ph type="title"/>
          </p:nvPr>
        </p:nvSpPr>
        <p:spPr/>
        <p:txBody>
          <a:bodyPr/>
          <a:lstStyle/>
          <a:p>
            <a:r>
              <a:rPr lang="en-US" dirty="0"/>
              <a:t>Mapping ticket locations</a:t>
            </a:r>
          </a:p>
        </p:txBody>
      </p:sp>
      <p:sp>
        <p:nvSpPr>
          <p:cNvPr id="4" name="Content Placeholder 2">
            <a:extLst>
              <a:ext uri="{FF2B5EF4-FFF2-40B4-BE49-F238E27FC236}">
                <a16:creationId xmlns:a16="http://schemas.microsoft.com/office/drawing/2014/main" id="{214D5C6E-6782-4D68-807F-989F248F5580}"/>
              </a:ext>
            </a:extLst>
          </p:cNvPr>
          <p:cNvSpPr>
            <a:spLocks noGrp="1"/>
          </p:cNvSpPr>
          <p:nvPr>
            <p:ph idx="1"/>
          </p:nvPr>
        </p:nvSpPr>
        <p:spPr>
          <a:xfrm>
            <a:off x="1484313" y="2667000"/>
            <a:ext cx="10018712" cy="3124200"/>
          </a:xfrm>
        </p:spPr>
        <p:txBody>
          <a:bodyPr/>
          <a:lstStyle/>
          <a:p>
            <a:r>
              <a:rPr lang="en-US" sz="3200" dirty="0"/>
              <a:t>What are the most densely ticketed areas in DC?. </a:t>
            </a:r>
          </a:p>
          <a:p>
            <a:r>
              <a:rPr lang="en-US" dirty="0"/>
              <a:t>To display the ticket locations on a map, we made a copy of the master </a:t>
            </a:r>
            <a:r>
              <a:rPr lang="en-US" dirty="0" err="1"/>
              <a:t>dataframe</a:t>
            </a:r>
            <a:r>
              <a:rPr lang="en-US" dirty="0"/>
              <a:t>, keeping only the Latitude and Longitude coordinate data.</a:t>
            </a:r>
          </a:p>
          <a:p>
            <a:r>
              <a:rPr lang="en-US" dirty="0"/>
              <a:t>We used Folium to plot the ticket locations onto a map, and to subsequently cluster those ticketed areas.</a:t>
            </a:r>
          </a:p>
        </p:txBody>
      </p:sp>
    </p:spTree>
    <p:extLst>
      <p:ext uri="{BB962C8B-B14F-4D97-AF65-F5344CB8AC3E}">
        <p14:creationId xmlns:p14="http://schemas.microsoft.com/office/powerpoint/2010/main" val="1243720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AC5A-8932-4909-A8A1-7203B98985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EFE0C67-A818-4DE7-8E8A-C88B2C107A0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CE56636-6175-452A-8B47-C2601505F0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187"/>
            <a:ext cx="12192000" cy="6815625"/>
          </a:xfrm>
          <a:prstGeom prst="rect">
            <a:avLst/>
          </a:prstGeom>
        </p:spPr>
      </p:pic>
    </p:spTree>
    <p:extLst>
      <p:ext uri="{BB962C8B-B14F-4D97-AF65-F5344CB8AC3E}">
        <p14:creationId xmlns:p14="http://schemas.microsoft.com/office/powerpoint/2010/main" val="3927326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301AA-FE2F-46B6-AAF6-D356582651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44E6D8-F12C-4216-B1DA-AEEB65B86421}"/>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B4A77D11-1039-4D80-8B19-ACDA4C2EB7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90124"/>
            <a:ext cx="12510052" cy="7275967"/>
          </a:xfrm>
          <a:prstGeom prst="rect">
            <a:avLst/>
          </a:prstGeom>
        </p:spPr>
      </p:pic>
    </p:spTree>
    <p:extLst>
      <p:ext uri="{BB962C8B-B14F-4D97-AF65-F5344CB8AC3E}">
        <p14:creationId xmlns:p14="http://schemas.microsoft.com/office/powerpoint/2010/main" val="216750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8" y="660546"/>
            <a:ext cx="10515600" cy="1325563"/>
          </a:xfrm>
        </p:spPr>
        <p:txBody>
          <a:bodyPr/>
          <a:lstStyle/>
          <a:p>
            <a:r>
              <a:rPr lang="en-US" b="1" dirty="0">
                <a:effectLst>
                  <a:outerShdw blurRad="38100" dist="38100" dir="2700000" algn="tl">
                    <a:srgbClr val="000000">
                      <a:alpha val="43137"/>
                    </a:srgbClr>
                  </a:outerShdw>
                </a:effectLst>
              </a:rPr>
              <a:t>Questions</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024128" y="1986109"/>
            <a:ext cx="10515600" cy="4554176"/>
          </a:xfrm>
        </p:spPr>
        <p:txBody>
          <a:bodyPr>
            <a:noAutofit/>
          </a:bodyPr>
          <a:lstStyle/>
          <a:p>
            <a:pPr>
              <a:buFont typeface="Wingdings" panose="05000000000000000000" pitchFamily="2" charset="2"/>
              <a:buChar char="Ø"/>
            </a:pPr>
            <a:r>
              <a:rPr lang="en-US" sz="2400" dirty="0">
                <a:effectLst>
                  <a:outerShdw blurRad="38100" dist="38100" dir="2700000" algn="tl">
                    <a:srgbClr val="000000">
                      <a:alpha val="43137"/>
                    </a:srgbClr>
                  </a:outerShdw>
                </a:effectLst>
              </a:rPr>
              <a:t> What are some of the common types of violations in DC and how much revenue does these violations produce?</a:t>
            </a:r>
          </a:p>
          <a:p>
            <a:pPr>
              <a:buFont typeface="Wingdings" panose="05000000000000000000" pitchFamily="2" charset="2"/>
              <a:buChar char="Ø"/>
            </a:pPr>
            <a:r>
              <a:rPr lang="en-US" sz="2400" dirty="0">
                <a:effectLst>
                  <a:outerShdw blurRad="38100" dist="38100" dir="2700000" algn="tl">
                    <a:srgbClr val="000000">
                      <a:alpha val="43137"/>
                    </a:srgbClr>
                  </a:outerShdw>
                </a:effectLst>
              </a:rPr>
              <a:t> What are the areas in DC with the most parking violations?</a:t>
            </a:r>
          </a:p>
          <a:p>
            <a:pPr>
              <a:buFont typeface="Wingdings" panose="05000000000000000000" pitchFamily="2" charset="2"/>
              <a:buChar char="Ø"/>
            </a:pPr>
            <a:r>
              <a:rPr lang="en-US" sz="2400" dirty="0">
                <a:effectLst>
                  <a:outerShdw blurRad="38100" dist="38100" dir="2700000" algn="tl">
                    <a:srgbClr val="000000">
                      <a:alpha val="43137"/>
                    </a:srgbClr>
                  </a:outerShdw>
                </a:effectLst>
              </a:rPr>
              <a:t> Are local drivers more or less likely to receive parking violations in DC compared to drivers from out of state?</a:t>
            </a:r>
          </a:p>
          <a:p>
            <a:pPr>
              <a:buFont typeface="Wingdings" panose="05000000000000000000" pitchFamily="2" charset="2"/>
              <a:buChar char="Ø"/>
            </a:pPr>
            <a:r>
              <a:rPr lang="en-US" sz="2400" dirty="0">
                <a:effectLst>
                  <a:outerShdw blurRad="38100" dist="38100" dir="2700000" algn="tl">
                    <a:srgbClr val="000000">
                      <a:alpha val="43137"/>
                    </a:srgbClr>
                  </a:outerShdw>
                </a:effectLst>
              </a:rPr>
              <a:t> Does the number and frequency of violations change depending on the time of the year? Day of the week? The season? </a:t>
            </a:r>
          </a:p>
          <a:p>
            <a:pPr>
              <a:buFont typeface="Wingdings" panose="05000000000000000000" pitchFamily="2" charset="2"/>
              <a:buChar char="Ø"/>
            </a:pPr>
            <a:r>
              <a:rPr lang="en-US" sz="2400" dirty="0">
                <a:effectLst>
                  <a:outerShdw blurRad="38100" dist="38100" dir="2700000" algn="tl">
                    <a:srgbClr val="000000">
                      <a:alpha val="43137"/>
                    </a:srgbClr>
                  </a:outerShdw>
                </a:effectLst>
              </a:rPr>
              <a:t> Does weather and temperature affect the frequency and number of parking violations?</a:t>
            </a:r>
          </a:p>
          <a:p>
            <a:pPr>
              <a:buFont typeface="Wingdings" panose="05000000000000000000" pitchFamily="2" charset="2"/>
              <a:buChar char="Ø"/>
            </a:pPr>
            <a:r>
              <a:rPr lang="en-US" sz="2400" dirty="0">
                <a:effectLst>
                  <a:outerShdw blurRad="38100" dist="38100" dir="2700000" algn="tl">
                    <a:srgbClr val="000000">
                      <a:alpha val="43137"/>
                    </a:srgbClr>
                  </a:outerShdw>
                </a:effectLst>
              </a:rPr>
              <a:t> (Just for fun) What are some weird parking violations out there?</a:t>
            </a:r>
          </a:p>
          <a:p>
            <a:pPr>
              <a:buFont typeface="Wingdings" panose="05000000000000000000" pitchFamily="2" charset="2"/>
              <a:buChar char="Ø"/>
            </a:pPr>
            <a:endParaRPr lang="en-US" sz="2400" dirty="0">
              <a:solidFill>
                <a:schemeClr val="bg1"/>
              </a:solidFill>
              <a:effectLst>
                <a:outerShdw blurRad="38100" dist="38100" dir="2700000" algn="tl">
                  <a:srgbClr val="000000">
                    <a:alpha val="43137"/>
                  </a:srgbClr>
                </a:outerShdw>
              </a:effectLst>
            </a:endParaRPr>
          </a:p>
          <a:p>
            <a:pPr>
              <a:buFont typeface="Wingdings" panose="05000000000000000000" pitchFamily="2" charset="2"/>
              <a:buChar char="Ø"/>
            </a:pPr>
            <a:endParaRPr lang="en-US" sz="2400"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92961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B1FFD-FE34-4140-B730-267FECB437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66E7F9-AC1A-4651-8A8F-3948EADA733C}"/>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D6FCA61C-5B09-4B34-ACFF-78208AE105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84" y="-142655"/>
            <a:ext cx="11941232" cy="7143310"/>
          </a:xfrm>
          <a:prstGeom prst="rect">
            <a:avLst/>
          </a:prstGeom>
        </p:spPr>
      </p:pic>
    </p:spTree>
    <p:extLst>
      <p:ext uri="{BB962C8B-B14F-4D97-AF65-F5344CB8AC3E}">
        <p14:creationId xmlns:p14="http://schemas.microsoft.com/office/powerpoint/2010/main" val="16589718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D2CF5-F14D-42DE-89DB-25693BF713A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10A521-3558-474E-AE93-8558FC22A4DA}"/>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9636DEDF-D8BF-416E-8A03-F9F3895B33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17" y="-80195"/>
            <a:ext cx="10904568" cy="6938195"/>
          </a:xfrm>
          <a:prstGeom prst="rect">
            <a:avLst/>
          </a:prstGeom>
        </p:spPr>
      </p:pic>
    </p:spTree>
    <p:extLst>
      <p:ext uri="{BB962C8B-B14F-4D97-AF65-F5344CB8AC3E}">
        <p14:creationId xmlns:p14="http://schemas.microsoft.com/office/powerpoint/2010/main" val="378506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5F6CA-4386-488C-8948-47F481EC5D1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16C5525-4AA9-46F8-8593-15495D4C5713}"/>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33314824-66FB-4E45-BA01-2DA35E837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068" y="-184455"/>
            <a:ext cx="12009863" cy="7226910"/>
          </a:xfrm>
          <a:prstGeom prst="rect">
            <a:avLst/>
          </a:prstGeom>
        </p:spPr>
      </p:pic>
    </p:spTree>
    <p:extLst>
      <p:ext uri="{BB962C8B-B14F-4D97-AF65-F5344CB8AC3E}">
        <p14:creationId xmlns:p14="http://schemas.microsoft.com/office/powerpoint/2010/main" val="10871479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A081-63BE-4CDB-852E-5827EFC8151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366D80-68CB-4AFB-B1CC-A1D9EB09C9B7}"/>
              </a:ext>
            </a:extLst>
          </p:cNvPr>
          <p:cNvSpPr>
            <a:spLocks noGrp="1"/>
          </p:cNvSpPr>
          <p:nvPr>
            <p:ph idx="1"/>
          </p:nvPr>
        </p:nvSpPr>
        <p:spPr/>
        <p:txBody>
          <a:bodyPr/>
          <a:lstStyle/>
          <a:p>
            <a:endParaRPr lang="en-US"/>
          </a:p>
        </p:txBody>
      </p:sp>
      <p:pic>
        <p:nvPicPr>
          <p:cNvPr id="4" name="Content Placeholder 4">
            <a:extLst>
              <a:ext uri="{FF2B5EF4-FFF2-40B4-BE49-F238E27FC236}">
                <a16:creationId xmlns:a16="http://schemas.microsoft.com/office/drawing/2014/main" id="{35506C6F-AE5B-442A-B9B4-6B937E19D7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551" y="0"/>
            <a:ext cx="11864897" cy="6982832"/>
          </a:xfrm>
          <a:prstGeom prst="rect">
            <a:avLst/>
          </a:prstGeom>
        </p:spPr>
      </p:pic>
    </p:spTree>
    <p:extLst>
      <p:ext uri="{BB962C8B-B14F-4D97-AF65-F5344CB8AC3E}">
        <p14:creationId xmlns:p14="http://schemas.microsoft.com/office/powerpoint/2010/main" val="123927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91A74-9093-4114-BAA8-E81E9542F46D}"/>
              </a:ext>
            </a:extLst>
          </p:cNvPr>
          <p:cNvSpPr>
            <a:spLocks noGrp="1"/>
          </p:cNvSpPr>
          <p:nvPr>
            <p:ph type="title"/>
          </p:nvPr>
        </p:nvSpPr>
        <p:spPr/>
        <p:txBody>
          <a:bodyPr/>
          <a:lstStyle/>
          <a:p>
            <a:r>
              <a:rPr lang="en-US" dirty="0"/>
              <a:t>Limitations faced while mapping	</a:t>
            </a:r>
          </a:p>
        </p:txBody>
      </p:sp>
      <p:sp>
        <p:nvSpPr>
          <p:cNvPr id="3" name="Content Placeholder 2">
            <a:extLst>
              <a:ext uri="{FF2B5EF4-FFF2-40B4-BE49-F238E27FC236}">
                <a16:creationId xmlns:a16="http://schemas.microsoft.com/office/drawing/2014/main" id="{03DA40DE-0A32-4D3B-9499-3147A7EFC1F5}"/>
              </a:ext>
            </a:extLst>
          </p:cNvPr>
          <p:cNvSpPr>
            <a:spLocks noGrp="1"/>
          </p:cNvSpPr>
          <p:nvPr>
            <p:ph idx="1"/>
          </p:nvPr>
        </p:nvSpPr>
        <p:spPr/>
        <p:txBody>
          <a:bodyPr>
            <a:normAutofit fontScale="77500" lnSpcReduction="20000"/>
          </a:bodyPr>
          <a:lstStyle/>
          <a:p>
            <a:pPr marL="0" indent="0">
              <a:buNone/>
            </a:pPr>
            <a:r>
              <a:rPr lang="en-US" dirty="0"/>
              <a:t>The massive size of our dataset meant a very long wait time, and no successful full mapping result.</a:t>
            </a:r>
          </a:p>
          <a:p>
            <a:pPr marL="0" indent="0">
              <a:buNone/>
            </a:pPr>
            <a:r>
              <a:rPr lang="en-US" dirty="0"/>
              <a:t>	We planned on proportionally scaling down our dataset, but some of Folium’s 	potential limitations led us to use a random sample instead.</a:t>
            </a:r>
          </a:p>
          <a:p>
            <a:pPr marL="0" indent="0">
              <a:buNone/>
            </a:pPr>
            <a:r>
              <a:rPr lang="en-US" dirty="0"/>
              <a:t>Questions we would have liked to have been able to answer:</a:t>
            </a:r>
          </a:p>
          <a:p>
            <a:pPr marL="0" indent="0">
              <a:buNone/>
            </a:pPr>
            <a:r>
              <a:rPr lang="en-US" dirty="0"/>
              <a:t>	1. What were the most prevalent neighborhoods for ticketing in 2017?</a:t>
            </a:r>
          </a:p>
          <a:p>
            <a:pPr marL="0" indent="0">
              <a:buNone/>
            </a:pPr>
            <a:r>
              <a:rPr lang="en-US" dirty="0"/>
              <a:t>	2. What quadrants issued the most parking validations in 2017?</a:t>
            </a:r>
          </a:p>
          <a:p>
            <a:pPr marL="0" indent="0">
              <a:buNone/>
            </a:pPr>
            <a:r>
              <a:rPr lang="en-US" dirty="0"/>
              <a:t>	3. Dig deeper into how a location’s ticketing volume might change by season.</a:t>
            </a:r>
          </a:p>
          <a:p>
            <a:pPr marL="0" indent="0">
              <a:buNone/>
            </a:pPr>
            <a:r>
              <a:rPr lang="en-US" dirty="0"/>
              <a:t>	4. How DC’s ticketing rate stacks up against the rest of the country</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2828044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DACA-CBB6-4813-88DD-9CD7C05486CC}"/>
              </a:ext>
            </a:extLst>
          </p:cNvPr>
          <p:cNvSpPr>
            <a:spLocks noGrp="1"/>
          </p:cNvSpPr>
          <p:nvPr>
            <p:ph type="ctrTitle"/>
          </p:nvPr>
        </p:nvSpPr>
        <p:spPr>
          <a:xfrm>
            <a:off x="2982350" y="1389185"/>
            <a:ext cx="8806375" cy="1916723"/>
          </a:xfrm>
          <a:solidFill>
            <a:schemeClr val="bg1"/>
          </a:solidFill>
          <a:ln w="76200">
            <a:solidFill>
              <a:srgbClr val="0070C0"/>
            </a:solidFill>
          </a:ln>
        </p:spPr>
        <p:txBody>
          <a:bodyPr>
            <a:normAutofit fontScale="90000"/>
          </a:bodyPr>
          <a:lstStyle/>
          <a:p>
            <a:pPr algn="ctr"/>
            <a:r>
              <a:rPr lang="en-US" sz="6000" dirty="0">
                <a:effectLst>
                  <a:outerShdw blurRad="38100" dist="38100" dir="2700000" algn="tl">
                    <a:srgbClr val="000000">
                      <a:alpha val="43137"/>
                    </a:srgbClr>
                  </a:outerShdw>
                </a:effectLst>
                <a:cs typeface="Times New Roman" panose="02020603050405020304" pitchFamily="18" charset="0"/>
              </a:rPr>
              <a:t>Parking Violations in Washington D.C. in 2017 </a:t>
            </a:r>
          </a:p>
        </p:txBody>
      </p:sp>
      <p:sp>
        <p:nvSpPr>
          <p:cNvPr id="3" name="Subtitle 2">
            <a:extLst>
              <a:ext uri="{FF2B5EF4-FFF2-40B4-BE49-F238E27FC236}">
                <a16:creationId xmlns:a16="http://schemas.microsoft.com/office/drawing/2014/main" id="{588D8FBF-8D3F-478D-A7A2-5F77EE5E6E0A}"/>
              </a:ext>
            </a:extLst>
          </p:cNvPr>
          <p:cNvSpPr>
            <a:spLocks noGrp="1"/>
          </p:cNvSpPr>
          <p:nvPr>
            <p:ph type="subTitle" idx="1"/>
          </p:nvPr>
        </p:nvSpPr>
        <p:spPr>
          <a:xfrm>
            <a:off x="385011" y="5229902"/>
            <a:ext cx="11403714" cy="1030459"/>
          </a:xfrm>
        </p:spPr>
        <p:txBody>
          <a:bodyPr>
            <a:noAutofit/>
          </a:bodyPr>
          <a:lstStyle/>
          <a:p>
            <a:pPr algn="ctr"/>
            <a:r>
              <a:rPr lang="en-US" sz="5400" dirty="0">
                <a:ln w="0">
                  <a:solidFill>
                    <a:schemeClr val="tx1"/>
                  </a:solidFill>
                </a:ln>
                <a:gradFill>
                  <a:gsLst>
                    <a:gs pos="21000">
                      <a:srgbClr val="53575C"/>
                    </a:gs>
                    <a:gs pos="88000">
                      <a:srgbClr val="C5C7CA"/>
                    </a:gs>
                  </a:gsLst>
                  <a:lin ang="5400000"/>
                </a:gradFill>
                <a:latin typeface="+mj-lt"/>
                <a:cs typeface="Times New Roman" panose="02020603050405020304" pitchFamily="18" charset="0"/>
              </a:rPr>
              <a:t>Laura</a:t>
            </a:r>
          </a:p>
        </p:txBody>
      </p:sp>
    </p:spTree>
    <p:extLst>
      <p:ext uri="{BB962C8B-B14F-4D97-AF65-F5344CB8AC3E}">
        <p14:creationId xmlns:p14="http://schemas.microsoft.com/office/powerpoint/2010/main" val="2258245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366592" y="-221450"/>
            <a:ext cx="10515600" cy="1325563"/>
          </a:xfrm>
        </p:spPr>
        <p:txBody>
          <a:bodyPr/>
          <a:lstStyle/>
          <a:p>
            <a:r>
              <a:rPr lang="en-US" b="1" dirty="0">
                <a:effectLst>
                  <a:outerShdw blurRad="38100" dist="38100" dir="2700000" algn="tl">
                    <a:srgbClr val="000000">
                      <a:alpha val="43137"/>
                    </a:srgbClr>
                  </a:outerShdw>
                </a:effectLst>
              </a:rPr>
              <a:t>Conclusion</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547938" y="1703640"/>
            <a:ext cx="10515600" cy="4554176"/>
          </a:xfrm>
        </p:spPr>
        <p:txBody>
          <a:bodyPr>
            <a:noAutofit/>
          </a:bodyPr>
          <a:lstStyle/>
          <a:p>
            <a:pPr marL="0" indent="0" algn="ctr">
              <a:buNone/>
            </a:pPr>
            <a:r>
              <a:rPr lang="en-US" dirty="0">
                <a:effectLst>
                  <a:outerShdw blurRad="38100" dist="38100" dir="2700000" algn="tl">
                    <a:srgbClr val="000000">
                      <a:alpha val="43137"/>
                    </a:srgbClr>
                  </a:outerShdw>
                </a:effectLst>
              </a:rPr>
              <a:t>In 2017 there were 215 unique violation issued. There were obvious reasons for citations such as the most frequently issued ‘Failure to Display Meter,’ cited 161,265 times and not so obvious reasons such as ‘Failure to lock and remove key from the ignition,’ cited once. </a:t>
            </a:r>
          </a:p>
          <a:p>
            <a:pPr>
              <a:buFont typeface="Wingdings" panose="05000000000000000000" pitchFamily="2" charset="2"/>
              <a:buChar char="Ø"/>
            </a:pPr>
            <a:r>
              <a:rPr lang="en-US" dirty="0">
                <a:effectLst>
                  <a:outerShdw blurRad="38100" dist="38100" dir="2700000" algn="tl">
                    <a:srgbClr val="000000">
                      <a:alpha val="43137"/>
                    </a:srgbClr>
                  </a:outerShdw>
                </a:effectLst>
              </a:rPr>
              <a:t> Parking tickets are a vital part of Washington DC bringing order, safety and revenue for the city, with the highest ticketed reason being failure to display paid meter receipt.</a:t>
            </a:r>
          </a:p>
          <a:p>
            <a:pPr>
              <a:buFont typeface="Wingdings" panose="05000000000000000000" pitchFamily="2" charset="2"/>
              <a:buChar char="Ø"/>
            </a:pPr>
            <a:r>
              <a:rPr lang="en-US" dirty="0">
                <a:effectLst>
                  <a:outerShdw blurRad="38100" dist="38100" dir="2700000" algn="tl">
                    <a:srgbClr val="000000">
                      <a:alpha val="43137"/>
                    </a:srgbClr>
                  </a:outerShdw>
                </a:effectLst>
              </a:rPr>
              <a:t>Also, for residents, commuters and tourist it would be to their advantage to read this study and understand the system to avoid situations such as being ticketed for parking overnight with non-DC tags.</a:t>
            </a:r>
          </a:p>
          <a:p>
            <a:pPr>
              <a:buFont typeface="Wingdings" panose="05000000000000000000" pitchFamily="2" charset="2"/>
              <a:buChar char="Ø"/>
            </a:pPr>
            <a:r>
              <a:rPr lang="en-US" dirty="0">
                <a:effectLst>
                  <a:outerShdw blurRad="38100" dist="38100" dir="2700000" algn="tl">
                    <a:srgbClr val="000000">
                      <a:alpha val="43137"/>
                    </a:srgbClr>
                  </a:outerShdw>
                </a:effectLst>
              </a:rPr>
              <a:t>The datasets allowed us to find trends in weather, seasons , residency and days. Wednesdays and January are the highest ticketed days and month.</a:t>
            </a:r>
          </a:p>
          <a:p>
            <a:pPr>
              <a:buFont typeface="Wingdings" panose="05000000000000000000" pitchFamily="2" charset="2"/>
              <a:buChar char="Ø"/>
            </a:pPr>
            <a:r>
              <a:rPr lang="en-US" dirty="0">
                <a:effectLst>
                  <a:outerShdw blurRad="38100" dist="38100" dir="2700000" algn="tl">
                    <a:srgbClr val="000000">
                      <a:alpha val="43137"/>
                    </a:srgbClr>
                  </a:outerShdw>
                </a:effectLst>
              </a:rPr>
              <a:t>The overall sentiment of  ticketed Violation Descriptions is negative.</a:t>
            </a:r>
          </a:p>
          <a:p>
            <a:pPr marL="128016" lvl="1" indent="0">
              <a:buNone/>
            </a:pPr>
            <a:endParaRPr lang="en-US" sz="2800" dirty="0">
              <a:solidFill>
                <a:schemeClr val="bg1"/>
              </a:solidFill>
              <a:effectLst>
                <a:outerShdw blurRad="38100" dist="38100" dir="2700000" algn="tl">
                  <a:srgbClr val="000000">
                    <a:alpha val="43137"/>
                  </a:srgbClr>
                </a:outerShdw>
              </a:effectLst>
              <a:sym typeface="Wingdings" panose="05000000000000000000" pitchFamily="2" charset="2"/>
            </a:endParaRPr>
          </a:p>
        </p:txBody>
      </p:sp>
    </p:spTree>
    <p:extLst>
      <p:ext uri="{BB962C8B-B14F-4D97-AF65-F5344CB8AC3E}">
        <p14:creationId xmlns:p14="http://schemas.microsoft.com/office/powerpoint/2010/main" val="2450883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BDACA-CBB6-4813-88DD-9CD7C05486CC}"/>
              </a:ext>
            </a:extLst>
          </p:cNvPr>
          <p:cNvSpPr>
            <a:spLocks noGrp="1"/>
          </p:cNvSpPr>
          <p:nvPr>
            <p:ph type="ctrTitle"/>
          </p:nvPr>
        </p:nvSpPr>
        <p:spPr>
          <a:xfrm>
            <a:off x="2982350" y="1389185"/>
            <a:ext cx="8806375" cy="1916723"/>
          </a:xfrm>
          <a:solidFill>
            <a:schemeClr val="bg1"/>
          </a:solidFill>
          <a:ln w="76200">
            <a:solidFill>
              <a:srgbClr val="0070C0"/>
            </a:solidFill>
          </a:ln>
        </p:spPr>
        <p:txBody>
          <a:bodyPr>
            <a:normAutofit fontScale="90000"/>
          </a:bodyPr>
          <a:lstStyle/>
          <a:p>
            <a:pPr algn="ctr"/>
            <a:r>
              <a:rPr lang="en-US" sz="6000" dirty="0">
                <a:effectLst>
                  <a:outerShdw blurRad="38100" dist="38100" dir="2700000" algn="tl">
                    <a:srgbClr val="000000">
                      <a:alpha val="43137"/>
                    </a:srgbClr>
                  </a:outerShdw>
                </a:effectLst>
                <a:cs typeface="Times New Roman" panose="02020603050405020304" pitchFamily="18" charset="0"/>
              </a:rPr>
              <a:t>Parking Violations in Washington D.C. in 2017 </a:t>
            </a:r>
          </a:p>
        </p:txBody>
      </p:sp>
      <p:sp>
        <p:nvSpPr>
          <p:cNvPr id="3" name="Subtitle 2">
            <a:extLst>
              <a:ext uri="{FF2B5EF4-FFF2-40B4-BE49-F238E27FC236}">
                <a16:creationId xmlns:a16="http://schemas.microsoft.com/office/drawing/2014/main" id="{588D8FBF-8D3F-478D-A7A2-5F77EE5E6E0A}"/>
              </a:ext>
            </a:extLst>
          </p:cNvPr>
          <p:cNvSpPr>
            <a:spLocks noGrp="1"/>
          </p:cNvSpPr>
          <p:nvPr>
            <p:ph type="subTitle" idx="1"/>
          </p:nvPr>
        </p:nvSpPr>
        <p:spPr>
          <a:xfrm>
            <a:off x="385011" y="5229902"/>
            <a:ext cx="11403714" cy="1030459"/>
          </a:xfrm>
        </p:spPr>
        <p:txBody>
          <a:bodyPr>
            <a:noAutofit/>
          </a:bodyPr>
          <a:lstStyle/>
          <a:p>
            <a:pPr algn="ctr"/>
            <a:r>
              <a:rPr lang="en-US" sz="5400" dirty="0">
                <a:ln w="0">
                  <a:solidFill>
                    <a:schemeClr val="tx1"/>
                  </a:solidFill>
                </a:ln>
                <a:gradFill>
                  <a:gsLst>
                    <a:gs pos="21000">
                      <a:srgbClr val="53575C"/>
                    </a:gs>
                    <a:gs pos="88000">
                      <a:srgbClr val="C5C7CA"/>
                    </a:gs>
                  </a:gsLst>
                  <a:lin ang="5400000"/>
                </a:gradFill>
                <a:latin typeface="+mj-lt"/>
                <a:cs typeface="Times New Roman" panose="02020603050405020304" pitchFamily="18" charset="0"/>
              </a:rPr>
              <a:t>             Kathy</a:t>
            </a:r>
          </a:p>
        </p:txBody>
      </p:sp>
    </p:spTree>
    <p:extLst>
      <p:ext uri="{BB962C8B-B14F-4D97-AF65-F5344CB8AC3E}">
        <p14:creationId xmlns:p14="http://schemas.microsoft.com/office/powerpoint/2010/main" val="239649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162337" y="88382"/>
            <a:ext cx="10515600" cy="719813"/>
          </a:xfrm>
        </p:spPr>
        <p:txBody>
          <a:bodyPr/>
          <a:lstStyle/>
          <a:p>
            <a:r>
              <a:rPr lang="en-US" b="1" dirty="0">
                <a:effectLst>
                  <a:outerShdw blurRad="38100" dist="38100" dir="2700000" algn="tl">
                    <a:srgbClr val="000000">
                      <a:alpha val="43137"/>
                    </a:srgbClr>
                  </a:outerShdw>
                </a:effectLst>
              </a:rPr>
              <a:t>Data</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384291" y="370319"/>
            <a:ext cx="10807709" cy="3954093"/>
          </a:xfrm>
        </p:spPr>
        <p:txBody>
          <a:bodyPr>
            <a:normAutofit/>
          </a:bodyPr>
          <a:lstStyle/>
          <a:p>
            <a:pPr>
              <a:buFont typeface="Wingdings" panose="05000000000000000000" pitchFamily="2" charset="2"/>
              <a:buChar char="Ø"/>
            </a:pPr>
            <a:r>
              <a:rPr lang="en-US" sz="2800" dirty="0">
                <a:solidFill>
                  <a:schemeClr val="bg1"/>
                </a:solidFill>
                <a:effectLst>
                  <a:outerShdw blurRad="38100" dist="38100" dir="2700000" algn="tl">
                    <a:srgbClr val="000000">
                      <a:alpha val="43137"/>
                    </a:srgbClr>
                  </a:outerShdw>
                </a:effectLst>
              </a:rPr>
              <a:t> </a:t>
            </a:r>
            <a:r>
              <a:rPr lang="en-US" sz="2800" dirty="0">
                <a:effectLst>
                  <a:outerShdw blurRad="38100" dist="38100" dir="2700000" algn="tl">
                    <a:srgbClr val="000000">
                      <a:alpha val="43137"/>
                    </a:srgbClr>
                  </a:outerShdw>
                </a:effectLst>
              </a:rPr>
              <a:t>2017 Parking Violation Data from Open Data DC (opendata.dc.gov)</a:t>
            </a:r>
          </a:p>
          <a:p>
            <a:pPr lvl="1">
              <a:buFont typeface="Wingdings" panose="05000000000000000000" pitchFamily="2" charset="2"/>
              <a:buChar char="Ø"/>
            </a:pPr>
            <a:r>
              <a:rPr lang="en-US" sz="2400" dirty="0">
                <a:effectLst>
                  <a:outerShdw blurRad="38100" dist="38100" dir="2700000" algn="tl">
                    <a:srgbClr val="000000">
                      <a:alpha val="43137"/>
                    </a:srgbClr>
                  </a:outerShdw>
                </a:effectLst>
              </a:rPr>
              <a:t> 12 CSV files (one for each month of the year)</a:t>
            </a:r>
          </a:p>
          <a:p>
            <a:pPr lvl="1">
              <a:buFont typeface="Wingdings" panose="05000000000000000000" pitchFamily="2" charset="2"/>
              <a:buChar char="Ø"/>
            </a:pPr>
            <a:r>
              <a:rPr lang="en-US" sz="2400" dirty="0">
                <a:effectLst>
                  <a:outerShdw blurRad="38100" dist="38100" dir="2700000" algn="tl">
                    <a:srgbClr val="000000">
                      <a:alpha val="43137"/>
                    </a:srgbClr>
                  </a:outerShdw>
                </a:effectLst>
              </a:rPr>
              <a:t> Total of 1,404,052 rows</a:t>
            </a:r>
          </a:p>
          <a:p>
            <a:pPr lvl="1">
              <a:buFont typeface="Wingdings" panose="05000000000000000000" pitchFamily="2" charset="2"/>
              <a:buChar char="Ø"/>
            </a:pPr>
            <a:r>
              <a:rPr lang="en-US" sz="2400" dirty="0">
                <a:effectLst>
                  <a:outerShdw blurRad="38100" dist="38100" dir="2700000" algn="tl">
                    <a:srgbClr val="000000">
                      <a:alpha val="43137"/>
                    </a:srgbClr>
                  </a:outerShdw>
                </a:effectLst>
              </a:rPr>
              <a:t> X, Y, Violation Code and Description, State License Plate, Address ID, Ticket Issue Date</a:t>
            </a:r>
          </a:p>
          <a:p>
            <a:pPr lvl="1">
              <a:buFont typeface="Wingdings" panose="05000000000000000000" pitchFamily="2" charset="2"/>
              <a:buChar char="Ø"/>
            </a:pPr>
            <a:endParaRPr lang="en-US" sz="2400" dirty="0">
              <a:solidFill>
                <a:schemeClr val="bg1"/>
              </a:solidFill>
              <a:effectLst>
                <a:outerShdw blurRad="38100" dist="38100" dir="2700000" algn="tl">
                  <a:srgbClr val="000000">
                    <a:alpha val="43137"/>
                  </a:srgbClr>
                </a:outerShdw>
              </a:effectLst>
            </a:endParaRPr>
          </a:p>
        </p:txBody>
      </p:sp>
      <p:pic>
        <p:nvPicPr>
          <p:cNvPr id="10" name="Picture 9">
            <a:extLst>
              <a:ext uri="{FF2B5EF4-FFF2-40B4-BE49-F238E27FC236}">
                <a16:creationId xmlns:a16="http://schemas.microsoft.com/office/drawing/2014/main" id="{1D2C34D2-B75F-49C2-BCA2-04E498E868EA}"/>
              </a:ext>
            </a:extLst>
          </p:cNvPr>
          <p:cNvPicPr>
            <a:picLocks noChangeAspect="1"/>
          </p:cNvPicPr>
          <p:nvPr/>
        </p:nvPicPr>
        <p:blipFill>
          <a:blip r:embed="rId2"/>
          <a:stretch>
            <a:fillRect/>
          </a:stretch>
        </p:blipFill>
        <p:spPr>
          <a:xfrm>
            <a:off x="549813" y="3411293"/>
            <a:ext cx="11317774" cy="3155151"/>
          </a:xfrm>
          <a:prstGeom prst="rect">
            <a:avLst/>
          </a:prstGeom>
        </p:spPr>
      </p:pic>
      <p:sp>
        <p:nvSpPr>
          <p:cNvPr id="11" name="Rectangle 10">
            <a:extLst>
              <a:ext uri="{FF2B5EF4-FFF2-40B4-BE49-F238E27FC236}">
                <a16:creationId xmlns:a16="http://schemas.microsoft.com/office/drawing/2014/main" id="{31E48BAD-BFD2-4A00-88F8-14682A4B69C4}"/>
              </a:ext>
            </a:extLst>
          </p:cNvPr>
          <p:cNvSpPr/>
          <p:nvPr/>
        </p:nvSpPr>
        <p:spPr>
          <a:xfrm>
            <a:off x="620517" y="3505990"/>
            <a:ext cx="1083640" cy="3001170"/>
          </a:xfrm>
          <a:prstGeom prst="rect">
            <a:avLst/>
          </a:prstGeom>
          <a:noFill/>
          <a:ln w="139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BDE67C-263D-4E69-B886-3AC0A502FCFA}"/>
              </a:ext>
            </a:extLst>
          </p:cNvPr>
          <p:cNvSpPr/>
          <p:nvPr/>
        </p:nvSpPr>
        <p:spPr>
          <a:xfrm>
            <a:off x="3475530" y="3486511"/>
            <a:ext cx="3778969" cy="3001170"/>
          </a:xfrm>
          <a:prstGeom prst="rect">
            <a:avLst/>
          </a:prstGeom>
          <a:noFill/>
          <a:ln w="139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A83EF72-ECA0-435D-8635-90E04DDEB5EB}"/>
              </a:ext>
            </a:extLst>
          </p:cNvPr>
          <p:cNvSpPr/>
          <p:nvPr/>
        </p:nvSpPr>
        <p:spPr>
          <a:xfrm>
            <a:off x="7624060" y="3505991"/>
            <a:ext cx="464917" cy="3001169"/>
          </a:xfrm>
          <a:prstGeom prst="rect">
            <a:avLst/>
          </a:prstGeom>
          <a:noFill/>
          <a:ln w="139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917DAC-3C23-4D7A-B686-031FF030C391}"/>
              </a:ext>
            </a:extLst>
          </p:cNvPr>
          <p:cNvSpPr/>
          <p:nvPr/>
        </p:nvSpPr>
        <p:spPr>
          <a:xfrm flipH="1">
            <a:off x="10496023" y="3513406"/>
            <a:ext cx="1371564" cy="3089553"/>
          </a:xfrm>
          <a:prstGeom prst="rect">
            <a:avLst/>
          </a:prstGeom>
          <a:noFill/>
          <a:ln w="139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5696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7285" y="324429"/>
            <a:ext cx="10515600" cy="668085"/>
          </a:xfrm>
        </p:spPr>
        <p:txBody>
          <a:bodyPr>
            <a:normAutofit fontScale="90000"/>
          </a:bodyPr>
          <a:lstStyle/>
          <a:p>
            <a:r>
              <a:rPr lang="en-US" b="1" dirty="0">
                <a:effectLst>
                  <a:outerShdw blurRad="38100" dist="38100" dir="2700000" algn="tl">
                    <a:srgbClr val="000000">
                      <a:alpha val="43137"/>
                    </a:srgbClr>
                  </a:outerShdw>
                </a:effectLst>
              </a:rPr>
              <a:t>Data</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266143" y="992514"/>
            <a:ext cx="10925857" cy="1592940"/>
          </a:xfrm>
        </p:spPr>
        <p:txBody>
          <a:bodyPr>
            <a:normAutofit/>
          </a:bodyPr>
          <a:lstStyle/>
          <a:p>
            <a:pPr>
              <a:buFont typeface="Wingdings" panose="05000000000000000000" pitchFamily="2" charset="2"/>
              <a:buChar char="Ø"/>
            </a:pPr>
            <a:r>
              <a:rPr lang="en-US" sz="2400" dirty="0">
                <a:effectLst>
                  <a:outerShdw blurRad="38100" dist="38100" dir="2700000" algn="tl">
                    <a:srgbClr val="000000">
                      <a:alpha val="43137"/>
                    </a:srgbClr>
                  </a:outerShdw>
                </a:effectLst>
              </a:rPr>
              <a:t>Global Summary of Month (GSOM) for 2017 data for the National Arboretum in DC from the National Centers for Environmental Information API</a:t>
            </a:r>
          </a:p>
        </p:txBody>
      </p:sp>
      <p:pic>
        <p:nvPicPr>
          <p:cNvPr id="14" name="Picture 13">
            <a:extLst>
              <a:ext uri="{FF2B5EF4-FFF2-40B4-BE49-F238E27FC236}">
                <a16:creationId xmlns:a16="http://schemas.microsoft.com/office/drawing/2014/main" id="{51BBB69C-4FC0-4570-8BF5-5DBDC5844C3C}"/>
              </a:ext>
            </a:extLst>
          </p:cNvPr>
          <p:cNvPicPr>
            <a:picLocks noChangeAspect="1"/>
          </p:cNvPicPr>
          <p:nvPr/>
        </p:nvPicPr>
        <p:blipFill>
          <a:blip r:embed="rId2"/>
          <a:stretch>
            <a:fillRect/>
          </a:stretch>
        </p:blipFill>
        <p:spPr>
          <a:xfrm>
            <a:off x="426000" y="2790164"/>
            <a:ext cx="11339998" cy="3743407"/>
          </a:xfrm>
          <a:prstGeom prst="rect">
            <a:avLst/>
          </a:prstGeom>
        </p:spPr>
      </p:pic>
      <p:sp>
        <p:nvSpPr>
          <p:cNvPr id="15" name="Rectangle 14">
            <a:extLst>
              <a:ext uri="{FF2B5EF4-FFF2-40B4-BE49-F238E27FC236}">
                <a16:creationId xmlns:a16="http://schemas.microsoft.com/office/drawing/2014/main" id="{7D767E6C-5F9B-4164-8433-874E385CCD27}"/>
              </a:ext>
            </a:extLst>
          </p:cNvPr>
          <p:cNvSpPr/>
          <p:nvPr/>
        </p:nvSpPr>
        <p:spPr>
          <a:xfrm>
            <a:off x="1456842" y="3699989"/>
            <a:ext cx="542439" cy="2833582"/>
          </a:xfrm>
          <a:prstGeom prst="rect">
            <a:avLst/>
          </a:prstGeom>
          <a:noFill/>
          <a:ln w="139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BC3ACC2-09D5-4452-8FE5-2A3467782A8C}"/>
              </a:ext>
            </a:extLst>
          </p:cNvPr>
          <p:cNvSpPr/>
          <p:nvPr/>
        </p:nvSpPr>
        <p:spPr>
          <a:xfrm>
            <a:off x="7266123" y="3699989"/>
            <a:ext cx="542439" cy="2833582"/>
          </a:xfrm>
          <a:prstGeom prst="rect">
            <a:avLst/>
          </a:prstGeom>
          <a:noFill/>
          <a:ln w="139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279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8" y="660546"/>
            <a:ext cx="10515600" cy="1325563"/>
          </a:xfrm>
        </p:spPr>
        <p:txBody>
          <a:bodyPr/>
          <a:lstStyle/>
          <a:p>
            <a:r>
              <a:rPr lang="en-US" b="1" dirty="0">
                <a:effectLst>
                  <a:outerShdw blurRad="38100" dist="38100" dir="2700000" algn="tl">
                    <a:srgbClr val="000000">
                      <a:alpha val="43137"/>
                    </a:srgbClr>
                  </a:outerShdw>
                </a:effectLst>
              </a:rPr>
              <a:t>Data Cleanup and Exploration</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447799" y="1179391"/>
            <a:ext cx="9720073" cy="2425486"/>
          </a:xfrm>
        </p:spPr>
        <p:txBody>
          <a:bodyPr>
            <a:normAutofit/>
          </a:bodyPr>
          <a:lstStyle/>
          <a:p>
            <a:pPr>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 </a:t>
            </a:r>
            <a:r>
              <a:rPr lang="en-US" sz="2400" dirty="0">
                <a:effectLst>
                  <a:outerShdw blurRad="38100" dist="38100" dir="2700000" algn="tl">
                    <a:srgbClr val="000000">
                      <a:alpha val="43137"/>
                    </a:srgbClr>
                  </a:outerShdw>
                </a:effectLst>
              </a:rPr>
              <a:t>Read all CSV files and concatenate them together, adding a “SEASON” column</a:t>
            </a:r>
          </a:p>
          <a:p>
            <a:pPr marL="0" indent="0">
              <a:buNone/>
            </a:pPr>
            <a:endParaRPr lang="en-US" sz="2400" dirty="0">
              <a:solidFill>
                <a:schemeClr val="bg1"/>
              </a:solidFill>
              <a:effectLst>
                <a:outerShdw blurRad="38100" dist="38100" dir="2700000" algn="tl">
                  <a:srgbClr val="000000">
                    <a:alpha val="43137"/>
                  </a:srgbClr>
                </a:outerShdw>
              </a:effectLst>
            </a:endParaRPr>
          </a:p>
        </p:txBody>
      </p:sp>
      <p:pic>
        <p:nvPicPr>
          <p:cNvPr id="6" name="Picture 5">
            <a:extLst>
              <a:ext uri="{FF2B5EF4-FFF2-40B4-BE49-F238E27FC236}">
                <a16:creationId xmlns:a16="http://schemas.microsoft.com/office/drawing/2014/main" id="{CF16571E-5E26-4C19-A0A8-85BC921AC210}"/>
              </a:ext>
            </a:extLst>
          </p:cNvPr>
          <p:cNvPicPr>
            <a:picLocks noChangeAspect="1"/>
          </p:cNvPicPr>
          <p:nvPr/>
        </p:nvPicPr>
        <p:blipFill>
          <a:blip r:embed="rId2"/>
          <a:stretch>
            <a:fillRect/>
          </a:stretch>
        </p:blipFill>
        <p:spPr>
          <a:xfrm>
            <a:off x="385836" y="2677372"/>
            <a:ext cx="4438650" cy="2733675"/>
          </a:xfrm>
          <a:prstGeom prst="rect">
            <a:avLst/>
          </a:prstGeom>
        </p:spPr>
      </p:pic>
      <p:pic>
        <p:nvPicPr>
          <p:cNvPr id="8" name="Picture 7">
            <a:extLst>
              <a:ext uri="{FF2B5EF4-FFF2-40B4-BE49-F238E27FC236}">
                <a16:creationId xmlns:a16="http://schemas.microsoft.com/office/drawing/2014/main" id="{799128FE-C7B3-4BD2-8466-1AE76E7ADE69}"/>
              </a:ext>
            </a:extLst>
          </p:cNvPr>
          <p:cNvPicPr>
            <a:picLocks noChangeAspect="1"/>
          </p:cNvPicPr>
          <p:nvPr/>
        </p:nvPicPr>
        <p:blipFill>
          <a:blip r:embed="rId3"/>
          <a:stretch>
            <a:fillRect/>
          </a:stretch>
        </p:blipFill>
        <p:spPr>
          <a:xfrm>
            <a:off x="5023367" y="2541480"/>
            <a:ext cx="6981825" cy="4200525"/>
          </a:xfrm>
          <a:prstGeom prst="rect">
            <a:avLst/>
          </a:prstGeom>
        </p:spPr>
      </p:pic>
    </p:spTree>
    <p:extLst>
      <p:ext uri="{BB962C8B-B14F-4D97-AF65-F5344CB8AC3E}">
        <p14:creationId xmlns:p14="http://schemas.microsoft.com/office/powerpoint/2010/main" val="4122549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8" y="660547"/>
            <a:ext cx="10515600" cy="831370"/>
          </a:xfrm>
        </p:spPr>
        <p:txBody>
          <a:bodyPr/>
          <a:lstStyle/>
          <a:p>
            <a:r>
              <a:rPr lang="en-US" b="1" dirty="0">
                <a:effectLst>
                  <a:outerShdw blurRad="38100" dist="38100" dir="2700000" algn="tl">
                    <a:srgbClr val="000000">
                      <a:alpha val="43137"/>
                    </a:srgbClr>
                  </a:outerShdw>
                </a:effectLst>
              </a:rPr>
              <a:t>Data Cleanup and Exploration</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421891" y="1057760"/>
            <a:ext cx="9720073" cy="1856698"/>
          </a:xfrm>
        </p:spPr>
        <p:txBody>
          <a:bodyPr>
            <a:normAutofit/>
          </a:bodyPr>
          <a:lstStyle/>
          <a:p>
            <a:pPr>
              <a:buFont typeface="Wingdings" panose="05000000000000000000" pitchFamily="2" charset="2"/>
              <a:buChar char="Ø"/>
            </a:pPr>
            <a:r>
              <a:rPr lang="en-US" sz="2400" dirty="0">
                <a:effectLst>
                  <a:outerShdw blurRad="38100" dist="38100" dir="2700000" algn="tl">
                    <a:srgbClr val="000000">
                      <a:alpha val="43137"/>
                    </a:srgbClr>
                  </a:outerShdw>
                </a:effectLst>
              </a:rPr>
              <a:t>Deleted empty columns and rows with missing values</a:t>
            </a:r>
          </a:p>
        </p:txBody>
      </p:sp>
      <p:pic>
        <p:nvPicPr>
          <p:cNvPr id="4" name="Picture 3">
            <a:extLst>
              <a:ext uri="{FF2B5EF4-FFF2-40B4-BE49-F238E27FC236}">
                <a16:creationId xmlns:a16="http://schemas.microsoft.com/office/drawing/2014/main" id="{F5A4B256-8110-4CF4-9C36-05603D407255}"/>
              </a:ext>
            </a:extLst>
          </p:cNvPr>
          <p:cNvPicPr>
            <a:picLocks noChangeAspect="1"/>
          </p:cNvPicPr>
          <p:nvPr/>
        </p:nvPicPr>
        <p:blipFill>
          <a:blip r:embed="rId2"/>
          <a:stretch>
            <a:fillRect/>
          </a:stretch>
        </p:blipFill>
        <p:spPr>
          <a:xfrm>
            <a:off x="377494" y="2336951"/>
            <a:ext cx="3438041" cy="4053372"/>
          </a:xfrm>
          <a:prstGeom prst="rect">
            <a:avLst/>
          </a:prstGeom>
        </p:spPr>
      </p:pic>
      <p:pic>
        <p:nvPicPr>
          <p:cNvPr id="7" name="Picture 6">
            <a:extLst>
              <a:ext uri="{FF2B5EF4-FFF2-40B4-BE49-F238E27FC236}">
                <a16:creationId xmlns:a16="http://schemas.microsoft.com/office/drawing/2014/main" id="{50183E72-8CC6-482A-9AF8-75E99440E831}"/>
              </a:ext>
            </a:extLst>
          </p:cNvPr>
          <p:cNvPicPr>
            <a:picLocks noChangeAspect="1"/>
          </p:cNvPicPr>
          <p:nvPr/>
        </p:nvPicPr>
        <p:blipFill>
          <a:blip r:embed="rId3"/>
          <a:stretch>
            <a:fillRect/>
          </a:stretch>
        </p:blipFill>
        <p:spPr>
          <a:xfrm>
            <a:off x="3959914" y="2366964"/>
            <a:ext cx="8034262" cy="4023359"/>
          </a:xfrm>
          <a:prstGeom prst="rect">
            <a:avLst/>
          </a:prstGeom>
        </p:spPr>
      </p:pic>
    </p:spTree>
    <p:extLst>
      <p:ext uri="{BB962C8B-B14F-4D97-AF65-F5344CB8AC3E}">
        <p14:creationId xmlns:p14="http://schemas.microsoft.com/office/powerpoint/2010/main" val="2236563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8E978-3870-4545-8C54-6A3704177C4C}"/>
              </a:ext>
            </a:extLst>
          </p:cNvPr>
          <p:cNvSpPr>
            <a:spLocks noGrp="1"/>
          </p:cNvSpPr>
          <p:nvPr>
            <p:ph type="title"/>
          </p:nvPr>
        </p:nvSpPr>
        <p:spPr>
          <a:xfrm>
            <a:off x="1024128" y="660546"/>
            <a:ext cx="10515600" cy="1023875"/>
          </a:xfrm>
        </p:spPr>
        <p:txBody>
          <a:bodyPr/>
          <a:lstStyle/>
          <a:p>
            <a:r>
              <a:rPr lang="en-US" b="1" dirty="0">
                <a:effectLst>
                  <a:outerShdw blurRad="38100" dist="38100" dir="2700000" algn="tl">
                    <a:srgbClr val="000000">
                      <a:alpha val="43137"/>
                    </a:srgbClr>
                  </a:outerShdw>
                </a:effectLst>
              </a:rPr>
              <a:t>Data Cleanup and Exploration</a:t>
            </a:r>
          </a:p>
        </p:txBody>
      </p:sp>
      <p:sp>
        <p:nvSpPr>
          <p:cNvPr id="3" name="Content Placeholder 2">
            <a:extLst>
              <a:ext uri="{FF2B5EF4-FFF2-40B4-BE49-F238E27FC236}">
                <a16:creationId xmlns:a16="http://schemas.microsoft.com/office/drawing/2014/main" id="{EF96E778-4D2A-4043-B3C6-D6FBB023B4D3}"/>
              </a:ext>
            </a:extLst>
          </p:cNvPr>
          <p:cNvSpPr>
            <a:spLocks noGrp="1"/>
          </p:cNvSpPr>
          <p:nvPr>
            <p:ph idx="1"/>
          </p:nvPr>
        </p:nvSpPr>
        <p:spPr>
          <a:xfrm>
            <a:off x="1235963" y="907285"/>
            <a:ext cx="9720073" cy="2468158"/>
          </a:xfrm>
        </p:spPr>
        <p:txBody>
          <a:bodyPr>
            <a:normAutofit/>
          </a:bodyPr>
          <a:lstStyle/>
          <a:p>
            <a:pPr>
              <a:buFont typeface="Wingdings" panose="05000000000000000000" pitchFamily="2" charset="2"/>
              <a:buChar char="Ø"/>
            </a:pPr>
            <a:r>
              <a:rPr lang="en-US" sz="2400" dirty="0">
                <a:solidFill>
                  <a:schemeClr val="bg1"/>
                </a:solidFill>
                <a:effectLst>
                  <a:outerShdw blurRad="38100" dist="38100" dir="2700000" algn="tl">
                    <a:srgbClr val="000000">
                      <a:alpha val="43137"/>
                    </a:srgbClr>
                  </a:outerShdw>
                </a:effectLst>
              </a:rPr>
              <a:t> </a:t>
            </a:r>
            <a:r>
              <a:rPr lang="en-US" sz="2400" dirty="0">
                <a:effectLst>
                  <a:outerShdw blurRad="38100" dist="38100" dir="2700000" algn="tl">
                    <a:srgbClr val="000000">
                      <a:alpha val="43137"/>
                    </a:srgbClr>
                  </a:outerShdw>
                </a:effectLst>
              </a:rPr>
              <a:t>Clean up date column and created “MONTH” and “DAY_OF_WEEK” column based on the resulting date</a:t>
            </a:r>
          </a:p>
        </p:txBody>
      </p:sp>
      <p:pic>
        <p:nvPicPr>
          <p:cNvPr id="8" name="Picture 7">
            <a:extLst>
              <a:ext uri="{FF2B5EF4-FFF2-40B4-BE49-F238E27FC236}">
                <a16:creationId xmlns:a16="http://schemas.microsoft.com/office/drawing/2014/main" id="{79EF570F-1E27-4667-98E9-E6CACA587952}"/>
              </a:ext>
            </a:extLst>
          </p:cNvPr>
          <p:cNvPicPr>
            <a:picLocks noChangeAspect="1"/>
          </p:cNvPicPr>
          <p:nvPr/>
        </p:nvPicPr>
        <p:blipFill>
          <a:blip r:embed="rId2"/>
          <a:stretch>
            <a:fillRect/>
          </a:stretch>
        </p:blipFill>
        <p:spPr>
          <a:xfrm>
            <a:off x="876300" y="2598306"/>
            <a:ext cx="10439400" cy="4048125"/>
          </a:xfrm>
          <a:prstGeom prst="rect">
            <a:avLst/>
          </a:prstGeom>
        </p:spPr>
      </p:pic>
    </p:spTree>
    <p:extLst>
      <p:ext uri="{BB962C8B-B14F-4D97-AF65-F5344CB8AC3E}">
        <p14:creationId xmlns:p14="http://schemas.microsoft.com/office/powerpoint/2010/main" val="41527902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274</TotalTime>
  <Words>973</Words>
  <Application>Microsoft Office PowerPoint</Application>
  <PresentationFormat>Widescreen</PresentationFormat>
  <Paragraphs>155</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Corbel</vt:lpstr>
      <vt:lpstr>Times New Roman</vt:lpstr>
      <vt:lpstr>Wingdings</vt:lpstr>
      <vt:lpstr>Parallax</vt:lpstr>
      <vt:lpstr>Parking Violations in Washington D.C. in 2017 </vt:lpstr>
      <vt:lpstr>Motivations and Summary</vt:lpstr>
      <vt:lpstr>Questions</vt:lpstr>
      <vt:lpstr>Parking Violations in Washington D.C. in 2017 </vt:lpstr>
      <vt:lpstr>Data</vt:lpstr>
      <vt:lpstr>Data</vt:lpstr>
      <vt:lpstr>Data Cleanup and Exploration</vt:lpstr>
      <vt:lpstr>Data Cleanup and Exploration</vt:lpstr>
      <vt:lpstr>Data Cleanup and Exploration</vt:lpstr>
      <vt:lpstr>Data Analysis </vt:lpstr>
      <vt:lpstr>Data Analysis </vt:lpstr>
      <vt:lpstr>Data Analysis </vt:lpstr>
      <vt:lpstr>Data Analysis </vt:lpstr>
      <vt:lpstr>Data Analysis </vt:lpstr>
      <vt:lpstr>Data Analysis </vt:lpstr>
      <vt:lpstr>Parking Violations in Washington D.C. in 2017 </vt:lpstr>
      <vt:lpstr>PowerPoint Presentation</vt:lpstr>
      <vt:lpstr>PowerPoint Presentation</vt:lpstr>
      <vt:lpstr>Parking Violations in Washington D.C. in 2017 </vt:lpstr>
      <vt:lpstr>Identify Unique Violations</vt:lpstr>
      <vt:lpstr>Sentiment</vt:lpstr>
      <vt:lpstr>Sentiment Dataframe</vt:lpstr>
      <vt:lpstr>Sentiment Plot</vt:lpstr>
      <vt:lpstr>PowerPoint Presentation</vt:lpstr>
      <vt:lpstr>Odd Tickets Plot</vt:lpstr>
      <vt:lpstr>Parking Violations in Washington D.C. in 2017 </vt:lpstr>
      <vt:lpstr>Mapping ticket locations</vt:lpstr>
      <vt:lpstr>PowerPoint Presentation</vt:lpstr>
      <vt:lpstr>PowerPoint Presentation</vt:lpstr>
      <vt:lpstr>PowerPoint Presentation</vt:lpstr>
      <vt:lpstr>PowerPoint Presentation</vt:lpstr>
      <vt:lpstr>PowerPoint Presentation</vt:lpstr>
      <vt:lpstr>PowerPoint Presentation</vt:lpstr>
      <vt:lpstr>Limitations faced while mapping </vt:lpstr>
      <vt:lpstr>Parking Violations in Washington D.C. in 2017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dc:creator>
  <cp:lastModifiedBy>G</cp:lastModifiedBy>
  <cp:revision>34</cp:revision>
  <dcterms:created xsi:type="dcterms:W3CDTF">2018-07-21T02:32:44Z</dcterms:created>
  <dcterms:modified xsi:type="dcterms:W3CDTF">2018-07-21T16:31:43Z</dcterms:modified>
</cp:coreProperties>
</file>